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3" r:id="rId2"/>
    <p:sldId id="264" r:id="rId3"/>
    <p:sldId id="266" r:id="rId4"/>
    <p:sldId id="267" r:id="rId5"/>
    <p:sldId id="256" r:id="rId6"/>
    <p:sldId id="265" r:id="rId7"/>
    <p:sldId id="262" r:id="rId8"/>
    <p:sldId id="268" r:id="rId9"/>
  </p:sldIdLst>
  <p:sldSz cx="12192000" cy="6858000"/>
  <p:notesSz cx="6858000" cy="9144000"/>
  <p:defaultTextStyle>
    <a:defPPr>
      <a:defRPr lang="ru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2" userDrawn="1">
          <p15:clr>
            <a:srgbClr val="F26B43"/>
          </p15:clr>
        </p15:guide>
        <p15:guide id="2" pos="665" userDrawn="1">
          <p15:clr>
            <a:srgbClr val="547EBF"/>
          </p15:clr>
        </p15:guide>
        <p15:guide id="3" orient="horz" pos="731" userDrawn="1">
          <p15:clr>
            <a:srgbClr val="F26B43"/>
          </p15:clr>
        </p15:guide>
        <p15:guide id="4" pos="7015" userDrawn="1">
          <p15:clr>
            <a:srgbClr val="547EBF"/>
          </p15:clr>
        </p15:guide>
        <p15:guide id="5" orient="horz" pos="3974" userDrawn="1">
          <p15:clr>
            <a:srgbClr val="F26B43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1A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1"/>
    <p:restoredTop sz="91997"/>
  </p:normalViewPr>
  <p:slideViewPr>
    <p:cSldViewPr snapToGrid="0">
      <p:cViewPr>
        <p:scale>
          <a:sx n="58" d="100"/>
          <a:sy n="58" d="100"/>
        </p:scale>
        <p:origin x="2864" y="1176"/>
      </p:cViewPr>
      <p:guideLst>
        <p:guide orient="horz" pos="1412"/>
        <p:guide pos="665"/>
        <p:guide orient="horz" pos="731"/>
        <p:guide pos="7015"/>
        <p:guide orient="horz" pos="39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396ED-6796-3741-92C5-A8587E08269D}" type="datetimeFigureOut">
              <a:rPr lang="ru-US" smtClean="0"/>
              <a:t>9/14/26</a:t>
            </a:fld>
            <a:endParaRPr lang="ru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09AB91-B104-4349-9BD1-138EBECC5A52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881141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84EAFB-4045-DD41-44F1-BC9BE1EB3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2F217E-50E4-1E47-E8F9-48A738E09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2750C-68E5-2799-A36E-784EF08E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B20B37-65A6-987B-7B2B-591CB5F8F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FAA0C7-A30F-23C3-351D-AC5E91A4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019576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546B6D-491E-E49E-B224-FEFA7DF19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B2BB1A-9720-8FD5-4022-C2493A23F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90D863-1CD8-8F4D-1CD1-CC0DC2FBC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CE43F6-0CDD-FB27-A394-577F6F272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269CF2-8091-AA4A-DD1D-B91A7775F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44169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CF0E2C-7EA9-D13D-0F04-22BDEF426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28EA45-2E75-2073-129D-19F45520D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404E5D-BC37-B7EE-B117-B917A36E9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B50FDD-E2D0-25C2-3E8F-5546C4704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C42B05-E45C-236F-834A-477F190F4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609042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C0E642-8E51-298F-E96B-2DF29E468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88AB12-08BF-A017-240C-9D5F2183C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A98534-8258-442F-5419-C903F7BBC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132E71-B94A-DBE8-4C97-317B5E12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0E9DDD-A4A2-982C-894A-49F1DC5C1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36E26D-7AC7-13E6-F699-1FE766ED7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099531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B07FC-C421-9FD1-26CC-38C99EA06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DF403E-3B78-6181-9FB5-27A9E9799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8489AF-8F0D-F45D-FDEB-BE271E20A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684E6F-04C7-FD35-B13B-1DD7C5F776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CADF23B-D7ED-1505-9919-1153B7D3E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3DDF233-8A3F-1A05-E868-9C9D661C8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321E147-E6F4-C163-74E1-956930E9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DD56612-686C-AB74-838B-C6E74B33F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63875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ABC485-1173-1F1E-0DA5-073293C2C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61A747-029B-1723-E071-0A4114C60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D48304A-E71E-24AC-CBB9-C9D344A6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1BED05-FB8E-B1EC-E14E-A7D611349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531413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5A08C2B-B3B8-0D27-20AF-3662A5D6F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9D32C70-1F3B-8700-D89B-203B98EDB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3199A1-69BA-5119-B31D-0CC45B0AE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872516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18F7E-347D-C973-A0AB-A5D499FA4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601980-9D01-C4C0-22E1-2DF0DE226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AB129F-7E69-2233-CE90-698AAAAD79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80C603-3482-4D87-5924-44032844A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5E6947-58B6-C5D3-16F1-27ACFD577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428CF3-756D-8982-14BA-872F6B38A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531054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B315BC-8019-E96A-E420-F9EEA844E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94B1BE9-BF12-2D0C-B49B-7A93478A5B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FA15DE-5197-DB92-90C9-E755FE81E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AB6C95-850E-CD96-CF8E-186B510D6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D48226-18B9-AA9C-838C-DA2D10C2F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83F8E8-483A-BE5A-EC1E-FB22E9BA0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62154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07681-FBE4-F628-C678-83AA83638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F0E4F1-CE68-9ED7-61EC-A37FE95FB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4E4ACA-5103-873B-5D40-31DBF7057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7D7443-A80C-3B32-B5D4-472225642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3E4FB6-A65F-B45B-8CEE-3771E178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133679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7CDA9F2-BC82-F106-7DA4-219E8CB85B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5BA990-7792-9CCD-3F97-3A9248205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642FDC-E683-FD99-6BAD-26C42F331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353115-2FE3-F465-735C-BFA2ECBE5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BD8C87-1666-8F5D-76AF-980E3B6BF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85973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C20A81-C711-D3A0-267F-87515C1A2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66C6A6-AC81-4CEE-C144-8EAB38B67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F80752-9C67-B798-36CE-EC6F04081C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1D9DE-843F-D64B-AAAA-FA6639098B35}" type="datetimeFigureOut">
              <a:rPr lang="ru-US" smtClean="0"/>
              <a:t>9/14/26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33E7DC-686C-198C-AE68-B457937B5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F42F8C-08E9-B16E-2646-95C5306BC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63F24-E11D-3149-987A-D78441A0B904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35316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1A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D2C791B-12F9-6E48-E3E2-BB7E1C97F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537" y="1730829"/>
            <a:ext cx="5125463" cy="512717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912AC0D-566D-08A2-0D1B-ADF679898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571" y="584858"/>
            <a:ext cx="2553566" cy="1279336"/>
          </a:xfrm>
          <a:prstGeom prst="rect">
            <a:avLst/>
          </a:prstGeom>
        </p:spPr>
      </p:pic>
      <p:sp>
        <p:nvSpPr>
          <p:cNvPr id="30" name="Google Shape;380;g2c3c018b6bf_0_395">
            <a:extLst>
              <a:ext uri="{FF2B5EF4-FFF2-40B4-BE49-F238E27FC236}">
                <a16:creationId xmlns:a16="http://schemas.microsoft.com/office/drawing/2014/main" id="{DD1C3256-E3BA-C3B4-4DF2-559EFDE91C43}"/>
              </a:ext>
            </a:extLst>
          </p:cNvPr>
          <p:cNvSpPr txBox="1">
            <a:spLocks/>
          </p:cNvSpPr>
          <p:nvPr/>
        </p:nvSpPr>
        <p:spPr>
          <a:xfrm>
            <a:off x="1262102" y="2539701"/>
            <a:ext cx="6106887" cy="1257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5400" b="1" dirty="0">
                <a:solidFill>
                  <a:schemeClr val="bg1"/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Шаблон</a:t>
            </a:r>
          </a:p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5400" b="1" dirty="0">
                <a:solidFill>
                  <a:schemeClr val="bg1"/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презентации</a:t>
            </a:r>
            <a:endParaRPr lang="en-US" sz="5400" b="1" dirty="0">
              <a:solidFill>
                <a:schemeClr val="bg1"/>
              </a:solidFill>
              <a:latin typeface="Montserrat SemiBold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80;g2c3c018b6bf_0_395">
            <a:extLst>
              <a:ext uri="{FF2B5EF4-FFF2-40B4-BE49-F238E27FC236}">
                <a16:creationId xmlns:a16="http://schemas.microsoft.com/office/drawing/2014/main" id="{FD1AF9B5-D993-A375-B2BF-8FB1FF3974D1}"/>
              </a:ext>
            </a:extLst>
          </p:cNvPr>
          <p:cNvSpPr txBox="1">
            <a:spLocks/>
          </p:cNvSpPr>
          <p:nvPr/>
        </p:nvSpPr>
        <p:spPr>
          <a:xfrm>
            <a:off x="1267296" y="4205753"/>
            <a:ext cx="6418941" cy="4007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2600" dirty="0">
                <a:solidFill>
                  <a:schemeClr val="bg1"/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Инструкции</a:t>
            </a:r>
            <a:endParaRPr lang="en-US" sz="2600" dirty="0">
              <a:solidFill>
                <a:schemeClr val="bg1"/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80;g2c3c018b6bf_0_395">
            <a:extLst>
              <a:ext uri="{FF2B5EF4-FFF2-40B4-BE49-F238E27FC236}">
                <a16:creationId xmlns:a16="http://schemas.microsoft.com/office/drawing/2014/main" id="{9C0D1840-355C-162B-3931-747927D595DA}"/>
              </a:ext>
            </a:extLst>
          </p:cNvPr>
          <p:cNvSpPr txBox="1">
            <a:spLocks/>
          </p:cNvSpPr>
          <p:nvPr/>
        </p:nvSpPr>
        <p:spPr>
          <a:xfrm>
            <a:off x="1267296" y="5752613"/>
            <a:ext cx="6418941" cy="4007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2600" dirty="0">
                <a:solidFill>
                  <a:schemeClr val="bg1">
                    <a:alpha val="70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Екатеринбург</a:t>
            </a:r>
            <a:r>
              <a:rPr lang="en-US" sz="2600" dirty="0">
                <a:solidFill>
                  <a:schemeClr val="bg1">
                    <a:alpha val="70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,</a:t>
            </a:r>
            <a:r>
              <a:rPr lang="ru-RU" sz="2600" dirty="0">
                <a:solidFill>
                  <a:schemeClr val="bg1">
                    <a:alpha val="70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 2026</a:t>
            </a:r>
            <a:endParaRPr lang="en-US" sz="2600" dirty="0">
              <a:solidFill>
                <a:schemeClr val="bg1">
                  <a:alpha val="70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93160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0;g2c3c018b6bf_0_395">
            <a:extLst>
              <a:ext uri="{FF2B5EF4-FFF2-40B4-BE49-F238E27FC236}">
                <a16:creationId xmlns:a16="http://schemas.microsoft.com/office/drawing/2014/main" id="{66F75552-5F99-5042-831C-512A23F42C4A}"/>
              </a:ext>
            </a:extLst>
          </p:cNvPr>
          <p:cNvSpPr txBox="1">
            <a:spLocks/>
          </p:cNvSpPr>
          <p:nvPr/>
        </p:nvSpPr>
        <p:spPr>
          <a:xfrm>
            <a:off x="657696" y="377465"/>
            <a:ext cx="2769683" cy="2328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800" dirty="0">
                <a:solidFill>
                  <a:schemeClr val="bg1">
                    <a:lumMod val="65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Презентация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5C1027E-7379-5D2B-9111-32719ECED5C6}"/>
              </a:ext>
            </a:extLst>
          </p:cNvPr>
          <p:cNvCxnSpPr>
            <a:cxnSpLocks/>
          </p:cNvCxnSpPr>
          <p:nvPr/>
        </p:nvCxnSpPr>
        <p:spPr>
          <a:xfrm>
            <a:off x="2497873" y="467598"/>
            <a:ext cx="82897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380;g2c3c018b6bf_0_395">
            <a:extLst>
              <a:ext uri="{FF2B5EF4-FFF2-40B4-BE49-F238E27FC236}">
                <a16:creationId xmlns:a16="http://schemas.microsoft.com/office/drawing/2014/main" id="{1BE5699F-CFED-B6A9-D371-6FC22E0EB775}"/>
              </a:ext>
            </a:extLst>
          </p:cNvPr>
          <p:cNvSpPr txBox="1">
            <a:spLocks/>
          </p:cNvSpPr>
          <p:nvPr/>
        </p:nvSpPr>
        <p:spPr>
          <a:xfrm>
            <a:off x="11142159" y="395539"/>
            <a:ext cx="517790" cy="2328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800" b="1" dirty="0">
                <a:solidFill>
                  <a:srgbClr val="A81A42">
                    <a:alpha val="70000"/>
                  </a:srgbClr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01</a:t>
            </a:r>
            <a:endParaRPr lang="en-US" sz="1800" b="1" dirty="0">
              <a:solidFill>
                <a:srgbClr val="A81A42">
                  <a:alpha val="70000"/>
                </a:srgbClr>
              </a:solidFill>
              <a:latin typeface="Montserrat SemiBold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Google Shape;380;g2c3c018b6bf_0_395">
            <a:extLst>
              <a:ext uri="{FF2B5EF4-FFF2-40B4-BE49-F238E27FC236}">
                <a16:creationId xmlns:a16="http://schemas.microsoft.com/office/drawing/2014/main" id="{5341E25D-812F-C2C7-4406-9F1807C2525F}"/>
              </a:ext>
            </a:extLst>
          </p:cNvPr>
          <p:cNvSpPr txBox="1">
            <a:spLocks/>
          </p:cNvSpPr>
          <p:nvPr/>
        </p:nvSpPr>
        <p:spPr>
          <a:xfrm>
            <a:off x="1043364" y="1198517"/>
            <a:ext cx="6290497" cy="3904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2" charset="0"/>
                <a:ea typeface="Montserrat"/>
                <a:cs typeface="Montserrat"/>
                <a:sym typeface="Montserrat"/>
              </a:rPr>
              <a:t>Инструкция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Montserrat Medium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Google Shape;380;g2c3c018b6bf_0_395">
            <a:extLst>
              <a:ext uri="{FF2B5EF4-FFF2-40B4-BE49-F238E27FC236}">
                <a16:creationId xmlns:a16="http://schemas.microsoft.com/office/drawing/2014/main" id="{81DE52FA-D830-536F-2841-1D32CAFD6919}"/>
              </a:ext>
            </a:extLst>
          </p:cNvPr>
          <p:cNvSpPr txBox="1">
            <a:spLocks/>
          </p:cNvSpPr>
          <p:nvPr/>
        </p:nvSpPr>
        <p:spPr>
          <a:xfrm>
            <a:off x="1043365" y="2177112"/>
            <a:ext cx="6680049" cy="255817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buSzPts val="5000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Этот файл содержит готовые макеты 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для создания презентаций УГМУ.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SzPts val="5000"/>
            </a:pP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ontserrat" pitchFamily="2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SzPts val="5000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Шаблон можно использовать в 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Microsoft PowerPoint,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а при необходимости загрузить в 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Google Slides 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и продолжить работу там.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SzPts val="5000"/>
            </a:pP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Перед началом работы создайте 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копию файла.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CA1706-36EA-0BBE-D1CE-586B8F11AD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7761819" y="2410008"/>
            <a:ext cx="4446509" cy="444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4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0;g2c3c018b6bf_0_395">
            <a:extLst>
              <a:ext uri="{FF2B5EF4-FFF2-40B4-BE49-F238E27FC236}">
                <a16:creationId xmlns:a16="http://schemas.microsoft.com/office/drawing/2014/main" id="{66F75552-5F99-5042-831C-512A23F42C4A}"/>
              </a:ext>
            </a:extLst>
          </p:cNvPr>
          <p:cNvSpPr txBox="1">
            <a:spLocks/>
          </p:cNvSpPr>
          <p:nvPr/>
        </p:nvSpPr>
        <p:spPr>
          <a:xfrm>
            <a:off x="657696" y="377465"/>
            <a:ext cx="2769683" cy="2328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800" dirty="0">
                <a:solidFill>
                  <a:schemeClr val="bg1">
                    <a:lumMod val="65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Презентация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5C1027E-7379-5D2B-9111-32719ECED5C6}"/>
              </a:ext>
            </a:extLst>
          </p:cNvPr>
          <p:cNvCxnSpPr>
            <a:cxnSpLocks/>
          </p:cNvCxnSpPr>
          <p:nvPr/>
        </p:nvCxnSpPr>
        <p:spPr>
          <a:xfrm>
            <a:off x="2497873" y="467598"/>
            <a:ext cx="82897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380;g2c3c018b6bf_0_395">
            <a:extLst>
              <a:ext uri="{FF2B5EF4-FFF2-40B4-BE49-F238E27FC236}">
                <a16:creationId xmlns:a16="http://schemas.microsoft.com/office/drawing/2014/main" id="{1BE5699F-CFED-B6A9-D371-6FC22E0EB775}"/>
              </a:ext>
            </a:extLst>
          </p:cNvPr>
          <p:cNvSpPr txBox="1">
            <a:spLocks/>
          </p:cNvSpPr>
          <p:nvPr/>
        </p:nvSpPr>
        <p:spPr>
          <a:xfrm>
            <a:off x="11142159" y="395539"/>
            <a:ext cx="517790" cy="2328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800" b="1" dirty="0">
                <a:solidFill>
                  <a:srgbClr val="A81A42">
                    <a:alpha val="70000"/>
                  </a:srgbClr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02</a:t>
            </a:r>
            <a:endParaRPr lang="en-US" sz="1800" b="1" dirty="0">
              <a:solidFill>
                <a:srgbClr val="A81A42">
                  <a:alpha val="70000"/>
                </a:srgbClr>
              </a:solidFill>
              <a:latin typeface="Montserrat SemiBold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Google Shape;380;g2c3c018b6bf_0_395">
            <a:extLst>
              <a:ext uri="{FF2B5EF4-FFF2-40B4-BE49-F238E27FC236}">
                <a16:creationId xmlns:a16="http://schemas.microsoft.com/office/drawing/2014/main" id="{5341E25D-812F-C2C7-4406-9F1807C2525F}"/>
              </a:ext>
            </a:extLst>
          </p:cNvPr>
          <p:cNvSpPr txBox="1">
            <a:spLocks/>
          </p:cNvSpPr>
          <p:nvPr/>
        </p:nvSpPr>
        <p:spPr>
          <a:xfrm>
            <a:off x="1043364" y="1198517"/>
            <a:ext cx="6290497" cy="3904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2" charset="0"/>
                <a:ea typeface="Montserrat"/>
                <a:cs typeface="Montserrat"/>
                <a:sym typeface="Montserrat"/>
              </a:rPr>
              <a:t>Работа с сеткой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Montserrat Medium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Google Shape;380;g2c3c018b6bf_0_395">
            <a:extLst>
              <a:ext uri="{FF2B5EF4-FFF2-40B4-BE49-F238E27FC236}">
                <a16:creationId xmlns:a16="http://schemas.microsoft.com/office/drawing/2014/main" id="{81DE52FA-D830-536F-2841-1D32CAFD6919}"/>
              </a:ext>
            </a:extLst>
          </p:cNvPr>
          <p:cNvSpPr txBox="1">
            <a:spLocks/>
          </p:cNvSpPr>
          <p:nvPr/>
        </p:nvSpPr>
        <p:spPr>
          <a:xfrm>
            <a:off x="1043365" y="2177112"/>
            <a:ext cx="5471735" cy="190502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buSzPts val="5000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При создании новых слайдов придерживайтесь заданной сетки. 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В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PowerPoint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направляющие включаются во вкладке «Вид» – «Направляющие».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</a:b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ontserrat" pitchFamily="2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SzPts val="5000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Текстовые блоки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выравниваются относительно направляющих.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00F269D-A99F-BDC4-150E-B1E3FE53A0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14" r="18248"/>
          <a:stretch/>
        </p:blipFill>
        <p:spPr>
          <a:xfrm>
            <a:off x="6788507" y="1159570"/>
            <a:ext cx="5403493" cy="569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25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0;g2c3c018b6bf_0_395">
            <a:extLst>
              <a:ext uri="{FF2B5EF4-FFF2-40B4-BE49-F238E27FC236}">
                <a16:creationId xmlns:a16="http://schemas.microsoft.com/office/drawing/2014/main" id="{66F75552-5F99-5042-831C-512A23F42C4A}"/>
              </a:ext>
            </a:extLst>
          </p:cNvPr>
          <p:cNvSpPr txBox="1">
            <a:spLocks/>
          </p:cNvSpPr>
          <p:nvPr/>
        </p:nvSpPr>
        <p:spPr>
          <a:xfrm>
            <a:off x="657696" y="377465"/>
            <a:ext cx="2769683" cy="2328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800" dirty="0">
                <a:solidFill>
                  <a:schemeClr val="bg1">
                    <a:lumMod val="65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Презентация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5C1027E-7379-5D2B-9111-32719ECED5C6}"/>
              </a:ext>
            </a:extLst>
          </p:cNvPr>
          <p:cNvCxnSpPr>
            <a:cxnSpLocks/>
          </p:cNvCxnSpPr>
          <p:nvPr/>
        </p:nvCxnSpPr>
        <p:spPr>
          <a:xfrm>
            <a:off x="2497873" y="467598"/>
            <a:ext cx="82897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380;g2c3c018b6bf_0_395">
            <a:extLst>
              <a:ext uri="{FF2B5EF4-FFF2-40B4-BE49-F238E27FC236}">
                <a16:creationId xmlns:a16="http://schemas.microsoft.com/office/drawing/2014/main" id="{1BE5699F-CFED-B6A9-D371-6FC22E0EB775}"/>
              </a:ext>
            </a:extLst>
          </p:cNvPr>
          <p:cNvSpPr txBox="1">
            <a:spLocks/>
          </p:cNvSpPr>
          <p:nvPr/>
        </p:nvSpPr>
        <p:spPr>
          <a:xfrm>
            <a:off x="11142159" y="395539"/>
            <a:ext cx="517790" cy="2328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800" b="1" dirty="0">
                <a:solidFill>
                  <a:srgbClr val="A81A42">
                    <a:alpha val="70000"/>
                  </a:srgbClr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03</a:t>
            </a:r>
            <a:endParaRPr lang="en-US" sz="1800" b="1" dirty="0">
              <a:solidFill>
                <a:srgbClr val="A81A42">
                  <a:alpha val="70000"/>
                </a:srgbClr>
              </a:solidFill>
              <a:latin typeface="Montserrat SemiBold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Google Shape;380;g2c3c018b6bf_0_395">
            <a:extLst>
              <a:ext uri="{FF2B5EF4-FFF2-40B4-BE49-F238E27FC236}">
                <a16:creationId xmlns:a16="http://schemas.microsoft.com/office/drawing/2014/main" id="{5341E25D-812F-C2C7-4406-9F1807C2525F}"/>
              </a:ext>
            </a:extLst>
          </p:cNvPr>
          <p:cNvSpPr txBox="1">
            <a:spLocks/>
          </p:cNvSpPr>
          <p:nvPr/>
        </p:nvSpPr>
        <p:spPr>
          <a:xfrm>
            <a:off x="1043364" y="1198517"/>
            <a:ext cx="6290497" cy="3904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2" charset="0"/>
                <a:ea typeface="Montserrat"/>
                <a:cs typeface="Montserrat"/>
                <a:sym typeface="Montserrat"/>
              </a:rPr>
              <a:t>Работа с текстом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Montserrat Medium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Google Shape;380;g2c3c018b6bf_0_395">
            <a:extLst>
              <a:ext uri="{FF2B5EF4-FFF2-40B4-BE49-F238E27FC236}">
                <a16:creationId xmlns:a16="http://schemas.microsoft.com/office/drawing/2014/main" id="{81DE52FA-D830-536F-2841-1D32CAFD6919}"/>
              </a:ext>
            </a:extLst>
          </p:cNvPr>
          <p:cNvSpPr txBox="1">
            <a:spLocks/>
          </p:cNvSpPr>
          <p:nvPr/>
        </p:nvSpPr>
        <p:spPr>
          <a:xfrm>
            <a:off x="1043364" y="2193154"/>
            <a:ext cx="6472251" cy="23038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buSzPts val="5000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– Основной шрифт презентаций –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 Medium" pitchFamily="2" charset="0"/>
              </a:rPr>
              <a:t>Montserrat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.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ontserrat" pitchFamily="2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SzPts val="5000"/>
            </a:pPr>
            <a:r>
              <a:rPr lang="ru-RU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 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– Короткие предлоги и союзы не следует оставлять в конце строки. Для ручного переноса используйте 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 Medium" pitchFamily="2" charset="0"/>
              </a:rPr>
              <a:t>Shift + Enter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.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</a:br>
            <a:r>
              <a:rPr lang="ru-RU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 </a:t>
            </a:r>
            <a:endParaRPr lang="en-US" sz="5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ontserrat" pitchFamily="2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SzPts val="5000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– Перед отправкой или демонстрацией презентации рекомендуется дополнительно сохранить её в формате 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 Medium" pitchFamily="2" charset="0"/>
              </a:rPr>
              <a:t>PDF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.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ontserrat" pitchFamily="2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SzPts val="5000"/>
            </a:pP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Montserrat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31D761-23CD-58AD-3F63-F86D6E702E2E}"/>
              </a:ext>
            </a:extLst>
          </p:cNvPr>
          <p:cNvSpPr txBox="1"/>
          <p:nvPr/>
        </p:nvSpPr>
        <p:spPr>
          <a:xfrm>
            <a:off x="966713" y="4640778"/>
            <a:ext cx="61009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[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Это позволит сохранить исходное расположение текста, изображений и графики при открытии файла на других устройствах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 ]</a:t>
            </a:r>
            <a:endParaRPr lang="ru-US" sz="1600" dirty="0"/>
          </a:p>
        </p:txBody>
      </p:sp>
    </p:spTree>
    <p:extLst>
      <p:ext uri="{BB962C8B-B14F-4D97-AF65-F5344CB8AC3E}">
        <p14:creationId xmlns:p14="http://schemas.microsoft.com/office/powerpoint/2010/main" val="2931412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1A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D2C791B-12F9-6E48-E3E2-BB7E1C97F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537" y="1730829"/>
            <a:ext cx="5125463" cy="512717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912AC0D-566D-08A2-0D1B-ADF679898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571" y="584858"/>
            <a:ext cx="2553566" cy="1279336"/>
          </a:xfrm>
          <a:prstGeom prst="rect">
            <a:avLst/>
          </a:prstGeom>
        </p:spPr>
      </p:pic>
      <p:sp>
        <p:nvSpPr>
          <p:cNvPr id="30" name="Google Shape;380;g2c3c018b6bf_0_395">
            <a:extLst>
              <a:ext uri="{FF2B5EF4-FFF2-40B4-BE49-F238E27FC236}">
                <a16:creationId xmlns:a16="http://schemas.microsoft.com/office/drawing/2014/main" id="{DD1C3256-E3BA-C3B4-4DF2-559EFDE91C43}"/>
              </a:ext>
            </a:extLst>
          </p:cNvPr>
          <p:cNvSpPr txBox="1">
            <a:spLocks/>
          </p:cNvSpPr>
          <p:nvPr/>
        </p:nvSpPr>
        <p:spPr>
          <a:xfrm>
            <a:off x="1262102" y="2539701"/>
            <a:ext cx="6106887" cy="1257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5400" b="1" dirty="0">
                <a:solidFill>
                  <a:schemeClr val="bg1"/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Название</a:t>
            </a:r>
          </a:p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5400" b="1" dirty="0">
                <a:solidFill>
                  <a:schemeClr val="bg1"/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презентации</a:t>
            </a:r>
            <a:endParaRPr lang="en-US" sz="5400" b="1" dirty="0">
              <a:solidFill>
                <a:schemeClr val="bg1"/>
              </a:solidFill>
              <a:latin typeface="Montserrat SemiBold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80;g2c3c018b6bf_0_395">
            <a:extLst>
              <a:ext uri="{FF2B5EF4-FFF2-40B4-BE49-F238E27FC236}">
                <a16:creationId xmlns:a16="http://schemas.microsoft.com/office/drawing/2014/main" id="{FD1AF9B5-D993-A375-B2BF-8FB1FF3974D1}"/>
              </a:ext>
            </a:extLst>
          </p:cNvPr>
          <p:cNvSpPr txBox="1">
            <a:spLocks/>
          </p:cNvSpPr>
          <p:nvPr/>
        </p:nvSpPr>
        <p:spPr>
          <a:xfrm>
            <a:off x="1267296" y="4205753"/>
            <a:ext cx="6418941" cy="4007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2600" dirty="0">
                <a:solidFill>
                  <a:schemeClr val="bg1"/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Подзаголовок или дополнение</a:t>
            </a:r>
            <a:endParaRPr lang="en-US" sz="2600" dirty="0">
              <a:solidFill>
                <a:schemeClr val="bg1"/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80;g2c3c018b6bf_0_395">
            <a:extLst>
              <a:ext uri="{FF2B5EF4-FFF2-40B4-BE49-F238E27FC236}">
                <a16:creationId xmlns:a16="http://schemas.microsoft.com/office/drawing/2014/main" id="{9C0D1840-355C-162B-3931-747927D595DA}"/>
              </a:ext>
            </a:extLst>
          </p:cNvPr>
          <p:cNvSpPr txBox="1">
            <a:spLocks/>
          </p:cNvSpPr>
          <p:nvPr/>
        </p:nvSpPr>
        <p:spPr>
          <a:xfrm>
            <a:off x="1267296" y="5752613"/>
            <a:ext cx="6418941" cy="4007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2600" dirty="0">
                <a:solidFill>
                  <a:schemeClr val="bg1">
                    <a:alpha val="70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Екатеринбург</a:t>
            </a:r>
            <a:r>
              <a:rPr lang="en-US" sz="2600" dirty="0">
                <a:solidFill>
                  <a:schemeClr val="bg1">
                    <a:alpha val="70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,</a:t>
            </a:r>
            <a:r>
              <a:rPr lang="ru-RU" sz="2600" dirty="0">
                <a:solidFill>
                  <a:schemeClr val="bg1">
                    <a:alpha val="70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 2026</a:t>
            </a:r>
            <a:endParaRPr lang="en-US" sz="2600" dirty="0">
              <a:solidFill>
                <a:schemeClr val="bg1">
                  <a:alpha val="70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51580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1A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D2C791B-12F9-6E48-E3E2-BB7E1C97F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537" y="1730829"/>
            <a:ext cx="5125463" cy="5127171"/>
          </a:xfrm>
          <a:prstGeom prst="rect">
            <a:avLst/>
          </a:prstGeom>
        </p:spPr>
      </p:pic>
      <p:sp>
        <p:nvSpPr>
          <p:cNvPr id="30" name="Google Shape;380;g2c3c018b6bf_0_395">
            <a:extLst>
              <a:ext uri="{FF2B5EF4-FFF2-40B4-BE49-F238E27FC236}">
                <a16:creationId xmlns:a16="http://schemas.microsoft.com/office/drawing/2014/main" id="{DD1C3256-E3BA-C3B4-4DF2-559EFDE91C43}"/>
              </a:ext>
            </a:extLst>
          </p:cNvPr>
          <p:cNvSpPr txBox="1">
            <a:spLocks/>
          </p:cNvSpPr>
          <p:nvPr/>
        </p:nvSpPr>
        <p:spPr>
          <a:xfrm>
            <a:off x="1262102" y="2678850"/>
            <a:ext cx="6106887" cy="1257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5400" b="1" dirty="0">
                <a:solidFill>
                  <a:schemeClr val="bg1"/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Заголовок</a:t>
            </a:r>
          </a:p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5400" b="1" dirty="0">
                <a:solidFill>
                  <a:schemeClr val="bg1"/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раздела</a:t>
            </a:r>
            <a:endParaRPr lang="en-US" sz="5400" b="1" dirty="0">
              <a:solidFill>
                <a:schemeClr val="bg1"/>
              </a:solidFill>
              <a:latin typeface="Montserrat SemiBold" pitchFamily="2" charset="0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41603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0;g2c3c018b6bf_0_395">
            <a:extLst>
              <a:ext uri="{FF2B5EF4-FFF2-40B4-BE49-F238E27FC236}">
                <a16:creationId xmlns:a16="http://schemas.microsoft.com/office/drawing/2014/main" id="{66F75552-5F99-5042-831C-512A23F42C4A}"/>
              </a:ext>
            </a:extLst>
          </p:cNvPr>
          <p:cNvSpPr txBox="1">
            <a:spLocks/>
          </p:cNvSpPr>
          <p:nvPr/>
        </p:nvSpPr>
        <p:spPr>
          <a:xfrm>
            <a:off x="657696" y="377465"/>
            <a:ext cx="2769683" cy="2328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800" dirty="0">
                <a:solidFill>
                  <a:schemeClr val="bg1">
                    <a:lumMod val="65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Введение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5C1027E-7379-5D2B-9111-32719ECED5C6}"/>
              </a:ext>
            </a:extLst>
          </p:cNvPr>
          <p:cNvCxnSpPr>
            <a:cxnSpLocks/>
          </p:cNvCxnSpPr>
          <p:nvPr/>
        </p:nvCxnSpPr>
        <p:spPr>
          <a:xfrm>
            <a:off x="2200744" y="467598"/>
            <a:ext cx="858686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380;g2c3c018b6bf_0_395">
            <a:extLst>
              <a:ext uri="{FF2B5EF4-FFF2-40B4-BE49-F238E27FC236}">
                <a16:creationId xmlns:a16="http://schemas.microsoft.com/office/drawing/2014/main" id="{1BE5699F-CFED-B6A9-D371-6FC22E0EB775}"/>
              </a:ext>
            </a:extLst>
          </p:cNvPr>
          <p:cNvSpPr txBox="1">
            <a:spLocks/>
          </p:cNvSpPr>
          <p:nvPr/>
        </p:nvSpPr>
        <p:spPr>
          <a:xfrm>
            <a:off x="11142159" y="395539"/>
            <a:ext cx="517790" cy="2328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800" b="1" dirty="0">
                <a:solidFill>
                  <a:srgbClr val="A81A42">
                    <a:alpha val="70000"/>
                  </a:srgbClr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03</a:t>
            </a:r>
            <a:endParaRPr lang="en-US" sz="1800" b="1" dirty="0">
              <a:solidFill>
                <a:srgbClr val="A81A42">
                  <a:alpha val="70000"/>
                </a:srgbClr>
              </a:solidFill>
              <a:latin typeface="Montserrat SemiBold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Google Shape;380;g2c3c018b6bf_0_395">
            <a:extLst>
              <a:ext uri="{FF2B5EF4-FFF2-40B4-BE49-F238E27FC236}">
                <a16:creationId xmlns:a16="http://schemas.microsoft.com/office/drawing/2014/main" id="{5341E25D-812F-C2C7-4406-9F1807C2525F}"/>
              </a:ext>
            </a:extLst>
          </p:cNvPr>
          <p:cNvSpPr txBox="1">
            <a:spLocks/>
          </p:cNvSpPr>
          <p:nvPr/>
        </p:nvSpPr>
        <p:spPr>
          <a:xfrm>
            <a:off x="1043364" y="1198516"/>
            <a:ext cx="6290497" cy="152328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2" charset="0"/>
                <a:ea typeface="Montserrat"/>
                <a:cs typeface="Montserrat"/>
                <a:sym typeface="Montserrat"/>
              </a:rPr>
              <a:t>Современная</a:t>
            </a:r>
          </a:p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2" charset="0"/>
                <a:ea typeface="Montserrat"/>
                <a:cs typeface="Montserrat"/>
                <a:sym typeface="Montserrat"/>
              </a:rPr>
              <a:t>образовательная</a:t>
            </a:r>
          </a:p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2" charset="0"/>
                <a:ea typeface="Montserrat"/>
                <a:cs typeface="Montserrat"/>
                <a:sym typeface="Montserrat"/>
              </a:rPr>
              <a:t>среда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Montserrat Medium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Google Shape;380;g2c3c018b6bf_0_395">
            <a:extLst>
              <a:ext uri="{FF2B5EF4-FFF2-40B4-BE49-F238E27FC236}">
                <a16:creationId xmlns:a16="http://schemas.microsoft.com/office/drawing/2014/main" id="{81DE52FA-D830-536F-2841-1D32CAFD6919}"/>
              </a:ext>
            </a:extLst>
          </p:cNvPr>
          <p:cNvSpPr txBox="1">
            <a:spLocks/>
          </p:cNvSpPr>
          <p:nvPr/>
        </p:nvSpPr>
        <p:spPr>
          <a:xfrm>
            <a:off x="1043364" y="2930409"/>
            <a:ext cx="5488066" cy="174271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buSzPts val="5000"/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Университет сегодня – это более 10 тысяч студентов, ординаторов, аспирантов </a:t>
            </a:r>
            <a:b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</a:b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и слушателей, обучающихся в лучших ЛПУ, НИИ медицинского профиля, органах </a:t>
            </a:r>
            <a:b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</a:b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ontserrat" pitchFamily="2" charset="0"/>
              </a:rPr>
              <a:t>и др. учреждениях.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Google Shape;380;g2c3c018b6bf_0_395">
            <a:extLst>
              <a:ext uri="{FF2B5EF4-FFF2-40B4-BE49-F238E27FC236}">
                <a16:creationId xmlns:a16="http://schemas.microsoft.com/office/drawing/2014/main" id="{F855C6B4-17B3-4D88-EFA8-08D2669E0FE2}"/>
              </a:ext>
            </a:extLst>
          </p:cNvPr>
          <p:cNvSpPr txBox="1">
            <a:spLocks/>
          </p:cNvSpPr>
          <p:nvPr/>
        </p:nvSpPr>
        <p:spPr>
          <a:xfrm>
            <a:off x="1043364" y="5053990"/>
            <a:ext cx="2034044" cy="39071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en-US" sz="4000" b="1" dirty="0">
                <a:solidFill>
                  <a:srgbClr val="A81A42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&gt;10 000</a:t>
            </a:r>
          </a:p>
        </p:txBody>
      </p:sp>
      <p:sp>
        <p:nvSpPr>
          <p:cNvPr id="16" name="Google Shape;380;g2c3c018b6bf_0_395">
            <a:extLst>
              <a:ext uri="{FF2B5EF4-FFF2-40B4-BE49-F238E27FC236}">
                <a16:creationId xmlns:a16="http://schemas.microsoft.com/office/drawing/2014/main" id="{F2DE310F-7B85-9FD2-B546-9159D262B00C}"/>
              </a:ext>
            </a:extLst>
          </p:cNvPr>
          <p:cNvSpPr txBox="1">
            <a:spLocks/>
          </p:cNvSpPr>
          <p:nvPr/>
        </p:nvSpPr>
        <p:spPr>
          <a:xfrm>
            <a:off x="1043363" y="5598539"/>
            <a:ext cx="1936347" cy="1823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студентов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Google Shape;380;g2c3c018b6bf_0_395">
            <a:extLst>
              <a:ext uri="{FF2B5EF4-FFF2-40B4-BE49-F238E27FC236}">
                <a16:creationId xmlns:a16="http://schemas.microsoft.com/office/drawing/2014/main" id="{2EE664C7-75EF-5FD4-60B5-F4FC28A9C985}"/>
              </a:ext>
            </a:extLst>
          </p:cNvPr>
          <p:cNvSpPr txBox="1">
            <a:spLocks/>
          </p:cNvSpPr>
          <p:nvPr/>
        </p:nvSpPr>
        <p:spPr>
          <a:xfrm>
            <a:off x="3626730" y="5034697"/>
            <a:ext cx="2034044" cy="39071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4000" b="1" dirty="0">
                <a:solidFill>
                  <a:srgbClr val="A81A42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49</a:t>
            </a:r>
            <a:endParaRPr lang="en-US" sz="4000" b="1" dirty="0">
              <a:solidFill>
                <a:srgbClr val="A81A42"/>
              </a:solidFill>
              <a:latin typeface="Montserra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Google Shape;380;g2c3c018b6bf_0_395">
            <a:extLst>
              <a:ext uri="{FF2B5EF4-FFF2-40B4-BE49-F238E27FC236}">
                <a16:creationId xmlns:a16="http://schemas.microsoft.com/office/drawing/2014/main" id="{D9DFFA51-3200-BB50-C928-EB79B476EF3F}"/>
              </a:ext>
            </a:extLst>
          </p:cNvPr>
          <p:cNvSpPr txBox="1">
            <a:spLocks/>
          </p:cNvSpPr>
          <p:nvPr/>
        </p:nvSpPr>
        <p:spPr>
          <a:xfrm>
            <a:off x="3626729" y="5579246"/>
            <a:ext cx="1936347" cy="1823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кафедр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Google Shape;380;g2c3c018b6bf_0_395">
            <a:extLst>
              <a:ext uri="{FF2B5EF4-FFF2-40B4-BE49-F238E27FC236}">
                <a16:creationId xmlns:a16="http://schemas.microsoft.com/office/drawing/2014/main" id="{8045BEDA-D7F2-73A0-F416-827598614013}"/>
              </a:ext>
            </a:extLst>
          </p:cNvPr>
          <p:cNvSpPr txBox="1">
            <a:spLocks/>
          </p:cNvSpPr>
          <p:nvPr/>
        </p:nvSpPr>
        <p:spPr>
          <a:xfrm>
            <a:off x="5060130" y="5034697"/>
            <a:ext cx="2034044" cy="39071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4000" b="1" dirty="0">
                <a:solidFill>
                  <a:srgbClr val="A81A42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8</a:t>
            </a:r>
            <a:endParaRPr lang="en-US" sz="4000" b="1" dirty="0">
              <a:solidFill>
                <a:srgbClr val="A81A42"/>
              </a:solidFill>
              <a:latin typeface="Montserra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Google Shape;380;g2c3c018b6bf_0_395">
            <a:extLst>
              <a:ext uri="{FF2B5EF4-FFF2-40B4-BE49-F238E27FC236}">
                <a16:creationId xmlns:a16="http://schemas.microsoft.com/office/drawing/2014/main" id="{FA4AE0F8-1B8C-B920-73EE-5D2EEBBD5143}"/>
              </a:ext>
            </a:extLst>
          </p:cNvPr>
          <p:cNvSpPr txBox="1">
            <a:spLocks/>
          </p:cNvSpPr>
          <p:nvPr/>
        </p:nvSpPr>
        <p:spPr>
          <a:xfrm>
            <a:off x="5060129" y="5579246"/>
            <a:ext cx="1936347" cy="1823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институтов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5387B1A-0E75-BB8A-6E9A-07D00A713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9818" y="1198516"/>
            <a:ext cx="3880097" cy="56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719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0;g2c3c018b6bf_0_395">
            <a:extLst>
              <a:ext uri="{FF2B5EF4-FFF2-40B4-BE49-F238E27FC236}">
                <a16:creationId xmlns:a16="http://schemas.microsoft.com/office/drawing/2014/main" id="{66F75552-5F99-5042-831C-512A23F42C4A}"/>
              </a:ext>
            </a:extLst>
          </p:cNvPr>
          <p:cNvSpPr txBox="1">
            <a:spLocks/>
          </p:cNvSpPr>
          <p:nvPr/>
        </p:nvSpPr>
        <p:spPr>
          <a:xfrm>
            <a:off x="657696" y="377465"/>
            <a:ext cx="2769683" cy="2328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800" dirty="0">
                <a:solidFill>
                  <a:schemeClr val="bg1">
                    <a:lumMod val="65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Введение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5C1027E-7379-5D2B-9111-32719ECED5C6}"/>
              </a:ext>
            </a:extLst>
          </p:cNvPr>
          <p:cNvCxnSpPr>
            <a:cxnSpLocks/>
          </p:cNvCxnSpPr>
          <p:nvPr/>
        </p:nvCxnSpPr>
        <p:spPr>
          <a:xfrm>
            <a:off x="2200744" y="467598"/>
            <a:ext cx="858686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380;g2c3c018b6bf_0_395">
            <a:extLst>
              <a:ext uri="{FF2B5EF4-FFF2-40B4-BE49-F238E27FC236}">
                <a16:creationId xmlns:a16="http://schemas.microsoft.com/office/drawing/2014/main" id="{1BE5699F-CFED-B6A9-D371-6FC22E0EB775}"/>
              </a:ext>
            </a:extLst>
          </p:cNvPr>
          <p:cNvSpPr txBox="1">
            <a:spLocks/>
          </p:cNvSpPr>
          <p:nvPr/>
        </p:nvSpPr>
        <p:spPr>
          <a:xfrm>
            <a:off x="11142159" y="395539"/>
            <a:ext cx="517790" cy="2328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1800" b="1" dirty="0">
                <a:solidFill>
                  <a:srgbClr val="A81A42">
                    <a:alpha val="70000"/>
                  </a:srgbClr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0</a:t>
            </a:r>
            <a:r>
              <a:rPr lang="en-US" sz="1800" b="1" dirty="0">
                <a:solidFill>
                  <a:srgbClr val="A81A42">
                    <a:alpha val="70000"/>
                  </a:srgbClr>
                </a:solidFill>
                <a:latin typeface="Montserrat SemiBold" pitchFamily="2" charset="0"/>
                <a:ea typeface="Montserrat"/>
                <a:cs typeface="Montserrat"/>
                <a:sym typeface="Montserrat"/>
              </a:rPr>
              <a:t>4</a:t>
            </a:r>
          </a:p>
        </p:txBody>
      </p:sp>
      <p:sp>
        <p:nvSpPr>
          <p:cNvPr id="13" name="Google Shape;380;g2c3c018b6bf_0_395">
            <a:extLst>
              <a:ext uri="{FF2B5EF4-FFF2-40B4-BE49-F238E27FC236}">
                <a16:creationId xmlns:a16="http://schemas.microsoft.com/office/drawing/2014/main" id="{5341E25D-812F-C2C7-4406-9F1807C2525F}"/>
              </a:ext>
            </a:extLst>
          </p:cNvPr>
          <p:cNvSpPr txBox="1">
            <a:spLocks/>
          </p:cNvSpPr>
          <p:nvPr/>
        </p:nvSpPr>
        <p:spPr>
          <a:xfrm>
            <a:off x="1043364" y="1889895"/>
            <a:ext cx="4183021" cy="38901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2" charset="0"/>
                <a:ea typeface="Montserrat"/>
                <a:cs typeface="Montserrat"/>
                <a:sym typeface="Montserrat"/>
              </a:rPr>
              <a:t>Факты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Montserrat Medium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Google Shape;380;g2c3c018b6bf_0_395">
            <a:extLst>
              <a:ext uri="{FF2B5EF4-FFF2-40B4-BE49-F238E27FC236}">
                <a16:creationId xmlns:a16="http://schemas.microsoft.com/office/drawing/2014/main" id="{F855C6B4-17B3-4D88-EFA8-08D2669E0FE2}"/>
              </a:ext>
            </a:extLst>
          </p:cNvPr>
          <p:cNvSpPr txBox="1">
            <a:spLocks/>
          </p:cNvSpPr>
          <p:nvPr/>
        </p:nvSpPr>
        <p:spPr>
          <a:xfrm>
            <a:off x="1055689" y="3446222"/>
            <a:ext cx="3580706" cy="7791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en-US" sz="6600" b="1" dirty="0">
                <a:solidFill>
                  <a:srgbClr val="A81A42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&gt;10 000</a:t>
            </a:r>
          </a:p>
        </p:txBody>
      </p:sp>
      <p:sp>
        <p:nvSpPr>
          <p:cNvPr id="16" name="Google Shape;380;g2c3c018b6bf_0_395">
            <a:extLst>
              <a:ext uri="{FF2B5EF4-FFF2-40B4-BE49-F238E27FC236}">
                <a16:creationId xmlns:a16="http://schemas.microsoft.com/office/drawing/2014/main" id="{F2DE310F-7B85-9FD2-B546-9159D262B00C}"/>
              </a:ext>
            </a:extLst>
          </p:cNvPr>
          <p:cNvSpPr txBox="1">
            <a:spLocks/>
          </p:cNvSpPr>
          <p:nvPr/>
        </p:nvSpPr>
        <p:spPr>
          <a:xfrm>
            <a:off x="1055689" y="4260933"/>
            <a:ext cx="2627670" cy="3890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студентов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Google Shape;380;g2c3c018b6bf_0_395">
            <a:extLst>
              <a:ext uri="{FF2B5EF4-FFF2-40B4-BE49-F238E27FC236}">
                <a16:creationId xmlns:a16="http://schemas.microsoft.com/office/drawing/2014/main" id="{2EE664C7-75EF-5FD4-60B5-F4FC28A9C985}"/>
              </a:ext>
            </a:extLst>
          </p:cNvPr>
          <p:cNvSpPr txBox="1">
            <a:spLocks/>
          </p:cNvSpPr>
          <p:nvPr/>
        </p:nvSpPr>
        <p:spPr>
          <a:xfrm>
            <a:off x="5270990" y="3446222"/>
            <a:ext cx="1431992" cy="65386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6600" b="1" dirty="0">
                <a:solidFill>
                  <a:srgbClr val="A81A42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49</a:t>
            </a:r>
            <a:endParaRPr lang="en-US" sz="6600" b="1" dirty="0">
              <a:solidFill>
                <a:srgbClr val="A81A42"/>
              </a:solidFill>
              <a:latin typeface="Montserra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Google Shape;380;g2c3c018b6bf_0_395">
            <a:extLst>
              <a:ext uri="{FF2B5EF4-FFF2-40B4-BE49-F238E27FC236}">
                <a16:creationId xmlns:a16="http://schemas.microsoft.com/office/drawing/2014/main" id="{D9DFFA51-3200-BB50-C928-EB79B476EF3F}"/>
              </a:ext>
            </a:extLst>
          </p:cNvPr>
          <p:cNvSpPr txBox="1">
            <a:spLocks/>
          </p:cNvSpPr>
          <p:nvPr/>
        </p:nvSpPr>
        <p:spPr>
          <a:xfrm>
            <a:off x="5270989" y="4259237"/>
            <a:ext cx="1947147" cy="39071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кафедр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Google Shape;380;g2c3c018b6bf_0_395">
            <a:extLst>
              <a:ext uri="{FF2B5EF4-FFF2-40B4-BE49-F238E27FC236}">
                <a16:creationId xmlns:a16="http://schemas.microsoft.com/office/drawing/2014/main" id="{8045BEDA-D7F2-73A0-F416-827598614013}"/>
              </a:ext>
            </a:extLst>
          </p:cNvPr>
          <p:cNvSpPr txBox="1">
            <a:spLocks/>
          </p:cNvSpPr>
          <p:nvPr/>
        </p:nvSpPr>
        <p:spPr>
          <a:xfrm>
            <a:off x="7791518" y="3441101"/>
            <a:ext cx="1735078" cy="6589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6600" b="1" dirty="0">
                <a:solidFill>
                  <a:srgbClr val="A81A42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8</a:t>
            </a:r>
            <a:endParaRPr lang="en-US" sz="6600" b="1" dirty="0">
              <a:solidFill>
                <a:srgbClr val="A81A42"/>
              </a:solidFill>
              <a:latin typeface="Montserra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Google Shape;380;g2c3c018b6bf_0_395">
            <a:extLst>
              <a:ext uri="{FF2B5EF4-FFF2-40B4-BE49-F238E27FC236}">
                <a16:creationId xmlns:a16="http://schemas.microsoft.com/office/drawing/2014/main" id="{FA4AE0F8-1B8C-B920-73EE-5D2EEBBD5143}"/>
              </a:ext>
            </a:extLst>
          </p:cNvPr>
          <p:cNvSpPr txBox="1">
            <a:spLocks/>
          </p:cNvSpPr>
          <p:nvPr/>
        </p:nvSpPr>
        <p:spPr>
          <a:xfrm>
            <a:off x="7791517" y="4260934"/>
            <a:ext cx="2675235" cy="3398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spcBef>
                <a:spcPts val="0"/>
              </a:spcBef>
              <a:buSzPts val="5000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Light" pitchFamily="2" charset="0"/>
                <a:ea typeface="Montserrat"/>
                <a:cs typeface="Montserrat"/>
                <a:sym typeface="Montserrat"/>
              </a:rPr>
              <a:t>институтов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Montserrat Light" pitchFamily="2" charset="0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143682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217</Words>
  <Application>Microsoft Macintosh PowerPoint</Application>
  <PresentationFormat>Широкоэкранный</PresentationFormat>
  <Paragraphs>50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Montserrat</vt:lpstr>
      <vt:lpstr>Montserrat Light</vt:lpstr>
      <vt:lpstr>Montserrat Medium</vt:lpstr>
      <vt:lpstr>Montserrat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Дана Вернер</dc:creator>
  <cp:lastModifiedBy>Дана Вернер</cp:lastModifiedBy>
  <cp:revision>1</cp:revision>
  <dcterms:created xsi:type="dcterms:W3CDTF">2026-09-14T08:25:17Z</dcterms:created>
  <dcterms:modified xsi:type="dcterms:W3CDTF">2026-09-14T12:36:46Z</dcterms:modified>
</cp:coreProperties>
</file>