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5"/>
  </p:notesMasterIdLst>
  <p:sldIdLst>
    <p:sldId id="271" r:id="rId2"/>
    <p:sldId id="293" r:id="rId3"/>
    <p:sldId id="328" r:id="rId4"/>
    <p:sldId id="273" r:id="rId5"/>
    <p:sldId id="276" r:id="rId6"/>
    <p:sldId id="274" r:id="rId7"/>
    <p:sldId id="281" r:id="rId8"/>
    <p:sldId id="283" r:id="rId9"/>
    <p:sldId id="278" r:id="rId10"/>
    <p:sldId id="308" r:id="rId11"/>
    <p:sldId id="325" r:id="rId12"/>
    <p:sldId id="302" r:id="rId13"/>
    <p:sldId id="307" r:id="rId14"/>
    <p:sldId id="300" r:id="rId15"/>
    <p:sldId id="303" r:id="rId16"/>
    <p:sldId id="304" r:id="rId17"/>
    <p:sldId id="324" r:id="rId18"/>
    <p:sldId id="299" r:id="rId19"/>
    <p:sldId id="319" r:id="rId20"/>
    <p:sldId id="317" r:id="rId21"/>
    <p:sldId id="329" r:id="rId22"/>
    <p:sldId id="306" r:id="rId23"/>
    <p:sldId id="313" r:id="rId24"/>
    <p:sldId id="312" r:id="rId25"/>
    <p:sldId id="305" r:id="rId26"/>
    <p:sldId id="330" r:id="rId27"/>
    <p:sldId id="320" r:id="rId28"/>
    <p:sldId id="322" r:id="rId29"/>
    <p:sldId id="327" r:id="rId30"/>
    <p:sldId id="309" r:id="rId31"/>
    <p:sldId id="310" r:id="rId32"/>
    <p:sldId id="311" r:id="rId33"/>
    <p:sldId id="29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658" autoAdjust="0"/>
  </p:normalViewPr>
  <p:slideViewPr>
    <p:cSldViewPr snapToGrid="0">
      <p:cViewPr>
        <p:scale>
          <a:sx n="84" d="100"/>
          <a:sy n="84" d="100"/>
        </p:scale>
        <p:origin x="-141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24"/>
    </p:cViewPr>
  </p:sorterViewPr>
  <p:notesViewPr>
    <p:cSldViewPr snapToGrid="0">
      <p:cViewPr varScale="1">
        <p:scale>
          <a:sx n="66" d="100"/>
          <a:sy n="66" d="100"/>
        </p:scale>
        <p:origin x="-3252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202F7-6808-4019-81DA-4812202BE9DA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6F30-FA8D-47B3-A719-B10C08B14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8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F6F30-FA8D-47B3-A719-B10C08B14F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F6F30-FA8D-47B3-A719-B10C08B14F8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2702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F6F30-FA8D-47B3-A719-B10C08B14F86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19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47085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10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00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01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4013174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6434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18212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496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9718340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82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7B0F12-1B7A-43AC-BE94-AF352E219FB7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C07591-516A-4BD8-BD9A-3C8BC03E3B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04938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40094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medlib.ru/book/ISBN978597043249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tudentlibrary.ru/book/ISBN9785904090036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library.ru/book/ISBN9785970425497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45310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15351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tudentlibrary.ru/book/ISBN978597043249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19304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tudentlibrary.ru/book/ISBN9785970415993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tudentlibrary.ru/book/ISBN9785970414460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17027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library.ru/book/ISBN9785970417027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tudentlibrary.ru/book/ISBN9785970431733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27514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studentlibrary.ru/book/ISBN9785970440773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15023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14927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usma.ru/handle/usma/1157" TargetMode="External"/><Relationship Id="rId2" Type="http://schemas.openxmlformats.org/officeDocument/2006/relationships/hyperlink" Target="http://elib.usma.ru/handle/usma/33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usma.ru/handle/usma/1427" TargetMode="External"/><Relationship Id="rId2" Type="http://schemas.openxmlformats.org/officeDocument/2006/relationships/hyperlink" Target="http://elib.usma.ru/handle/usma/141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lib.usma.ru/handle/usma/444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tudentlibrary.ru/book/ISBN9785970442494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library.ru/book/ISBN9785970422540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udentlibrary.ru/book/ISBN9785970424070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3295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udentlibrary.ru/book/ISBN9785970432501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tudentlibrary.ru/book/ISBN978597043860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2BEE5A-54C7-4F14-861C-871D878AE4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000" b="1" dirty="0">
                <a:latin typeface="Bookman Old Style" pitchFamily="18" charset="0"/>
              </a:rPr>
              <a:t>Электронная </a:t>
            </a:r>
            <a:br>
              <a:rPr lang="ru-RU" sz="3000" b="1" dirty="0">
                <a:latin typeface="Bookman Old Style" pitchFamily="18" charset="0"/>
              </a:rPr>
            </a:br>
            <a:r>
              <a:rPr lang="ru-RU" sz="3000" b="1" dirty="0">
                <a:latin typeface="Bookman Old Style" pitchFamily="18" charset="0"/>
              </a:rPr>
              <a:t>книжная полка </a:t>
            </a:r>
            <a:br>
              <a:rPr lang="ru-RU" sz="3000" b="1" dirty="0">
                <a:latin typeface="Bookman Old Style" pitchFamily="18" charset="0"/>
              </a:rPr>
            </a:br>
            <a:r>
              <a:rPr lang="ru-RU" sz="3000" b="1" dirty="0">
                <a:latin typeface="Bookman Old Style" pitchFamily="18" charset="0"/>
              </a:rPr>
              <a:t>по </a:t>
            </a:r>
            <a:r>
              <a:rPr lang="ru-RU" sz="3000" b="1" dirty="0" smtClean="0">
                <a:latin typeface="Bookman Old Style" pitchFamily="18" charset="0"/>
              </a:rPr>
              <a:t>дисциплине</a:t>
            </a:r>
            <a:br>
              <a:rPr lang="ru-RU" sz="3000" b="1" dirty="0" smtClean="0">
                <a:latin typeface="Bookman Old Style" pitchFamily="18" charset="0"/>
              </a:rPr>
            </a:br>
            <a:r>
              <a:rPr lang="ru-RU" sz="1000" b="1" dirty="0" smtClean="0">
                <a:latin typeface="Bookman Old Style" pitchFamily="18" charset="0"/>
              </a:rPr>
              <a:t> </a:t>
            </a:r>
            <a:r>
              <a:rPr lang="ru-RU" sz="3000" b="1" dirty="0">
                <a:latin typeface="Bookman Old Style" pitchFamily="18" charset="0"/>
              </a:rPr>
              <a:t/>
            </a:r>
            <a:br>
              <a:rPr lang="ru-RU" sz="3000" b="1" dirty="0">
                <a:latin typeface="Bookman Old Style" pitchFamily="18" charset="0"/>
              </a:rPr>
            </a:br>
            <a:r>
              <a:rPr lang="ru-RU" sz="3500" b="1" dirty="0">
                <a:latin typeface="Bookman Old Style" pitchFamily="18" charset="0"/>
              </a:rPr>
              <a:t>«Акушерство </a:t>
            </a:r>
            <a:br>
              <a:rPr lang="ru-RU" sz="3500" b="1" dirty="0">
                <a:latin typeface="Bookman Old Style" pitchFamily="18" charset="0"/>
              </a:rPr>
            </a:br>
            <a:r>
              <a:rPr lang="ru-RU" sz="3500" b="1" dirty="0">
                <a:latin typeface="Bookman Old Style" pitchFamily="18" charset="0"/>
              </a:rPr>
              <a:t>и гинекология»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64DBF1C-871D-488D-8F8C-8F863A5D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3" y="297824"/>
            <a:ext cx="952500" cy="106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560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7DCFE7-9775-4734-8EAC-CA642C5A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56" y="248355"/>
            <a:ext cx="9471377" cy="162616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аптильный,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 А.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Акушерство и гинекология. Практические навыки и умения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с фантомным курсом : учебное пособие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В. А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Каптильный, М. 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Беришвили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А. В.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Мурашко. – Москва : ГЭОТАР-Медиа, 2016. – 392 с.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474AD6-4827-4722-A4B9-38E5AE109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0400" y="1783644"/>
            <a:ext cx="7360356" cy="4771392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Создавая данное учебное пособие по изучению практических навыков, авторы преследовали цель предложить студентам, ординаторам и молодым врачам конкретные обучающие материалы, изучение которых позволит закрепить знания и практические умения по курсу "Акушерство и гинекология". Пособие составлено в соответствии с требованиями государственного образовательного стандарта.</a:t>
            </a:r>
          </a:p>
          <a:p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пособии представлены основные практические навыки по акушерству и гинекологии. Материал изложен в логической последовательности, содержит алгоритмы обследования и технику выполнения ряда манипуляций, предусмотренных программой обучения студентов, ординаторов и интернов. Большое внимание уделено вопросам методологии обследования пациенток, подробно рассмотрена последовательность действий врача - акушера-гинеколога при выполнении специальных обследований, манипуляций, пособий и операций.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Ссылка на ресурс: </a:t>
            </a:r>
          </a:p>
          <a:p>
            <a:pPr>
              <a:buNone/>
            </a:pPr>
            <a:r>
              <a:rPr lang="ru-RU" sz="1600" dirty="0" smtClean="0"/>
              <a:t>  </a:t>
            </a:r>
            <a:r>
              <a:rPr lang="en-US" sz="1700" dirty="0" smtClean="0">
                <a:hlinkClick r:id="rId2"/>
              </a:rPr>
              <a:t>http://www.studentlibrary.ru/book/ISBN9785970440094.html</a:t>
            </a:r>
            <a:r>
              <a:rPr lang="ru-RU" sz="1700" dirty="0" smtClean="0"/>
              <a:t> </a:t>
            </a:r>
            <a:r>
              <a:rPr lang="en-US" sz="1700" dirty="0" smtClean="0"/>
              <a:t> </a:t>
            </a:r>
            <a:r>
              <a:rPr lang="ru-RU" sz="1700" dirty="0" smtClean="0"/>
              <a:t>   </a:t>
            </a:r>
            <a:endParaRPr lang="ru-RU" sz="17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B751C2D-8F5B-4FFD-9FA8-6DF674D4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169333"/>
            <a:ext cx="1160236" cy="12417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infbo.USMA\Desktop\unishe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002" y="1806222"/>
            <a:ext cx="2981576" cy="4662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79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7443CC-D127-4E07-B12B-DD6EED0430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/>
              <a:t>руководства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B2C0392-72FB-4210-995B-F274F9B6D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9" y="349456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284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5941D8-2DEC-4671-BBE4-7D95D09C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88" y="225777"/>
            <a:ext cx="9550401" cy="1648739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Манухин,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 И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Б. Пропедевтика пренатальной медицины :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руководство для врачей /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И. Б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 Манухин, Л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 Акуленко, М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Кузнецов. – Москва :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ГЭОТАР-Медиа, 2015.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320 с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B44C6D5-11EF-48F3-83F8-1F4B5959B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36890"/>
            <a:ext cx="6876396" cy="49291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Руководство посвящено 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важнейшим аспектам пренатальной медицины - основам эмбриологии и становления взаимоотношений матери и плода, представлениям о формировании плодово-плацентарного комплекса, этиологическим и патогенетическим аспектам патологических состояний системы мать-плацента-плод и методам ее оценки</a:t>
            </a: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Значительное 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внимание уделено основам представлений о возникновении врожденных наследственных заболеваний, тератологии, внутриутробного инфицирования и плацентарной недостаточности.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Издание предназначено для акушеров-гинекологов, неонатологов, организаторов службы охраны материнства и детства.</a:t>
            </a:r>
          </a:p>
          <a:p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на ресурс: </a:t>
            </a:r>
          </a:p>
          <a:p>
            <a:pPr marL="0" indent="0">
              <a:buNone/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http://www.studmedlib.ru/book/ISBN9785970432495.html</a:t>
            </a:r>
            <a:endParaRPr lang="ru-RU" b="1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658EE78-4ED1-42A3-9968-4CA9B21C5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389" y="382385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nfbo.USMA\Desktop\unishe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615" y="1544605"/>
            <a:ext cx="3097873" cy="4593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818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201F48-6444-4B9E-B889-B012B2E5A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35467"/>
            <a:ext cx="9296399" cy="1739050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Уварова,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В.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Детская и подростковая гинекология : руководство для врачей /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Е. В. Уварова. 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cap="none" dirty="0" err="1">
                <a:latin typeface="Times New Roman" pitchFamily="18" charset="0"/>
                <a:cs typeface="Times New Roman" pitchFamily="18" charset="0"/>
              </a:rPr>
              <a:t>Литтерра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, 2009.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384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10AD5F-C79A-4C7F-A497-07A5A1CEE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222" y="1444978"/>
            <a:ext cx="6976533" cy="5275311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книге представлены современные методы оценки возрастной динамики физического развития и полового созревания девочек, изложены принципы амбулаторного обследования и предоперационной подготовки, приведены стандартные и альтернативные схемы лечения и динамического наблюдения девочек от 0 до 18 (20) лет с нарушениями полового созревания.</a:t>
            </a:r>
          </a:p>
          <a:p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Книга содержит разделы по организации службы специализированной гинекологической помощи детям до 18 лет, ссылки на документы, регламентирующие работу гинекологов, специализирующихся на охране репродуктивного здоровья детей и подростков, в амбулаторных и стационарных условиях.</a:t>
            </a:r>
            <a:b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Руководство предназначено для врачей, работающих в системе специализированной гинекологической помощи детям до 18 лет, семейных врачей, организаторов здравоохранения, преподавателей медицинских вузов и колледжей. </a:t>
            </a:r>
          </a:p>
          <a:p>
            <a:r>
              <a:rPr lang="ru-RU" sz="6400" b="1" dirty="0" smtClean="0">
                <a:solidFill>
                  <a:schemeClr val="tx1"/>
                </a:solidFill>
              </a:rPr>
              <a:t>Ссылка </a:t>
            </a:r>
            <a:r>
              <a:rPr lang="ru-RU" sz="6400" b="1" dirty="0">
                <a:solidFill>
                  <a:schemeClr val="tx1"/>
                </a:solidFill>
              </a:rPr>
              <a:t>на ресурс:</a:t>
            </a:r>
            <a:endParaRPr lang="ru-RU" sz="6400" b="1" dirty="0">
              <a:solidFill>
                <a:schemeClr val="tx1"/>
              </a:solidFill>
              <a:hlinkClick r:id="rId2"/>
            </a:endParaRPr>
          </a:p>
          <a:p>
            <a:pPr>
              <a:buNone/>
            </a:pPr>
            <a:r>
              <a:rPr lang="ru-RU" sz="6800" b="1" u="sng" dirty="0" smtClean="0">
                <a:hlinkClick r:id="rId2"/>
              </a:rPr>
              <a:t>  http</a:t>
            </a:r>
            <a:r>
              <a:rPr lang="ru-RU" sz="6800" b="1" u="sng" dirty="0">
                <a:hlinkClick r:id="rId2"/>
              </a:rPr>
              <a:t>://www.studentlibrary.ru/book/ISBN9785904090036.html</a:t>
            </a:r>
            <a:endParaRPr lang="ru-RU" sz="6800" b="1" u="sng" dirty="0"/>
          </a:p>
          <a:p>
            <a:endParaRPr lang="ru-RU" dirty="0"/>
          </a:p>
        </p:txBody>
      </p:sp>
      <p:pic>
        <p:nvPicPr>
          <p:cNvPr id="7170" name="Picture 2" descr="Книга &quot;Детская и подростковая гинекология&quot;">
            <a:extLst>
              <a:ext uri="{FF2B5EF4-FFF2-40B4-BE49-F238E27FC236}">
                <a16:creationId xmlns="" xmlns:a16="http://schemas.microsoft.com/office/drawing/2014/main" id="{81F58845-040A-4FF8-B782-CBDB92D3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296" y="1433690"/>
            <a:ext cx="3138247" cy="486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C8B27C8D-9C59-4F95-935B-EE9626A03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80" y="180623"/>
            <a:ext cx="1025453" cy="10950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897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8A1621-E618-420A-915C-34394DAC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22" y="191911"/>
            <a:ext cx="9115778" cy="1682606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Подзолкова,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 Н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М. </a:t>
            </a:r>
            <a:r>
              <a:rPr lang="ru-RU" sz="2400" b="1" cap="none" dirty="0" err="1">
                <a:latin typeface="Times New Roman" pitchFamily="18" charset="0"/>
                <a:cs typeface="Times New Roman" pitchFamily="18" charset="0"/>
              </a:rPr>
              <a:t>Невынашивание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 беременности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: руководство для врачей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/ 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Н. М. Подзолкова, М. Ю. Скворцова, Т. В.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Шевелёва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2013.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136 с.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EEE160-2AC2-43E6-BBBD-D75FEF115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311" y="1761067"/>
            <a:ext cx="7157156" cy="4937187"/>
          </a:xfrm>
        </p:spPr>
        <p:txBody>
          <a:bodyPr>
            <a:normAutofit fontScale="32500" lnSpcReduction="20000"/>
          </a:bodyPr>
          <a:lstStyle/>
          <a:p>
            <a:r>
              <a:rPr lang="ru-RU" sz="49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Издание является практическим руководством, в котором в сжатой форме представлена проблема </a:t>
            </a:r>
            <a:r>
              <a:rPr lang="ru-RU" sz="49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невынашивания</a:t>
            </a:r>
            <a:r>
              <a:rPr lang="ru-RU" sz="49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беременности в акушерстве и гинекологии</a:t>
            </a:r>
            <a:r>
              <a:rPr lang="ru-RU" sz="49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4900" dirty="0" smtClean="0"/>
              <a:t> </a:t>
            </a:r>
            <a:r>
              <a:rPr lang="ru-RU" sz="4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В пособии представлены основные практические навыки по акушерству и гинекологии. Материал изложен в логической последовательности, содержит алгоритмы обследования и технику выполнения ряда манипуляций, предусмотренных программой обучения студентов, ординаторов и интернов. Большое внимание уделено вопросам методологии обследования пациенток, подробно рассмотрена последовательность действий врача - акушера-гинеколога при выполнении специальных обследований, манипуляций, пособий и операций. </a:t>
            </a:r>
          </a:p>
          <a:p>
            <a:r>
              <a:rPr lang="ru-RU" sz="49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Рекомендовано </a:t>
            </a:r>
            <a:r>
              <a:rPr lang="ru-RU" sz="49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врачам акушерам-гинекологам, а также ординаторам и интернам.</a:t>
            </a:r>
          </a:p>
          <a:p>
            <a:endParaRPr lang="ru-RU" sz="49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49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на ресурс</a:t>
            </a:r>
            <a:r>
              <a:rPr lang="ru-RU" sz="49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4900" dirty="0" smtClean="0"/>
              <a:t> </a:t>
            </a:r>
            <a:endParaRPr lang="ru-RU" sz="4900" dirty="0" smtClean="0"/>
          </a:p>
          <a:p>
            <a:pPr>
              <a:buNone/>
            </a:pPr>
            <a:r>
              <a:rPr lang="ru-RU" sz="5200" dirty="0" smtClean="0">
                <a:hlinkClick r:id="rId3"/>
              </a:rPr>
              <a:t> </a:t>
            </a:r>
            <a:r>
              <a:rPr lang="en-US" sz="5200" dirty="0" smtClean="0">
                <a:hlinkClick r:id="rId3"/>
              </a:rPr>
              <a:t>http://www.studentlibrary.ru/book/ISBN9785970425497.html</a:t>
            </a:r>
            <a:endParaRPr lang="ru-RU" sz="5200" dirty="0" smtClean="0"/>
          </a:p>
          <a:p>
            <a:endParaRPr lang="ru-RU" sz="49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95DE73B-2C38-4F1F-9269-283D816205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8222" y="1766456"/>
            <a:ext cx="3093347" cy="46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F1A3A20-6B9B-46CF-AA8F-8F126224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9" y="349456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344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C5E877-201D-4331-B31D-159C2DF02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244" y="248356"/>
            <a:ext cx="9036755" cy="1626161"/>
          </a:xfrm>
        </p:spPr>
        <p:txBody>
          <a:bodyPr>
            <a:normAutofit/>
          </a:bodyPr>
          <a:lstStyle/>
          <a:p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Древаль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А. В. Репродуктивная эндокринология : руководство для врачей / А. В. 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Древаль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2018. – 240 с.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9A9130-71A6-47D2-B4AD-33CCC40D7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7911" y="1636889"/>
            <a:ext cx="7055556" cy="5039333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Книга содержит необходимый минимум знаний в области современной репродуктивной эндокринологии, который нужен эндокринологу или врачу другой специальности для квалифицированного ориентирования в проблеме. Самый современный материал по репродуктивной эндокринологии изложен строго последовательно с познавательной точки зрения - от необходимых для клинициста базисных сведений до описания клинических проявлений определённых патологических состояний, их диагностики и лечения. </a:t>
            </a:r>
          </a:p>
          <a:p>
            <a:r>
              <a:rPr lang="ru-RU" sz="7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Издание </a:t>
            </a:r>
            <a:r>
              <a:rPr lang="ru-RU" sz="7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предназначено эндокринологам, терапевтам, студентам старших курсов медицинских вузов, интернам, ординаторам, аспирантам</a:t>
            </a:r>
            <a:r>
              <a:rPr lang="ru-RU" sz="7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 </a:t>
            </a:r>
            <a:endParaRPr lang="ru-RU" sz="7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ru-RU" sz="7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7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Ссылка на </a:t>
            </a:r>
            <a:r>
              <a:rPr lang="ru-RU" sz="7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ресурс:  </a:t>
            </a:r>
          </a:p>
          <a:p>
            <a:pPr>
              <a:buNone/>
            </a:pPr>
            <a:r>
              <a:rPr lang="ru-RU" sz="7200" dirty="0" smtClean="0">
                <a:hlinkClick r:id="rId2"/>
              </a:rPr>
              <a:t>  </a:t>
            </a:r>
            <a:r>
              <a:rPr lang="en-US" sz="7200" dirty="0" smtClean="0">
                <a:hlinkClick r:id="rId2"/>
              </a:rPr>
              <a:t>http://www.studentlibrary.ru/book/ISBN9785970445310.html</a:t>
            </a:r>
            <a:endParaRPr lang="ru-RU" sz="7200" dirty="0" smtClean="0"/>
          </a:p>
          <a:p>
            <a:endParaRPr lang="ru-RU" sz="6400" dirty="0" smtClean="0"/>
          </a:p>
          <a:p>
            <a:endParaRPr lang="ru-RU" sz="3400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FE912A8-5F14-4301-8C58-69C489C4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11" y="235630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nfbo.USMA\Desktop\unishe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939" y="1636889"/>
            <a:ext cx="3401770" cy="483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4916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2762DF-1B1F-4E84-86F4-124C963D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8" y="203201"/>
            <a:ext cx="9098843" cy="1388532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Бесплодный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 брак. Современные подходы к диагностике и лечению 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руководство /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под редакцией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Т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 Сухих, Т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А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 Назаренко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2-е изд. </a:t>
            </a:r>
            <a:r>
              <a:rPr lang="ru-RU" sz="2400" b="1" cap="none" dirty="0" err="1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 и доп.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2010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784 с.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4378E39-0609-40B7-9315-6FCD1794F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3600" y="1975556"/>
            <a:ext cx="7125463" cy="471168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Руководство посвящено одной из важнейших медицинских и социальных проблем - проблеме бесплодия. В книге рассмотрены современные методы диагностики и лечения всех форм женского (трубно-</a:t>
            </a:r>
            <a:r>
              <a:rPr lang="ru-RU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перитонеальное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эндокринное, маточное и др.) и мужского бесплодия.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книге обобщены многолетний опыт работы отделения сохранения и восстановления репродуктивной функции и других подразделений Научного центра акушерства, гинекологии и перинатологии, а также материалы зарубежной литературы по репродукции человека.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Предназначено для </a:t>
            </a:r>
            <a:r>
              <a:rPr lang="ru-RU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репродуктологов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гинекологов-эндокринологов, акушеров-гинекологов, андрологов.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на ресурс:</a:t>
            </a:r>
          </a:p>
          <a:p>
            <a:pPr marL="0" indent="0">
              <a:buNone/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hlinkClick r:id="rId2"/>
              </a:rPr>
              <a:t>http://www.studentlibrary.ru/book/ISBN9785970415351.html</a:t>
            </a:r>
            <a:endParaRPr lang="ru-RU" dirty="0" smtClean="0"/>
          </a:p>
          <a:p>
            <a:pPr marL="0" indent="0">
              <a:buNone/>
            </a:pP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97EF478A-9BE7-4147-9E52-1F40EC269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339" y="382385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nfbo.USMA\Desktop\unishe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334" y="1912471"/>
            <a:ext cx="3217334" cy="4567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082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094281-F0D8-41A2-A9DE-6DCA11C4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2" y="214488"/>
            <a:ext cx="9403645" cy="1660029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Манухин,</a:t>
            </a:r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Пропедевтика пренатальной 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медицины: </a:t>
            </a:r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руководство для врачей / И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</a:t>
            </a:r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Манухин, Л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</a:t>
            </a:r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Акуленко, М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</a:t>
            </a:r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Кузнецов.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Москва </a:t>
            </a:r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ГЭОТАР-Медиа, 2015.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320 </a:t>
            </a:r>
            <a:r>
              <a:rPr lang="ru-RU" sz="2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4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C8CA3D-EA1F-42B8-956E-34E36EC6C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599" y="1715911"/>
            <a:ext cx="6942667" cy="503658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Книга посвящена важнейшим аспектам пренатальной медицины - основам эмбриологии и становления взаимоотношений матери и плода, представлениям о формировании плодово-плацентарного комплекса, этиологическим и патогенетическим аспектам патологических состояний системы мать-плацента-плод и методам ее оценки.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Значительное внимание уделено основам представлений о возникновении врожденных наследственных заболеваний, тератологии, внутриутробного инфицирования и плацентарной недостаточности.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Издание предназначено для акушеров-гинекологов, неонатологов, организаторов службы охраны материнства и детства.</a:t>
            </a:r>
          </a:p>
          <a:p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на ресурс:</a:t>
            </a:r>
          </a:p>
          <a:p>
            <a:pPr marL="0" indent="0">
              <a:buNone/>
            </a:pP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hlinkClick r:id="rId2"/>
              </a:rPr>
              <a:t>http://www.studentlibrary.ru/book/ISBN9785970432495.html</a:t>
            </a:r>
            <a:endParaRPr lang="ru-RU" dirty="0" smtClean="0"/>
          </a:p>
          <a:p>
            <a:pPr marL="0" indent="0">
              <a:buNone/>
            </a:pP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9458" name="Picture 2" descr="Кузнецов михаил игоревич, манухин игорь борисович, акуленко лариса ...">
            <a:extLst>
              <a:ext uri="{FF2B5EF4-FFF2-40B4-BE49-F238E27FC236}">
                <a16:creationId xmlns="" xmlns:a16="http://schemas.microsoft.com/office/drawing/2014/main" id="{E024347A-5EA3-4F6B-8157-DD6630C3A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82" y="1715911"/>
            <a:ext cx="3359518" cy="470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4AC0A706-CC61-4D87-93D1-0680833E3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9" y="270434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371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9EEF9D-E18D-4844-9479-B442C761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357" y="169333"/>
            <a:ext cx="9392354" cy="1253067"/>
          </a:xfrm>
        </p:spPr>
        <p:txBody>
          <a:bodyPr>
            <a:noAutofit/>
          </a:bodyPr>
          <a:lstStyle/>
          <a:p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Неотложная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 помощь в акушерстве и </a:t>
            </a:r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гинекологии : руководство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/под редакцией В. Н. Серова. – 2-е изд., испр. и доп. – Москва 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: ГЭОТАР-Медиа, </a:t>
            </a:r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2011 . – 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256 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D08E94-A4E7-42B2-8B0C-45E5E7DE8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8889" y="1569156"/>
            <a:ext cx="6953954" cy="490645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руководстве представлены сведения об основных неотложных состояниях в акушерстве и гинекологии. В краткой форме изложены принципы диагностики и оказания экстренной помощи на всех этапах её оказания. Особое внимание уделено методике применения лекарственных средств, выработке хирургической тактики</a:t>
            </a: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Предназначено 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акушерам-гинекологам, анестезиологам-реаниматологам, ординаторам и студентам медицинских вузов, а также врачам скорой медицинской помощи, фельдшерам и акушеркам.</a:t>
            </a:r>
          </a:p>
          <a:p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на ресурс:</a:t>
            </a:r>
          </a:p>
          <a:p>
            <a:pPr marL="0" indent="0">
              <a:buNone/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hlinkClick r:id="rId2"/>
              </a:rPr>
              <a:t>http://www.studentlibrary.ru/book/ISBN9785970419304.html</a:t>
            </a:r>
            <a:endParaRPr lang="ru-RU" dirty="0" smtClean="0"/>
          </a:p>
          <a:p>
            <a:pPr marL="0" indent="0">
              <a:buNone/>
            </a:pP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9FB2F85F-ED70-416C-A9C9-F80673C19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14" y="158046"/>
            <a:ext cx="1027974" cy="11514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 descr="C:\Users\infbo.USMA\Desktop\unishe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7333" y="1491065"/>
            <a:ext cx="3296355" cy="481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1739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A3606B-0F87-45E7-B063-A4478774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756" y="259644"/>
            <a:ext cx="9234311" cy="1614873"/>
          </a:xfrm>
        </p:spPr>
        <p:txBody>
          <a:bodyPr>
            <a:normAutofit/>
          </a:bodyPr>
          <a:lstStyle/>
          <a:p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Гагаев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, Ч. Г.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атология пуповины : руководство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Ч. Г. 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Гагаев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под редакцией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Е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Радзинского. 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ГЭОТАР-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2011.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196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0D23481-D62E-4493-8D7D-817F1EC1A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6488" y="1670756"/>
            <a:ext cx="6661907" cy="49879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руководстве впервые представлена всеобъемлющая классификация - номенклатура патологических состояний пуповины, включающая как все возможные виды анатомических девиаций, так и варианты аномальной локализации. Подробно обсуждены вопросы строения, функций, эпидемиологии, антенатальной и послеродовой диагностики</a:t>
            </a: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Отражено клиническое значение обнаружения различных вариантов патологии пуповины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Адресовано акушерам-гинекологам, неонатологам, врачам ультразвуковой диагностики.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Ссылка на ресурс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>
              <a:buNone/>
            </a:pP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http://www.studentlibrary.ru/book/ISBN9785970415993.html</a:t>
            </a:r>
            <a:endParaRPr lang="ru-RU" dirty="0" smtClean="0"/>
          </a:p>
          <a:p>
            <a:endParaRPr lang="ru-RU" dirty="0" smtClean="0"/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Книга: &quot;Патология пуповины&quot; - Челеби Гагаев. Купить книгу, читать ...">
            <a:extLst>
              <a:ext uri="{FF2B5EF4-FFF2-40B4-BE49-F238E27FC236}">
                <a16:creationId xmlns="" xmlns:a16="http://schemas.microsoft.com/office/drawing/2014/main" id="{68387DE7-7B7B-4A75-97CF-3305B0D4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3" y="1698032"/>
            <a:ext cx="3127022" cy="454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9AF9D0EE-272C-4795-BC53-C219BB81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47" y="246918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936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46071A-0D34-4514-9C51-7E47FFA0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469" y="774629"/>
            <a:ext cx="10178322" cy="80868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Уважаемые читатели!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65B11F-BE26-4A27-B3B7-23F42C4B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307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Научная медицинская библиотека </a:t>
            </a:r>
            <a:r>
              <a:rPr lang="ru-RU" sz="32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УГМУ </a:t>
            </a:r>
            <a:endParaRPr lang="ru-RU" sz="3200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Предлагает вашему </a:t>
            </a:r>
            <a:r>
              <a:rPr lang="ru-RU" sz="32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вниманию выставку изданий в помощь студентам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лечебно-профилактического факультета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курса.</a:t>
            </a:r>
          </a:p>
          <a:p>
            <a:endParaRPr lang="ru-RU" b="1" dirty="0">
              <a:solidFill>
                <a:srgbClr val="00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г. Екатеринбург 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2020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="" xmlns:a16="http://schemas.microsoft.com/office/drawing/2014/main" id="{4DFD4879-D3A8-4DE8-9F92-D9492879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541" y="241229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574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755362-030F-4D37-B67B-F66BA92F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644" y="191911"/>
            <a:ext cx="9493956" cy="1682606"/>
          </a:xfrm>
        </p:spPr>
        <p:txBody>
          <a:bodyPr>
            <a:noAutofit/>
          </a:bodyPr>
          <a:lstStyle/>
          <a:p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2200" b="1" cap="none" dirty="0">
                <a:latin typeface="Times New Roman" pitchFamily="18" charset="0"/>
                <a:cs typeface="Times New Roman" pitchFamily="18" charset="0"/>
              </a:rPr>
              <a:t>по амбулаторно-поликлинической помощи в </a:t>
            </a: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акушерстве и гинекологии </a:t>
            </a:r>
            <a:r>
              <a:rPr lang="ru-RU" sz="2200" b="1" cap="none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под редакцией В. Н. Серова, Г. Т. Сухих, В</a:t>
            </a:r>
            <a:r>
              <a:rPr lang="ru-RU" sz="2200" b="1" cap="none" dirty="0">
                <a:latin typeface="Times New Roman" pitchFamily="18" charset="0"/>
                <a:cs typeface="Times New Roman" pitchFamily="18" charset="0"/>
              </a:rPr>
              <a:t>. Н. </a:t>
            </a:r>
            <a:r>
              <a:rPr lang="ru-RU" sz="2200" b="1" cap="none" dirty="0" err="1">
                <a:latin typeface="Times New Roman" pitchFamily="18" charset="0"/>
                <a:cs typeface="Times New Roman" pitchFamily="18" charset="0"/>
              </a:rPr>
              <a:t>Прилепской</a:t>
            </a:r>
            <a:r>
              <a:rPr lang="ru-RU" sz="2200" b="1" cap="none" dirty="0">
                <a:latin typeface="Times New Roman" pitchFamily="18" charset="0"/>
                <a:cs typeface="Times New Roman" pitchFamily="18" charset="0"/>
              </a:rPr>
              <a:t>, В. Е. </a:t>
            </a: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Радзинского. – 3-е изд., перераб. и доп. – Москва </a:t>
            </a:r>
            <a:r>
              <a:rPr lang="ru-RU" sz="2200" b="1" cap="none" dirty="0">
                <a:latin typeface="Times New Roman" pitchFamily="18" charset="0"/>
                <a:cs typeface="Times New Roman" pitchFamily="18" charset="0"/>
              </a:rPr>
              <a:t>: ГЭОТАР-Медиа, </a:t>
            </a: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2018. </a:t>
            </a:r>
            <a:r>
              <a:rPr lang="ru-RU" sz="2200" b="1" cap="none" dirty="0">
                <a:latin typeface="Times New Roman" pitchFamily="18" charset="0"/>
                <a:cs typeface="Times New Roman" pitchFamily="18" charset="0"/>
              </a:rPr>
              <a:t>- 1056 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B6B8F3-ABBF-4E16-BAE4-7F92C21F6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1467" y="1794933"/>
            <a:ext cx="7112000" cy="5063068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Издание содержит сведения, необходимые в практической деятельности медицинского работника, оказывающего первичную медико-санитарную помощь женщинам и девочкам-подросткам, о нормативно-правовом обеспечении амбулаторной акушерско-гинекологической помощи, об организации работы женской консультации.</a:t>
            </a:r>
          </a:p>
          <a:p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Руководство создано ведущими российскими специалистами акушерами-гинекологами на основании современных научных знаний и рекомендаций Российского общества акушеров-гинекологов России, что позволяет врачу принимать обоснованные клинические решения. </a:t>
            </a:r>
          </a:p>
          <a:p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Предназначено врачам женских консультаций, поликлиник, работникам фельдшерско-акушерских пунктов, оказывающим первичную акушерско-гинекологическую помощь.</a:t>
            </a:r>
          </a:p>
          <a:p>
            <a:endParaRPr lang="ru-RU" sz="6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на ресурс:</a:t>
            </a:r>
          </a:p>
          <a:p>
            <a:pPr marL="0" indent="0">
              <a:buNone/>
            </a:pPr>
            <a:r>
              <a:rPr lang="ru-RU" sz="64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http://www.studentlibrary.ru/book/ISBN9785970414460.html </a:t>
            </a:r>
            <a:endParaRPr lang="ru-RU" sz="6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15362" name="Picture 2" descr="Руководство по амбулаторно-поликлинической помощи в акушерстве и ...">
            <a:extLst>
              <a:ext uri="{FF2B5EF4-FFF2-40B4-BE49-F238E27FC236}">
                <a16:creationId xmlns="" xmlns:a16="http://schemas.microsoft.com/office/drawing/2014/main" id="{B6E0E50A-CB18-46D5-864B-5C0D35766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644" y="1763660"/>
            <a:ext cx="3160888" cy="46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D4F3E176-1A16-4487-AADD-4F1BABD4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6" y="158045"/>
            <a:ext cx="1083733" cy="12532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6735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B464BB-143E-45D2-B549-31AF7DE7A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000" dirty="0" smtClean="0"/>
              <a:t>МОНОГРАФИИ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83BA18A-F314-4EF2-964A-EAD6B514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9" y="349456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811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375A51-1B37-4FC8-B116-FB13A47C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311" y="214490"/>
            <a:ext cx="8930318" cy="16600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рилепская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Н. В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нутриматочная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контрацепция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/ 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Н. Прилепская, Е. А. 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Межевитинова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, А. В.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Тагиева. 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2014.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192 с.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38C817E-1453-4FBB-9F43-732F16200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2978" y="1546579"/>
            <a:ext cx="7270044" cy="517074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данной книге изложены история развития и виды внутриматочных средств (ВМС), механизм их действия, сравнительная эффективность и длительность использования; медицинские критерии применения ВМС по последней классификации ВОЗ (2009), что поможет врачам внимательно и грамотно, с учетом индивидуальных особенностей подбирать и назначать то или иное средство в зависимости от состояния здоровья пациенток.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Представлены сведения и практические рекомендации по предварительному обследованию женщин, подготовке и использованию инструментов, технике введения контрацептивов.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Книга предназначена для акушеров-гинекологов, а также врачей других специальностей, интересующихся данной проблемой.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Ссылка на ресурс: </a:t>
            </a: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http://www.studentlibrary.ru/book/ISBN9785970417027.html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F80361A8-8402-4E5C-95C0-56D42F2A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318" y="280785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nfbo.USMA\Desktop\unishe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2445" y="1524000"/>
            <a:ext cx="3228621" cy="4854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865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E6D38C-5571-40F2-9023-AF4B75A6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044" y="180622"/>
            <a:ext cx="9279467" cy="1693895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Неразвивающаяся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беременность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В. Е.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Радзинского. – 2-е изд., перераб. и доп. 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2017.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176 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122653-7B77-4E41-9A7D-8E2CE5417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7289" y="1512711"/>
            <a:ext cx="7326489" cy="522961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Научные представления о факторах </a:t>
            </a:r>
            <a:r>
              <a:rPr lang="ru-RU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невынашивания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беременности претерпели ряд существенных изменений за те 9 лет, что прошли с момента первого издания этой монографии. Показано ограничение каскада воспалительных и увеличение регуляторных цитокинов при измененном эндометрии назначением препаратов прогестерона.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Издание предназначено врачам акушерам-гинекологам и </a:t>
            </a:r>
            <a:r>
              <a:rPr lang="ru-RU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репродуктологам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врачам общей практики, профессорско-преподавательскому составу кафедр акушерства и гинекологии медицинских вузов, аспирантам и ординаторам, обучающимся по специальности "Акушерство и гинекология", студентам старших курсов медицинских вузов.</a:t>
            </a:r>
          </a:p>
          <a:p>
            <a:endParaRPr lang="ru-RU" dirty="0"/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Ссылка на ресурс: </a:t>
            </a:r>
            <a:r>
              <a:rPr lang="en-US" dirty="0" smtClean="0">
                <a:hlinkClick r:id="rId3"/>
              </a:rPr>
              <a:t>http://www.studentlibrary.ru/book/ISBN9785970417027.html</a:t>
            </a:r>
            <a:r>
              <a:rPr lang="en-US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01749D11-3B1C-4E85-82B7-42E42E7A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2" y="270932"/>
            <a:ext cx="1104334" cy="10950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" name="Picture 1" descr="C:\Users\infbo.USMA\Desktop\unishel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9245" y="1468030"/>
            <a:ext cx="3115864" cy="470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74327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0F1975-1F8C-46FD-AB54-EB223A60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444" y="146756"/>
            <a:ext cx="9731022" cy="172776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Стрижаков,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Н.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Патофизиология плода и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плаценты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/ А. Н.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Стрижаков, Е. В. Тимохина, И. В. 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Игнатко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, Л. Д. 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Белоцерковцева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2015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176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1A434D-8C54-491A-8728-4AD060797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535289"/>
            <a:ext cx="6931378" cy="532271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Монография посвящена наиболее значимым проблемам акушерства и перинатологии - патофизиологии плода и плаценты в контексте современных представлений о становлении и развитии системы "мать-плацента-плод". В монографии рассмотрена роль факторов роста, факторов свертывания, апоптоза.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Подробно освещены физиологические особенности сердечно-сосудистой системы плода при неосложненном течении </a:t>
            </a:r>
            <a:r>
              <a:rPr lang="ru-RU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гестации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а также патофизиология плаценты и плода в условиях плацентарной недостаточности (при синдроме задержки роста плода) и при переношенной беременности.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Предназначена для акушеров-гинекологов, специалистов перинатальной медицины, врачей ультразвуковой диагностики, клинических ординаторов и интернов.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Ссылка на ресурс: 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 smtClean="0">
                <a:hlinkClick r:id="rId2"/>
              </a:rPr>
              <a:t>http://www.studentlibrary.ru/book/ISBN9785970431733.html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13314" name="Picture 2" descr="Книга: &quot;Патофизиология плода и плаценты&quot; - Стрижаков, Игнатко ...">
            <a:extLst>
              <a:ext uri="{FF2B5EF4-FFF2-40B4-BE49-F238E27FC236}">
                <a16:creationId xmlns="" xmlns:a16="http://schemas.microsoft.com/office/drawing/2014/main" id="{73DD8E58-B96D-4713-88BF-B0192F8D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67" y="1418895"/>
            <a:ext cx="3217333" cy="477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5F68BF3F-703C-4F34-8557-5C7A40DD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2" y="251201"/>
            <a:ext cx="1061156" cy="11260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1728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A5463A-625B-4E9A-920D-8D215C4C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378" y="180622"/>
            <a:ext cx="9070622" cy="1693895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Прилепская,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 В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Н.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Гормональная контрацепция. Клинические лекции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В. Н. 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Прилепская.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 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2014.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256 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30FC11-E733-471F-90F7-E9CCFF6B7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2756" y="1693333"/>
            <a:ext cx="7021688" cy="495582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книге представлены клинические лекции профессора В.Н. Прилепской, которая в течение нескольких десятилетий занимается проблемами профилактики абортов, контрацепции, изучением различных аспектов гинекологической эндокринологии и репродуктивного здоровья.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сборник вошли самые последние лекции, </a:t>
            </a: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посвященные 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современным и актуальным проблемам контрацепции, которые призваны помочь врачам в их нелегкой работе.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Издание предназначено 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акушеров-гинекологов, эндокринологов, сексологов, терапевтов и врачей других специальностей.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Ссылка на ресурс: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http://www.studentlibrary.ru/book/ISBN9785970427514.html</a:t>
            </a:r>
            <a:r>
              <a:rPr lang="ru-RU" b="1" dirty="0" smtClean="0"/>
              <a:t>  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297B8FB-5C57-4B32-B584-9FAD25A5F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" y="187991"/>
            <a:ext cx="1072445" cy="1211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infbo.USMA\Desktop\Q0124181.files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6355" y="1591895"/>
            <a:ext cx="3162501" cy="473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72092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180622"/>
            <a:ext cx="9482667" cy="1693896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Гинекологическая эндокринология / И. Б. Манухин, Л. Г. Тумилович, М. А. Геворкян, Е. И. Манухина. – 4-е изд., перераб. и доп. – Москва : ГЭОТАР-Медиа, 2017. – 304 с.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46578"/>
            <a:ext cx="7405512" cy="4358923"/>
          </a:xfrm>
        </p:spPr>
        <p:txBody>
          <a:bodyPr>
            <a:noAutofit/>
          </a:bodyPr>
          <a:lstStyle/>
          <a:p>
            <a:r>
              <a:rPr lang="ru-RU" sz="15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Книга содержит курс лекций по актуальным вопросам гинекологии и основным нейроэндокринным синдромам. Изложены современные данные по патогенезу, диагностике и лечению различных гормонально-зависимых гинекологических заболеваний. В 4-е издание добавлены две новые лекции по функциональным кистам и </a:t>
            </a:r>
            <a:r>
              <a:rPr lang="ru-RU" sz="15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дисгормональным</a:t>
            </a:r>
            <a:r>
              <a:rPr lang="ru-RU" sz="15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заболеваниям молочных желез. В лекции "Гормональная контрацепция" представлены инновационные гормональные </a:t>
            </a:r>
            <a:r>
              <a:rPr lang="ru-RU" sz="15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контрацептивы</a:t>
            </a:r>
            <a:r>
              <a:rPr lang="ru-RU" sz="15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которые обладают дополнительными преимуществами в профилактике и лечении гормонально-зависимых заболеваний органов репродуктивной системы. В лекции "</a:t>
            </a:r>
            <a:r>
              <a:rPr lang="ru-RU" sz="15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Эндометриоз</a:t>
            </a:r>
            <a:r>
              <a:rPr lang="ru-RU" sz="15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 отражены новейшие сведения по патогенезу, современному подходу к лечению и профилактике рецидива хронической тазовой боли, </a:t>
            </a:r>
            <a:r>
              <a:rPr lang="ru-RU" sz="15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эндометриоидных</a:t>
            </a:r>
            <a:r>
              <a:rPr lang="ru-RU" sz="15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кист. </a:t>
            </a:r>
          </a:p>
          <a:p>
            <a:r>
              <a:rPr lang="ru-RU" sz="15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Издание предназначено для врачей-гинекологов, гинекологов-эндокринологов, а также практикующих врачей, клинических ординаторов, аспирантов.</a:t>
            </a:r>
          </a:p>
          <a:p>
            <a:r>
              <a:rPr lang="ru-RU" sz="15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Ссылка на ресурс:</a:t>
            </a:r>
          </a:p>
          <a:p>
            <a:r>
              <a:rPr lang="en-US" sz="1800" b="1" dirty="0" smtClean="0">
                <a:hlinkClick r:id="rId2"/>
              </a:rPr>
              <a:t>http://www.studentlibrary.ru/book/ISBN9785970440773.html</a:t>
            </a:r>
            <a:endParaRPr lang="ru-RU" sz="1800" b="1" dirty="0" smtClean="0"/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infbo.USMA\Desktop\unishel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156" y="1553899"/>
            <a:ext cx="3235829" cy="464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AB751C2D-8F5B-4FFD-9FA8-6DF674D4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3" y="158044"/>
            <a:ext cx="1016209" cy="12304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67384C-209C-4CB7-9180-35CB390B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8980893" cy="1492132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Линде,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А.  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Эндометриозы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 Патогенез, клиническая картина, диагностика и лечение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/ В. А. Линде, Н. А. Татарова. 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2010.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192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F1FDB35-D768-46D4-8FB4-69110179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9378" y="1670756"/>
            <a:ext cx="6716888" cy="494106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sz="6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книге представлены </a:t>
            </a:r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современные данные по проблеме генитальных эндометриозов. Подробно рассмотрены различные аспекты </a:t>
            </a:r>
            <a:r>
              <a:rPr lang="ru-RU" sz="6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этиопатогенеза</a:t>
            </a:r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его форм. Изложены основные подходы к классифицированию данной патологии, включая лапароскопические.</a:t>
            </a:r>
          </a:p>
          <a:p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Большое внимание уделено клиническим проявлениям различных форм эндометриоза, течению заболевания и его прогнозу. Представлены современные подходы к лечению эндометриоза.</a:t>
            </a:r>
          </a:p>
          <a:p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основании литературных данных и личного опыта авторов изложены показания и противопоказания к использованию хирургического, фармакологического, гомеопатического и акупунктурного методов лечения заболевания.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Книга предназначена </a:t>
            </a:r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врачей-интернов, акушеров-гинекологов и врачей других специальностей, интересующихся данной проблематикой.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</a:t>
            </a:r>
            <a:r>
              <a:rPr lang="ru-RU" sz="6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ресурс:</a:t>
            </a:r>
          </a:p>
          <a:p>
            <a:pPr marL="0" indent="0">
              <a:buNone/>
            </a:pPr>
            <a:r>
              <a:rPr lang="ru-RU" sz="6400" dirty="0" smtClean="0">
                <a:hlinkClick r:id="rId2"/>
              </a:rPr>
              <a:t>  </a:t>
            </a:r>
            <a:r>
              <a:rPr lang="en-US" sz="6400" dirty="0" smtClean="0">
                <a:hlinkClick r:id="rId2"/>
              </a:rPr>
              <a:t>http://www.studentlibrary.ru/book/ISBN9785970415023.html</a:t>
            </a:r>
            <a:endParaRPr lang="ru-RU" sz="6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345A6B2-3A15-43BF-B0C3-64E8C253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838" y="382385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:\Users\infbo.USMA\Desktop\unishe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3066" y="1761067"/>
            <a:ext cx="3127023" cy="454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23802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9C4783-A440-45CA-975B-C5D25508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178" y="248356"/>
            <a:ext cx="9753600" cy="162616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Женская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 консультация 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/ под редакцией В. Е. Радзинского. – 3-е изд., испр. и доп. – Москва 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2010.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472 с.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7F022F-8BA8-4B5C-BF59-382D4AB77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1559169"/>
            <a:ext cx="6925408" cy="502919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книге представлены практические рекомендации по организации профилактической работы женской консультации, рассмотрены современные методы диспансеризации беременных, гинекологических больных</a:t>
            </a: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Изложены основные аспекты деятельности женской консультации в свете последних концепций модернизации отечественного здравоохранения, стандартизации подходов к диагностике и лечению болезней женского организма, оздоровления беременных и родильниц.</a:t>
            </a:r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Монография предназначена 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акушеров-гинекологов, врачей общей практики, организаторов здравоохранения, студентов медицинских вузов и слушателей факультетов повышения квалификации врачей.</a:t>
            </a:r>
          </a:p>
          <a:p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на ресурс: </a:t>
            </a:r>
            <a:endParaRPr lang="ru-RU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hlinkClick r:id="rId2"/>
              </a:rPr>
              <a:t>http://www.studentlibrary.ru/book/ISBN9785970414927.html</a:t>
            </a:r>
            <a:endParaRPr lang="ru-RU" dirty="0" smtClean="0"/>
          </a:p>
          <a:p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0898CC7-2E3F-4495-9D91-0DF3451C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1911"/>
            <a:ext cx="1072444" cy="1224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geotar.ru/cgi-bin/unishell?usr_data=gd-image(lots,Q0009959,,1,popup_image,00000000,)&amp;hide_Cookie=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8418" y="1501421"/>
            <a:ext cx="3393982" cy="496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59924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B464BB-143E-45D2-B549-31AF7DE7A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/>
              <a:t>СТАТЬИ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83BA18A-F314-4EF2-964A-EAD6B514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9" y="349456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811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74E9E7-86B8-4680-9BDE-3A597940D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Учебники </a:t>
            </a:r>
            <a:br>
              <a:rPr lang="ru-RU" sz="4000" dirty="0"/>
            </a:br>
            <a:r>
              <a:rPr lang="ru-RU" sz="4000" dirty="0"/>
              <a:t>и </a:t>
            </a:r>
            <a:br>
              <a:rPr lang="ru-RU" sz="4000" dirty="0"/>
            </a:br>
            <a:r>
              <a:rPr lang="ru-RU" sz="4000" dirty="0" smtClean="0"/>
              <a:t>учебные пособия</a:t>
            </a:r>
            <a:endParaRPr lang="ru-RU" sz="40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2C2CE42-3C7A-4200-8A79-EB4BC74B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9" y="349456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0769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65C10E-B408-4421-9FF4-6E3E700CA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5586" y="282223"/>
            <a:ext cx="5015258" cy="6460100"/>
          </a:xfrm>
        </p:spPr>
        <p:txBody>
          <a:bodyPr>
            <a:normAutofit fontScale="92500"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изучения дисциплины «акушерство и гинекология» студентами медико-профилактического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факультета</a:t>
            </a:r>
            <a:r>
              <a:rPr lang="ru-RU" sz="2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 В. Прохорова, Т. А.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Обоскалова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И. В.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Лаврентьева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 В. Воронцова // Вестник Уральского государственного медицинского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университета. – 2017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62-64.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Авторами статьи проведено анонимное анкетирование 49 студентов 4 курса МПФ, прошедших обучение на кафедре акушерства и гинекологии в 2015—16 учебном году с целью изучения особенностей освоения дисциплины «Акушерство и гинекология» студентами медико-профилактического факультета.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Ссылка на ресурс: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http://elib.usma.ru/handle/usma/33</a:t>
            </a:r>
            <a:r>
              <a:rPr lang="ru-RU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0</a:t>
            </a:r>
            <a:endParaRPr lang="ru-RU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2FACECD-2FE7-45E0-9A6E-25BC34AA0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1155" y="327378"/>
            <a:ext cx="5723465" cy="6238674"/>
          </a:xfrm>
        </p:spPr>
        <p:txBody>
          <a:bodyPr>
            <a:normAutofit fontScale="92500"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хирургической гинекологической патологии у женщин с повышенной массой тела / А. В.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Геец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М. Денисенко, А. В. Воронцова, М. А.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Звычайный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 Актуальные вопросы современной медицинской науки и здравоохранения : сборник статей IV Международной (74 Всероссийской) научно-практической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конференции (г. Екатеринбург, 10-12 апреля 2019 г.).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2019. –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С. 44-49.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данной статье рассмотрена проблема повышенной массы тела (ПМТ) у пациенток гинекологических отделений МАУ ГКБ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40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Екатеринбурга.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Ссылка на ресурс: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</a:t>
            </a:r>
            <a:r>
              <a:rPr lang="en-US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://elib.usma.ru/handle/usma/115</a:t>
            </a:r>
            <a:r>
              <a:rPr lang="ru-RU" sz="18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7</a:t>
            </a:r>
            <a:endParaRPr lang="ru-RU" sz="18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F952C4FF-520B-4FDD-B41D-2FA53AB64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" y="115677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7964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DE3ABCD-F26C-4D4E-BD1E-A82109B97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636" y="165253"/>
            <a:ext cx="4989264" cy="649995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Чечулин, Е. С. Влияние ожирения на частоту развития гнойно-септических осложнений в области раны после кесарева сечения / Е. С. Чечулин, И. В. Фомина // Актуальные вопросы современной медицинской науки и здравоохранения : сборник статей IV Международной (74 Всероссийской) научно-практической конференции. – 2019. – №1. – С. 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193-198.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ru-RU" sz="6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Данное исследование основано на ретроспективном анализе 1390 родоразрешений женщин путем операции кесарева сечения. Пациентки были разделены на группы согласно степеням ожирения (I-III степени). Были изучены особенности ведения шва у пациенток с ожирением, частота возникновения инфекционных осложнений</a:t>
            </a:r>
          </a:p>
          <a:p>
            <a:pPr marL="0" indent="0">
              <a:lnSpc>
                <a:spcPct val="120000"/>
              </a:lnSpc>
              <a:buNone/>
            </a:pPr>
            <a:endParaRPr lang="ru-RU" sz="6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Ссылка на ресурс: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4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http://elib.usma.ru/handle/usma/1416</a:t>
            </a:r>
            <a:endParaRPr lang="ru-RU" sz="6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B12993F-45D0-4E6F-B9F9-EA66F16F5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7796" y="275421"/>
            <a:ext cx="5107202" cy="6499951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Шавзи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 Н. Профилактика преждевременных родов, современная диагностика и медикаментозная терапия / Н. Н.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Шавзи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С. Н. Султанов, Д. Р. 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Худаярова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 Актуальные вопросы современной медицинской науки и здравоохранения : сборник статей IV Международной (74 Всероссийской) научно-практической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конференции (г. Екатеринбург, 10-12 апреля 2019г.).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2019. –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С. 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198-200.</a:t>
            </a:r>
            <a:endParaRPr lang="en-US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статье рассмотрены эффективность </a:t>
            </a:r>
            <a:r>
              <a:rPr lang="ru-RU" sz="6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фибронектинового</a:t>
            </a:r>
            <a:r>
              <a:rPr lang="ru-RU" sz="6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теста и лечение угрозы</a:t>
            </a:r>
          </a:p>
          <a:p>
            <a:endParaRPr lang="ru-RU" sz="6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Ссылка на ресурс:</a:t>
            </a:r>
            <a:endParaRPr lang="en-US" sz="6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6400" b="1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http://elib.usma.ru/handle/usma/1427</a:t>
            </a:r>
            <a:endParaRPr lang="ru-RU" sz="6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b="1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69489B9-C023-41CA-9D3B-AF3DC4AC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6" y="275421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7093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4DAD77-9892-4657-9FA2-3D3E6280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7866" y="304799"/>
            <a:ext cx="9890529" cy="6170815"/>
          </a:xfrm>
        </p:spPr>
        <p:txBody>
          <a:bodyPr>
            <a:normAutofit/>
          </a:bodyPr>
          <a:lstStyle/>
          <a:p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Морова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О. В. Эпидемиологические аспекты инфекционно-воспалительных заболеваний послеродового периода и критерии при оценке рисков / О. В.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Морова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 А.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Голубкова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Е. К.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Богаевская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 Вестник Уральского государственного медицинского университета.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2.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44-47.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Представлена структура инфекционно-воспалительных заболеваний у родильниц по учреждениям родовспоможения г. Екатеринбурга за 2006—2015 гг.. Установлено, что в структуре гнойно-септических инфекций родильниц наибольшую долю составляли эндометриты, частота возникновения которых зависела от тактики родоразрешения. Определены факторы риска для данной нозологии, сроки дебюта при родах через естественные родовые пути и оперативном родоразрешении и структура микроорганизмов, которые преобладали в этиологии инфекционно-воспалительных заболеваний у родильниц вообще и эндометритах в частности.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Ссылка на ресурс:</a:t>
            </a:r>
            <a:endParaRPr lang="en-US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http://elib.usma.ru/handle/usma/444</a:t>
            </a:r>
            <a:endParaRPr lang="ru-RU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06D95DB2-E7B3-433F-96E6-87CA9B47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4" y="382385"/>
            <a:ext cx="952500" cy="1066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9828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7C615D28-8D37-47CB-9D5B-9ACFDA3089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6E7D31-7831-41FE-8271-FCF77049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99" y="804335"/>
            <a:ext cx="6340851" cy="168170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Виртуальную выставку изданий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41FDC264-1201-436C-919B-101837D607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095092-AF59-4D1F-8894-FB46D288D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799" y="2871982"/>
            <a:ext cx="6340855" cy="318168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подготовила и оформила ведущий библиотекарь </a:t>
            </a:r>
            <a:r>
              <a:rPr lang="ru-RU" sz="3200" b="1" dirty="0" smtClean="0">
                <a:solidFill>
                  <a:schemeClr val="tx1"/>
                </a:solidFill>
              </a:rPr>
              <a:t>научной библиотеки </a:t>
            </a:r>
            <a:r>
              <a:rPr lang="ru-RU" sz="3200" b="1" dirty="0">
                <a:solidFill>
                  <a:schemeClr val="tx1"/>
                </a:solidFill>
              </a:rPr>
              <a:t>УГМУ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Кондрашина Людмила Ивановна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D6B215F4-747D-4CC6-A400-179A94AB89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="" xmlns:a16="http://schemas.microsoft.com/office/drawing/2014/main" id="{C336FE1A-0BAD-4B17-A0E2-47F328026E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484" name="Picture 4">
            <a:extLst>
              <a:ext uri="{FF2B5EF4-FFF2-40B4-BE49-F238E27FC236}">
                <a16:creationId xmlns="" xmlns:a16="http://schemas.microsoft.com/office/drawing/2014/main" id="{7C25EDDC-1366-41DA-911F-41E524FE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2424" y="248259"/>
            <a:ext cx="2670329" cy="2336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5D3DD866-9865-42E4-989A-17A2755F22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9E2E6A6E-803E-4838-AD5C-113793CC20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="" xmlns:a16="http://schemas.microsoft.com/office/drawing/2014/main" id="{25BF4694-16EA-4BE7-A73B-448F7FC5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3267" y="4799040"/>
            <a:ext cx="1680556" cy="1882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206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57350D-D8EB-4874-B8CB-5B0453E6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8044"/>
            <a:ext cx="9189156" cy="1227051"/>
          </a:xfrm>
        </p:spPr>
        <p:txBody>
          <a:bodyPr>
            <a:noAutofit/>
          </a:bodyPr>
          <a:lstStyle/>
          <a:p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Гинекология : учебник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 /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под редакцией 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. Е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. Радзинского, А. М.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Фукса. – Москва 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: ГЭОТАР-Медиа, 2016.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– 1000 с.</a:t>
            </a:r>
            <a:endParaRPr lang="ru-RU" sz="26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AA06774-C7AA-47F9-A358-2515347E7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1644" y="1512710"/>
            <a:ext cx="6908799" cy="521779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Настоящий учебник создан в соответствии с Федеральным образовательным стандартом РФ и программами преподавания предмета в США и Великобритании.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Учебник адресован прежде всего студентам-иностранцам, обучающимся медицине на русском языке, а также соотечественникам, планирующим </a:t>
            </a:r>
            <a:r>
              <a:rPr lang="ru-RU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нострификацию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диплома и работу за рубежом.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Книгу отличает структурированный порядок изложения материала, использование международных классификаций, специально составленный словарь в конце учебника, иллюстративный материал и блок трехуровневого самоконтроля в конце каждой главы.</a:t>
            </a:r>
            <a:b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на ресурс:</a:t>
            </a:r>
          </a:p>
          <a:p>
            <a:pPr marL="0" indent="0">
              <a:buNone/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http://www.studentlibrary.ru/book/ISBN9785970442494.html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63B4D7B-EA6C-4C42-84C8-3992B29B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89" y="1636889"/>
            <a:ext cx="3262489" cy="476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52C2CE42-3C7A-4200-8A79-EB4BC74B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67" y="144534"/>
            <a:ext cx="1072445" cy="1203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289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D99A43-0AC0-4257-A311-6A691C65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512" y="203200"/>
            <a:ext cx="9104488" cy="1330178"/>
          </a:xfrm>
        </p:spPr>
        <p:txBody>
          <a:bodyPr>
            <a:normAutofit/>
          </a:bodyPr>
          <a:lstStyle/>
          <a:p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Гинекология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 : учебник /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под редакцией 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. Савельевой, В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. Г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. Бреусенко.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– 4-е 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изд., перераб. и доп.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– Москва 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: ГЭОТАР-Медиа, 2012.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– 432 с.</a:t>
            </a:r>
            <a:endParaRPr lang="ru-RU" sz="26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8E72883-DF65-455B-9FB5-18E7ADEB1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8890" y="1523999"/>
            <a:ext cx="6861224" cy="533400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Четвертое издание учебника </a:t>
            </a: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</a:t>
            </a:r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гинекологии переработано и дополнено в соответствии с учебной программой. Большинство глав обновлено с учетом последних достижений в области этиологии, патофизиологии, диагностики и лечения гинекологических заболеваний.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Логика представления материала отвечает международным требованиям современного медицинского образования. Текст четко структурирован, иллюстрирован множеством таблиц и рисунков, облегчающих восприятие. Каждая глава содержит контрольные вопросы.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Учебник предназначен студентам учреждений высшего профессионального образования, обучающимся по различным медицинским специальностям, а также ординаторам, аспирантам, молодым врачам. 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Ссылка на ресурс:</a:t>
            </a:r>
          </a:p>
          <a:p>
            <a:pPr marL="0" indent="0">
              <a:buNone/>
            </a:pPr>
            <a:r>
              <a:rPr lang="ru-RU" b="1" dirty="0">
                <a:hlinkClick r:id="rId3"/>
              </a:rPr>
              <a:t>http://www.studentlibrary.ru/book/ISBN9785970422540.html</a:t>
            </a:r>
            <a:endParaRPr lang="ru-RU" b="1" dirty="0"/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564563B8-C196-451E-BE7B-96C42673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26" y="1458686"/>
            <a:ext cx="3416859" cy="501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2C2CE42-3C7A-4200-8A79-EB4BC74B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2" y="214488"/>
            <a:ext cx="1070467" cy="12017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321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A5359B-C539-4CA6-9ACC-8610F674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88" y="169334"/>
            <a:ext cx="9697155" cy="1490828"/>
          </a:xfrm>
        </p:spPr>
        <p:txBody>
          <a:bodyPr>
            <a:noAutofit/>
          </a:bodyPr>
          <a:lstStyle/>
          <a:p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Руководство 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к практическим </a:t>
            </a:r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занятиям по гинекологии 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: учебное пособие / </a:t>
            </a:r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под редакцией 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. Е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. Радзинского. </a:t>
            </a:r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– 3-е 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изд., перераб. и доп. </a:t>
            </a:r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– Москва  </a:t>
            </a:r>
            <a:r>
              <a:rPr lang="ru-RU" sz="2500" b="1" cap="none" dirty="0">
                <a:latin typeface="Times New Roman" pitchFamily="18" charset="0"/>
                <a:cs typeface="Times New Roman" pitchFamily="18" charset="0"/>
              </a:rPr>
              <a:t>: ГЭОТАР-Медиа, 2013. </a:t>
            </a:r>
            <a:r>
              <a:rPr lang="ru-RU" sz="2500" b="1" cap="none" dirty="0" smtClean="0">
                <a:latin typeface="Times New Roman" pitchFamily="18" charset="0"/>
                <a:cs typeface="Times New Roman" pitchFamily="18" charset="0"/>
              </a:rPr>
              <a:t>– 552 с.</a:t>
            </a:r>
            <a:endParaRPr lang="ru-RU" sz="25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6B33FBD-F2F2-4F0A-A941-2F51347D7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1625601"/>
            <a:ext cx="6941820" cy="50846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Учебное пособие подготовлено в соответствии с Федеральным государственным образовательным стандартом высшего профессионального образования по специальности 060101 "Лечебное дело" Министерства образования и науки Российской </a:t>
            </a: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Федерации.</a:t>
            </a:r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Изложение материала в виде вопросов и ответов способствует самоконтролю учащихся в процессе обучения и более глубокому усвоению материала, особенно иностранными студентами, изучающими дисциплину "Гинекология" на русском языке. 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Предназначено студентам медицинских вузов, а также студентам-иностранцам, обучающимся в России, клиническим ординаторам.</a:t>
            </a:r>
          </a:p>
          <a:p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Ссылка на ресурс: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http://www.studentlibrary.ru/book/ISBN9785970424070.html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EE124CB-9D73-48C4-A522-B7179802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82"/>
          <a:stretch>
            <a:fillRect/>
          </a:stretch>
        </p:blipFill>
        <p:spPr bwMode="auto">
          <a:xfrm>
            <a:off x="1275644" y="1806221"/>
            <a:ext cx="3183467" cy="459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EA4FB4F5-17E7-4423-BCED-765D073B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312" y="167421"/>
            <a:ext cx="936978" cy="1225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164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29C4AF-026D-40CA-8265-01F06982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22" y="135466"/>
            <a:ext cx="9493956" cy="1373921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Акушерство :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учебник 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Г. М. Савельева, Р. И. </a:t>
            </a:r>
            <a:r>
              <a:rPr lang="ru-RU" sz="2600" b="1" cap="none" dirty="0" err="1" smtClean="0">
                <a:latin typeface="Times New Roman" pitchFamily="18" charset="0"/>
                <a:cs typeface="Times New Roman" pitchFamily="18" charset="0"/>
              </a:rPr>
              <a:t>Шалина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, Л. Г. </a:t>
            </a:r>
            <a:r>
              <a:rPr lang="ru-RU" sz="2600" b="1" cap="none" dirty="0" err="1" smtClean="0">
                <a:latin typeface="Times New Roman" pitchFamily="18" charset="0"/>
                <a:cs typeface="Times New Roman" pitchFamily="18" charset="0"/>
              </a:rPr>
              <a:t>Сичинава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  <a:sym typeface="Symbol"/>
              </a:rPr>
              <a:t>и др..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sz="2600" b="1" cap="none" dirty="0">
                <a:latin typeface="Times New Roman" pitchFamily="18" charset="0"/>
                <a:cs typeface="Times New Roman" pitchFamily="18" charset="0"/>
              </a:rPr>
              <a:t>: ГЭОТАР-Медиа, </a:t>
            </a:r>
            <a:r>
              <a:rPr lang="ru-RU" sz="2600" b="1" cap="none" dirty="0" smtClean="0">
                <a:latin typeface="Times New Roman" pitchFamily="18" charset="0"/>
                <a:cs typeface="Times New Roman" pitchFamily="18" charset="0"/>
              </a:rPr>
              <a:t>2015. – 576 с.</a:t>
            </a:r>
            <a:endParaRPr lang="ru-RU" sz="26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8C14DC1-06B3-484B-A85F-E123708D2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3289" y="1501423"/>
            <a:ext cx="7179733" cy="516980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Учебник создан в соответствии с учебной программой ведущими специалистами страны. Наряду с основополагающими принципами классического акушерства представлены современные достижения в отношении ведения беременности и родов. Расширено представление о патогенезе, диагностике и терапии основных осложнений беременности, родов и послеродового периода.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Особое </a:t>
            </a:r>
            <a:r>
              <a:rPr lang="ru-RU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внимание уделено эмбриогенезу, пренатальной диагностике врожденных заболеваний плода. Отражены современные аспекты планирования семьи, вспомогательных репродуктивных технологий. </a:t>
            </a:r>
          </a:p>
          <a:p>
            <a:r>
              <a:rPr lang="ru-RU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Концентрированное изложение материала, сопровождающееся цветными иллюстрациями, таблицами, схемами, облегчает восприятие информации.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Ссылка </a:t>
            </a:r>
            <a:r>
              <a:rPr lang="ru-RU" sz="1600" b="1" dirty="0">
                <a:solidFill>
                  <a:schemeClr val="tx1"/>
                </a:solidFill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</a:rPr>
              <a:t>ресурс:</a:t>
            </a:r>
          </a:p>
          <a:p>
            <a:pPr>
              <a:buNone/>
            </a:pPr>
            <a:r>
              <a:rPr lang="en-US" sz="1700" dirty="0" smtClean="0">
                <a:hlinkClick r:id="rId2"/>
              </a:rPr>
              <a:t>http://www.studentlibrary.ru/book/ISBN9785970432952.html</a:t>
            </a:r>
            <a:r>
              <a:rPr lang="ru-RU" sz="1700" dirty="0" smtClean="0"/>
              <a:t> </a:t>
            </a:r>
            <a:r>
              <a:rPr lang="en-US" sz="1700" dirty="0" smtClean="0"/>
              <a:t> </a:t>
            </a:r>
            <a:endParaRPr lang="ru-RU" sz="1700" dirty="0" smtClean="0"/>
          </a:p>
          <a:p>
            <a:pPr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CCFECA01-BD5C-4677-B9F3-32C6FE0F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7" y="165282"/>
            <a:ext cx="936975" cy="1166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nfbo.USMA\Desktop\unishe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095" y="1569155"/>
            <a:ext cx="3008994" cy="4492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637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379269-5F8C-4091-ADD6-8CAF14A4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622" y="203200"/>
            <a:ext cx="9437512" cy="1372384"/>
          </a:xfrm>
        </p:spPr>
        <p:txBody>
          <a:bodyPr>
            <a:no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Акушерство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. Руководство к практическим занятиям : учебное пособие / под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В. Е. Радзинского.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5-е изд., перераб. и доп.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Москва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: ГЭОТАР-Медиа, 2015.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dirty="0">
                <a:latin typeface="Times New Roman" pitchFamily="18" charset="0"/>
                <a:cs typeface="Times New Roman" pitchFamily="18" charset="0"/>
              </a:rPr>
              <a:t>728 с.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0D83D49-C9E2-4814-A70E-A9097DA3F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311" y="1772356"/>
            <a:ext cx="7202311" cy="4983770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Учебное пособие по практическим занятиям составлено в соответствии с программой изучения дисциплины и государственным образовательным стандартом высшего профессионального образования (специальность 060101 "Лечебное дело") Министерства образования и науки </a:t>
            </a:r>
            <a:r>
              <a:rPr lang="ru-RU" sz="1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РФ.</a:t>
            </a:r>
            <a:endParaRPr lang="ru-RU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Изложение материала в виде вопросов и ответов способствует самоконтролю учащихся в процессе обучения и более глубокому усвоению материала, особенно иностранными студентами, изучающими акушерство на русском языке.</a:t>
            </a:r>
          </a:p>
          <a:p>
            <a:r>
              <a:rPr lang="ru-RU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Для студентов медицинских вузов, медицинских факультетов университетов и клинических ординаторов.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Ссылка </a:t>
            </a:r>
            <a:r>
              <a:rPr lang="ru-RU" sz="1800" b="1" dirty="0">
                <a:solidFill>
                  <a:schemeClr val="tx1"/>
                </a:solidFill>
              </a:rPr>
              <a:t>на ресурс:</a:t>
            </a:r>
          </a:p>
          <a:p>
            <a:pPr marL="0" indent="0">
              <a:buNone/>
            </a:pPr>
            <a:r>
              <a:rPr lang="ru-RU" sz="1700" b="1" dirty="0">
                <a:hlinkClick r:id="rId2"/>
              </a:rPr>
              <a:t>http://www.studentlibrary.ru/book/ISBN9785970432501.html</a:t>
            </a:r>
            <a:endParaRPr lang="ru-RU" sz="1700" b="1" dirty="0"/>
          </a:p>
        </p:txBody>
      </p:sp>
      <p:pic>
        <p:nvPicPr>
          <p:cNvPr id="7172" name="Picture 4">
            <a:extLst>
              <a:ext uri="{FF2B5EF4-FFF2-40B4-BE49-F238E27FC236}">
                <a16:creationId xmlns="" xmlns:a16="http://schemas.microsoft.com/office/drawing/2014/main" id="{EA4FB4F5-17E7-4423-BCED-765D073B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2" y="316088"/>
            <a:ext cx="933733" cy="1185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5" name="Picture 1" descr="C:\Users\infbo.USMA\Desktop\unishel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0178" y="1813043"/>
            <a:ext cx="3172178" cy="463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366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B5526D-5E78-435A-849B-2BED71E7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67" y="169333"/>
            <a:ext cx="9369777" cy="1245809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Омаров,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с.-м. а. 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Неотложные состояния в акушерстве и гинекологии : учебное пособите / под редакцией С.-М. А. </a:t>
            </a:r>
            <a:r>
              <a:rPr lang="ru-RU" sz="2400" b="1" cap="none" dirty="0" err="1" smtClean="0">
                <a:latin typeface="Times New Roman" pitchFamily="18" charset="0"/>
                <a:cs typeface="Times New Roman" pitchFamily="18" charset="0"/>
              </a:rPr>
              <a:t>Омарова</a:t>
            </a:r>
            <a:r>
              <a:rPr lang="ru-RU" sz="2400" b="1" cap="none" dirty="0" smtClean="0">
                <a:latin typeface="Times New Roman" pitchFamily="18" charset="0"/>
                <a:cs typeface="Times New Roman" pitchFamily="18" charset="0"/>
              </a:rPr>
              <a:t>. – Москва : ГЭОТАР-Медиа, 2016. – 272 с.</a:t>
            </a:r>
            <a:endParaRPr lang="ru-RU" sz="24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889B5B-169E-440F-8CAA-A1FFB7F33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8889" y="1388533"/>
            <a:ext cx="6987822" cy="5469467"/>
          </a:xfrm>
        </p:spPr>
        <p:txBody>
          <a:bodyPr>
            <a:normAutofit fontScale="85000" lnSpcReduction="20000"/>
          </a:bodyPr>
          <a:lstStyle/>
          <a:p>
            <a:r>
              <a:rPr lang="ru-RU" sz="2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Учебное пособие посвящено вопросам оказания неотложной помощи в критических состояниях в акушерстве и гинекологии. Приведены алгоритмы их диагностики и лечения, основанные на принципах доказательной медицины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Может быть использовано как основа для создания стандартов оказания неотложной помощи при представленных ситуациях. Издание предназначено для студентов медицинских вузов, клинических ординаторов и интернов, слушателей циклов усовершенствования врачей, практикующих врачей акушеров-гинекологов и анестезиологов.</a:t>
            </a:r>
          </a:p>
          <a:p>
            <a: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Книга представляет собой сборник клинических лекций по акушерству. В лекционном формате рассмотрены вопросы физиологии беременности, родов и послеродового периода, а также основные акушерские патологии. </a:t>
            </a:r>
            <a:br>
              <a:rPr lang="ru-RU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Ссылка на ресурс:</a:t>
            </a:r>
          </a:p>
          <a:p>
            <a:pPr marL="0" indent="0">
              <a:buNone/>
            </a:pPr>
            <a:r>
              <a:rPr lang="ru-RU" b="1" dirty="0">
                <a:hlinkClick r:id="rId2"/>
              </a:rPr>
              <a:t>http://www.studentlibrary.ru/book/ISBN9785970438602.html</a:t>
            </a:r>
            <a:endParaRPr lang="ru-RU" b="1" dirty="0"/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975EFD59-88A7-4463-B5A9-21257FFB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21" y="1510143"/>
            <a:ext cx="3307645" cy="487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EA4FB4F5-17E7-4423-BCED-765D073B4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180624"/>
            <a:ext cx="891821" cy="1133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50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2217</Words>
  <Application>Microsoft Office PowerPoint</Application>
  <PresentationFormat>Произвольный</PresentationFormat>
  <Paragraphs>204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Эмблема</vt:lpstr>
      <vt:lpstr>Электронная  книжная полка  по дисциплине   «Акушерство  и гинекология»</vt:lpstr>
      <vt:lpstr>Уважаемые читатели!</vt:lpstr>
      <vt:lpstr>Учебники  и  учебные пособия</vt:lpstr>
      <vt:lpstr>Гинекология : учебник / под редакцией В. Е. Радзинского, А. М. Фукса. – Москва : ГЭОТАР-Медиа, 2016. – 1000 с.</vt:lpstr>
      <vt:lpstr>Гинекология : учебник / под редакцией Г. М. Савельевой, В. Г. Бреусенко. – 4-е изд., перераб. и доп. – Москва : ГЭОТАР-Медиа, 2012. – 432 с.</vt:lpstr>
      <vt:lpstr>Руководство к практическим занятиям по гинекологии : учебное пособие / под редакцией В. Е. Радзинского. – 3-е изд., перераб. и доп. – Москва  : ГЭОТАР-Медиа, 2013. – 552 с.</vt:lpstr>
      <vt:lpstr> Акушерство : учебник / Г. М. Савельева, Р. И. Шалина, Л. Г. Сичинава и др.. – Москва : ГЭОТАР-Медиа, 2015. – 576 с.</vt:lpstr>
      <vt:lpstr>Акушерство. Руководство к практическим занятиям : учебное пособие / под редакцией В. Е. Радзинского. – 5-е изд., перераб. и доп. – Москва : ГЭОТАР-Медиа, 2015. – 728 с.</vt:lpstr>
      <vt:lpstr>Омаров, с.-м. а. Неотложные состояния в акушерстве и гинекологии : учебное пособите / под редакцией С.-М. А. Омарова. – Москва : ГЭОТАР-Медиа, 2016. – 272 с.</vt:lpstr>
      <vt:lpstr>Каптильный, В. А. Акушерство и гинекология. Практические навыки и умения с фантомным курсом : учебное пособие / В. А. Каптильный, М. В. Беришвили, А. В. Мурашко. – Москва : ГЭОТАР-Медиа, 2016. – 392 с.</vt:lpstr>
      <vt:lpstr>руководства</vt:lpstr>
      <vt:lpstr>Манухин, И. Б. Пропедевтика пренатальной медицины : руководство для врачей / И. Б. Манухин, Л. В. Акуленко, М. И. Кузнецов. – Москва : ГЭОТАР-Медиа, 2015. – 320 с.</vt:lpstr>
      <vt:lpstr>Уварова, Е. В. Детская и подростковая гинекология : руководство для врачей / Е. В. Уварова. – Москва : Литтерра, 2009. – 384 с.</vt:lpstr>
      <vt:lpstr>Подзолкова, Н. М. Невынашивание беременности : руководство для врачей / Н. М. Подзолкова, М. Ю. Скворцова, Т. В. Шевелёва. – Москва : ГЭОТАР-Медиа, 2013. – 136 с.</vt:lpstr>
      <vt:lpstr>Древаль, А. В. Репродуктивная эндокринология : руководство для врачей / А. В. Древаль. – Москва : ГЭОТАР-Медиа, 2018. – 240 с.</vt:lpstr>
      <vt:lpstr>Бесплодный брак. Современные подходы к диагностике и лечению : руководство / под редакцией Г. Т. Сухих, Т. А. Назаренко. – 2-е изд. испр. и доп. – Москва : ГЭОТАР-Медиа, 2010. – 784 с.</vt:lpstr>
      <vt:lpstr>Манухин, И. Б. Пропедевтика пренатальной медицины: руководство для врачей / И. Б. Манухин, Л. В. Акуленко, М. И. Кузнецов. – Москва : ГЭОТАР-Медиа, 2015. – 320 с.</vt:lpstr>
      <vt:lpstr>Неотложная помощь в акушерстве и гинекологии : руководство /под редакцией В. Н. Серова. – 2-е изд., испр. и доп. – Москва : ГЭОТАР-Медиа, 2011 . – 256 с.</vt:lpstr>
      <vt:lpstr>Гагаев, Ч. Г. Патология пуповины : руководство / Ч. Г. Гагаев ; под редакцией В. Е. Радзинского. – Москва : ГЭОТАР-Медиа, 2011. – 196 с.</vt:lpstr>
      <vt:lpstr>Руководство по амбулаторно-поликлинической помощи в акушерстве и гинекологии / под редакцией В. Н. Серова, Г. Т. Сухих, В. Н. Прилепской, В. Е. Радзинского. – 3-е изд., перераб. и доп. – Москва : ГЭОТАР-Медиа, 2018. - 1056 с.</vt:lpstr>
      <vt:lpstr>МОНОГРАФИИ </vt:lpstr>
      <vt:lpstr>Прилепская, В. Н. Внутриматочная контрацепция / В. Н. Прилепская, Е. А. Межевитинова, А. В. Тагиева. – Москва : ГЭОТАР-Медиа, 2014. – 192 с.</vt:lpstr>
      <vt:lpstr>Неразвивающаяся беременность / под редакцией В. Е. Радзинского. – 2-е изд., перераб. и доп. – Москва : ГЭОТАР-Медиа, 2017. – 176 с.</vt:lpstr>
      <vt:lpstr>Стрижаков, А. Н. Патофизиология плода и плаценты / А. Н. Стрижаков, Е. В. Тимохина, И. В. Игнатко, Л. Д. Белоцерковцева. – Москва : ГЭОТАР-Медиа, 2015. – 176 с.</vt:lpstr>
      <vt:lpstr>Прилепская, В. Н. Гормональная контрацепция. Клинические лекции / В. Н. Прилепская.  – Москва : ГЭОТАР-Медиа, 2014. – 256 с.</vt:lpstr>
      <vt:lpstr>Гинекологическая эндокринология / И. Б. Манухин, Л. Г. Тумилович, М. А. Геворкян, Е. И. Манухина. – 4-е изд., перераб. и доп. – Москва : ГЭОТАР-Медиа, 2017. – 304 с.</vt:lpstr>
      <vt:lpstr>Линде, В. А.  Эндометриозы. Патогенез, клиническая картина, диагностика и лечение / В. А. Линде, Н. А. Татарова. – Москва : ГЭОТАР-Медиа, 2010. – 192 с.</vt:lpstr>
      <vt:lpstr>Женская консультация / под редакцией В. Е. Радзинского. – 3-е изд., испр. и доп. – Москва  : ГЭОТАР-Медиа, 2010. – 472 с.</vt:lpstr>
      <vt:lpstr>СТАТЬИ </vt:lpstr>
      <vt:lpstr>Слайд 30</vt:lpstr>
      <vt:lpstr>Слайд 31</vt:lpstr>
      <vt:lpstr>Слайд 32</vt:lpstr>
      <vt:lpstr>Виртуальную выставку изданий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читатели!</dc:title>
  <dc:creator>пк</dc:creator>
  <cp:lastModifiedBy>infbo</cp:lastModifiedBy>
  <cp:revision>380</cp:revision>
  <dcterms:created xsi:type="dcterms:W3CDTF">2020-05-13T09:00:02Z</dcterms:created>
  <dcterms:modified xsi:type="dcterms:W3CDTF">2020-05-21T10:09:17Z</dcterms:modified>
</cp:coreProperties>
</file>