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77" r:id="rId4"/>
    <p:sldId id="258" r:id="rId5"/>
    <p:sldId id="259" r:id="rId6"/>
    <p:sldId id="260" r:id="rId7"/>
    <p:sldId id="261" r:id="rId8"/>
    <p:sldId id="262" r:id="rId9"/>
    <p:sldId id="263" r:id="rId10"/>
    <p:sldId id="273" r:id="rId11"/>
    <p:sldId id="264" r:id="rId12"/>
    <p:sldId id="265" r:id="rId13"/>
    <p:sldId id="266" r:id="rId14"/>
    <p:sldId id="267" r:id="rId15"/>
    <p:sldId id="275" r:id="rId16"/>
    <p:sldId id="276" r:id="rId17"/>
    <p:sldId id="268" r:id="rId18"/>
    <p:sldId id="271" r:id="rId19"/>
    <p:sldId id="269" r:id="rId20"/>
    <p:sldId id="270" r:id="rId21"/>
    <p:sldId id="278" r:id="rId22"/>
    <p:sldId id="279" r:id="rId23"/>
    <p:sldId id="281" r:id="rId24"/>
    <p:sldId id="280" r:id="rId25"/>
    <p:sldId id="274" r:id="rId26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5D375-664D-4056-85F5-63E7B4033667}" type="datetimeFigureOut">
              <a:rPr lang="ru-RU" smtClean="0"/>
              <a:t>01.05.2020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7C90CB-C7E4-4198-B43B-85DAED6DDD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748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574286-6B1B-4A39-81ED-EC798EF1530F}" type="datetimeFigureOut">
              <a:rPr lang="ru-RU" smtClean="0"/>
              <a:t>01.05.2020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07C24-9A7B-4EFE-A8EB-E4A1C6157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363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25000">
        <p:fade/>
      </p:transition>
    </mc:Choice>
    <mc:Fallback>
      <p:transition advTm="2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574286-6B1B-4A39-81ED-EC798EF1530F}" type="datetimeFigureOut">
              <a:rPr lang="ru-RU" smtClean="0"/>
              <a:t>01.05.2020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07C24-9A7B-4EFE-A8EB-E4A1C6157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364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25000">
        <p:fade/>
      </p:transition>
    </mc:Choice>
    <mc:Fallback>
      <p:transition advTm="2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574286-6B1B-4A39-81ED-EC798EF1530F}" type="datetimeFigureOut">
              <a:rPr lang="ru-RU" smtClean="0"/>
              <a:t>01.05.2020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07C24-9A7B-4EFE-A8EB-E4A1C6157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552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25000">
        <p:fade/>
      </p:transition>
    </mc:Choice>
    <mc:Fallback>
      <p:transition advTm="2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574286-6B1B-4A39-81ED-EC798EF1530F}" type="datetimeFigureOut">
              <a:rPr lang="ru-RU" smtClean="0"/>
              <a:t>01.05.2020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07C24-9A7B-4EFE-A8EB-E4A1C6157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818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25000">
        <p:fade/>
      </p:transition>
    </mc:Choice>
    <mc:Fallback>
      <p:transition advTm="2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574286-6B1B-4A39-81ED-EC798EF1530F}" type="datetimeFigureOut">
              <a:rPr lang="ru-RU" smtClean="0"/>
              <a:t>01.05.2020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07C24-9A7B-4EFE-A8EB-E4A1C6157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612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25000">
        <p:fade/>
      </p:transition>
    </mc:Choice>
    <mc:Fallback>
      <p:transition advTm="2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574286-6B1B-4A39-81ED-EC798EF1530F}" type="datetimeFigureOut">
              <a:rPr lang="ru-RU" smtClean="0"/>
              <a:t>01.05.2020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07C24-9A7B-4EFE-A8EB-E4A1C6157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443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25000">
        <p:fade/>
      </p:transition>
    </mc:Choice>
    <mc:Fallback>
      <p:transition advTm="2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574286-6B1B-4A39-81ED-EC798EF1530F}" type="datetimeFigureOut">
              <a:rPr lang="ru-RU" smtClean="0"/>
              <a:t>01.05.2020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07C24-9A7B-4EFE-A8EB-E4A1C6157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17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25000">
        <p:fade/>
      </p:transition>
    </mc:Choice>
    <mc:Fallback>
      <p:transition advTm="2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574286-6B1B-4A39-81ED-EC798EF1530F}" type="datetimeFigureOut">
              <a:rPr lang="ru-RU" smtClean="0"/>
              <a:t>01.05.2020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07C24-9A7B-4EFE-A8EB-E4A1C6157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184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25000">
        <p:fade/>
      </p:transition>
    </mc:Choice>
    <mc:Fallback>
      <p:transition advTm="2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574286-6B1B-4A39-81ED-EC798EF1530F}" type="datetimeFigureOut">
              <a:rPr lang="ru-RU" smtClean="0"/>
              <a:t>01.05.2020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07C24-9A7B-4EFE-A8EB-E4A1C6157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138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25000">
        <p:fade/>
      </p:transition>
    </mc:Choice>
    <mc:Fallback>
      <p:transition advTm="2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574286-6B1B-4A39-81ED-EC798EF1530F}" type="datetimeFigureOut">
              <a:rPr lang="ru-RU" smtClean="0"/>
              <a:t>01.05.2020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07C24-9A7B-4EFE-A8EB-E4A1C6157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548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25000">
        <p:fade/>
      </p:transition>
    </mc:Choice>
    <mc:Fallback>
      <p:transition advTm="2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574286-6B1B-4A39-81ED-EC798EF1530F}" type="datetimeFigureOut">
              <a:rPr lang="ru-RU" smtClean="0"/>
              <a:t>01.05.2020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07C24-9A7B-4EFE-A8EB-E4A1C6157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891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25000">
        <p:fade/>
      </p:transition>
    </mc:Choice>
    <mc:Fallback>
      <p:transition advTm="2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D1574286-6B1B-4A39-81ED-EC798EF1530F}" type="datetimeFigureOut">
              <a:rPr lang="ru-RU" smtClean="0"/>
              <a:t>01.05.2020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C107C24-9A7B-4EFE-A8EB-E4A1C6157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16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p14:dur="200" advTm="25000">
        <p:fade/>
      </p:transition>
    </mc:Choice>
    <mc:Fallback>
      <p:transition advTm="25000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militera.lib.ru/memo/russian/emelyanenko/index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zihuatanexo.livejournal.com/2021372.html" TargetMode="External"/><Relationship Id="rId5" Type="http://schemas.openxmlformats.org/officeDocument/2006/relationships/hyperlink" Target="http://grifoninfo.ru/person2/mikhail-ivanovich-talykov" TargetMode="External"/><Relationship Id="rId4" Type="http://schemas.openxmlformats.org/officeDocument/2006/relationships/hyperlink" Target="https://www.rulit.me/books/il-2-atakuet-ognennoe-nebo-1942-go-read-339976-1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zihuatanexo.livejournal.com/752690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&#1058;&#1072;&#1083;&#1099;&#1082;&#1086;&#1074;,_&#1052;&#1080;&#1093;&#1072;&#1080;&#1083;_&#1048;&#1074;&#1072;&#1085;&#1086;&#1074;&#1080;&#1095;" TargetMode="External"/><Relationship Id="rId5" Type="http://schemas.openxmlformats.org/officeDocument/2006/relationships/hyperlink" Target="http://www.idfilantrop.ru/pdf/veteran-pages121-160.pdf" TargetMode="External"/><Relationship Id="rId4" Type="http://schemas.openxmlformats.org/officeDocument/2006/relationships/hyperlink" Target="http://www.fnperm.ru/&#1090;&#1072;&#1083;&#1099;&#1082;&#1086;&#1074;-&#1084;&#1080;&#1093;&#1072;&#1080;&#1083;-&#1080;&#1074;&#1072;&#1085;&#1086;&#1074;&#1080;&#1095;.aspx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46318" y="1564702"/>
            <a:ext cx="9144000" cy="2387600"/>
          </a:xfrm>
        </p:spPr>
        <p:txBody>
          <a:bodyPr/>
          <a:lstStyle/>
          <a:p>
            <a:r>
              <a:rPr lang="ru-RU" dirty="0" smtClean="0"/>
              <a:t>В ВОЕННОМ ВОЗДУХЕ СУРОВОМ</a:t>
            </a:r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 bwMode="auto">
          <a:xfrm>
            <a:off x="2113582" y="206184"/>
            <a:ext cx="91440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УГМУ Минздрава России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452" y="4162477"/>
            <a:ext cx="11749548" cy="2489019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Подготовил: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Плотников Иван Алексеевич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ОМП-101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Екатеринбург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://vm.usma.ru/pluginfile.php/2011/course/overviewfiles/%D0%93%D0%B5%D1%80%D0%B1%20%D0%A3%D0%93%D0%9C%D0%A3%20%D0%BF%D1%80%D0%BE%D0%B7%D1%80%D0%B0%D1%87%D0%BD%D1%8B%D0%B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283" y="0"/>
            <a:ext cx="1141717" cy="135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0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9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25000">
        <p:fade/>
      </p:transition>
    </mc:Choice>
    <mc:Fallback>
      <p:transition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vm.usma.ru/pluginfile.php/2011/course/overviewfiles/%D0%93%D0%B5%D1%80%D0%B1%20%D0%A3%D0%93%D0%9C%D0%A3%20%D0%BF%D1%80%D0%BE%D0%B7%D1%80%D0%B0%D1%87%D0%BD%D1%8B%D0%B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283" y="0"/>
            <a:ext cx="1141717" cy="135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98367" y="114800"/>
            <a:ext cx="892277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+mn-lt"/>
              </a:rPr>
              <a:t>Емельяненко Василий </a:t>
            </a:r>
            <a:r>
              <a:rPr lang="ru-RU" sz="2800" b="1" dirty="0" smtClean="0">
                <a:latin typeface="+mn-lt"/>
              </a:rPr>
              <a:t>Борисович</a:t>
            </a:r>
          </a:p>
          <a:p>
            <a:r>
              <a:rPr lang="ru-RU" sz="2800" dirty="0">
                <a:latin typeface="+mn-lt"/>
              </a:rPr>
              <a:t> (16 января </a:t>
            </a:r>
            <a:r>
              <a:rPr lang="ru-RU" sz="2800" dirty="0" smtClean="0">
                <a:latin typeface="+mn-lt"/>
              </a:rPr>
              <a:t>1912</a:t>
            </a:r>
            <a:r>
              <a:rPr lang="ru-RU" sz="2800" dirty="0">
                <a:latin typeface="+mn-lt"/>
              </a:rPr>
              <a:t> </a:t>
            </a:r>
            <a:r>
              <a:rPr lang="ru-RU" sz="2800" dirty="0" smtClean="0">
                <a:latin typeface="+mn-lt"/>
              </a:rPr>
              <a:t>-</a:t>
            </a:r>
            <a:r>
              <a:rPr lang="ru-RU" sz="2800" dirty="0">
                <a:latin typeface="+mn-lt"/>
              </a:rPr>
              <a:t> 24 февраля </a:t>
            </a:r>
            <a:r>
              <a:rPr lang="ru-RU" sz="2800" dirty="0" smtClean="0">
                <a:latin typeface="+mn-lt"/>
              </a:rPr>
              <a:t>2008)</a:t>
            </a:r>
          </a:p>
          <a:p>
            <a:r>
              <a:rPr lang="ru-RU" sz="2800" dirty="0">
                <a:latin typeface="+mn-lt"/>
              </a:rPr>
              <a:t> — советский лётчик-штурмовик, участник Великой Отечественной войны, Герой Советского Союза, писатель</a:t>
            </a:r>
            <a:r>
              <a:rPr lang="ru-RU" sz="2800" dirty="0" smtClean="0">
                <a:latin typeface="+mn-lt"/>
              </a:rPr>
              <a:t>.</a:t>
            </a:r>
            <a:endParaRPr lang="ru-RU" sz="2800" dirty="0">
              <a:latin typeface="+mn-lt"/>
            </a:endParaRPr>
          </a:p>
        </p:txBody>
      </p:sp>
      <p:pic>
        <p:nvPicPr>
          <p:cNvPr id="13314" name="Picture 2" descr="https://docplayer.ru/docs-images/65/52762629/images/1-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703" y="2058321"/>
            <a:ext cx="3746091" cy="479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upload.wikimedia.org/wikipedia/ru/thumb/d/de/%D0%95%D0%BC%D0%B5%D0%BB%D1%8C%D1%8F%D0%BD%D0%B5%D0%BD%D0%BA%D0%BE_%D0%92%D0%B0%D1%81%D0%B8%D0%BB%D0%B8%D0%B9_%D0%91%D0%BE%D1%80%D0%B8%D1%81%D0%BE%D0%B2%D0%B8%D1%87.jpg/274px-%D0%95%D0%BC%D0%B5%D0%BB%D1%8C%D1%8F%D0%BD%D0%B5%D0%BD%D0%BA%D0%BE_%D0%92%D0%B0%D1%81%D0%B8%D0%BB%D0%B8%D0%B9_%D0%91%D0%BE%D1%80%D0%B8%D1%81%D0%BE%D0%B2%D0%B8%D1%8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794" y="2058322"/>
            <a:ext cx="3446206" cy="479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8551" y="3270955"/>
            <a:ext cx="25809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В книге </a:t>
            </a:r>
            <a:endParaRPr lang="ru-RU" sz="2800" dirty="0" smtClean="0"/>
          </a:p>
          <a:p>
            <a:r>
              <a:rPr lang="ru-RU" sz="2800" b="1" dirty="0" smtClean="0"/>
              <a:t>«</a:t>
            </a:r>
            <a:r>
              <a:rPr lang="ru-RU" sz="2800" b="1" dirty="0"/>
              <a:t>Ил-2 </a:t>
            </a:r>
            <a:r>
              <a:rPr lang="ru-RU" sz="2400" b="1" dirty="0"/>
              <a:t>Атакует</a:t>
            </a:r>
            <a:r>
              <a:rPr lang="ru-RU" sz="2800" b="1" dirty="0"/>
              <a:t>» </a:t>
            </a:r>
            <a:r>
              <a:rPr lang="ru-RU" sz="2800" dirty="0" smtClean="0"/>
              <a:t>рассказывает </a:t>
            </a:r>
            <a:r>
              <a:rPr lang="ru-RU" sz="2800" dirty="0"/>
              <a:t>о службе с </a:t>
            </a:r>
            <a:r>
              <a:rPr lang="ru-RU" sz="2800" b="1" dirty="0" err="1" smtClean="0"/>
              <a:t>Михиалом</a:t>
            </a:r>
            <a:r>
              <a:rPr lang="ru-RU" sz="2800" b="1" dirty="0" smtClean="0"/>
              <a:t> </a:t>
            </a:r>
            <a:r>
              <a:rPr lang="ru-RU" sz="2800" b="1" dirty="0" err="1"/>
              <a:t>Талыковым</a:t>
            </a:r>
            <a:r>
              <a:rPr lang="ru-RU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1151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25000">
        <p:fade/>
      </p:transition>
    </mc:Choice>
    <mc:Fallback>
      <p:transition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33393" y="1066525"/>
            <a:ext cx="75413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+mn-lt"/>
              </a:rPr>
              <a:t>За подвиг </a:t>
            </a:r>
            <a:r>
              <a:rPr lang="ru-RU" sz="3200" b="1" dirty="0">
                <a:latin typeface="+mn-lt"/>
              </a:rPr>
              <a:t>14 ноября 1942 </a:t>
            </a:r>
            <a:r>
              <a:rPr lang="ru-RU" sz="3200" dirty="0">
                <a:latin typeface="+mn-lt"/>
              </a:rPr>
              <a:t>года награждён орденом Красного </a:t>
            </a:r>
            <a:r>
              <a:rPr lang="ru-RU" sz="3200" dirty="0" smtClean="0">
                <a:latin typeface="+mn-lt"/>
              </a:rPr>
              <a:t>Знамени.</a:t>
            </a:r>
            <a:endParaRPr lang="ru-RU" sz="3200" dirty="0">
              <a:latin typeface="+mn-lt"/>
            </a:endParaRPr>
          </a:p>
        </p:txBody>
      </p:sp>
      <p:pic>
        <p:nvPicPr>
          <p:cNvPr id="3" name="Picture 4" descr="http://vm.usma.ru/pluginfile.php/2011/course/overviewfiles/%D0%93%D0%B5%D1%80%D0%B1%20%D0%A3%D0%93%D0%9C%D0%A3%20%D0%BF%D1%80%D0%BE%D0%B7%D1%80%D0%B0%D1%87%D0%BD%D1%8B%D0%B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283" y="0"/>
            <a:ext cx="1141717" cy="135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upload.wikimedia.org/wikipedia/commons/e/e8/Order_of_the_Red_Ba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287" y="3290170"/>
            <a:ext cx="1732653" cy="356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5/55/SU_Order_of_the_Red_Banner_ribbon.svg/92px-SU_Order_of_the_Red_Banner_ribbon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03" y="2602407"/>
            <a:ext cx="1278220" cy="52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16" y="2418735"/>
            <a:ext cx="7767483" cy="443926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35595" y="94484"/>
            <a:ext cx="18790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i="1" u="sng" dirty="0" smtClean="0"/>
              <a:t>Награды:</a:t>
            </a:r>
            <a:endParaRPr lang="ru-RU" sz="3200" i="1" u="sng" dirty="0"/>
          </a:p>
        </p:txBody>
      </p:sp>
    </p:spTree>
    <p:extLst>
      <p:ext uri="{BB962C8B-B14F-4D97-AF65-F5344CB8AC3E}">
        <p14:creationId xmlns:p14="http://schemas.microsoft.com/office/powerpoint/2010/main" val="1189539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25000">
        <p:fade/>
      </p:transition>
    </mc:Choice>
    <mc:Fallback>
      <p:transition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85766" y="383824"/>
            <a:ext cx="77035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222222"/>
                </a:solidFill>
                <a:latin typeface="+mn-lt"/>
              </a:rPr>
              <a:t>Последний вылет </a:t>
            </a:r>
            <a:r>
              <a:rPr lang="ru-RU" sz="2400" dirty="0">
                <a:solidFill>
                  <a:srgbClr val="222222"/>
                </a:solidFill>
                <a:latin typeface="+mn-lt"/>
              </a:rPr>
              <a:t>Михаила состоялся 14 марта 1943 года. Его боевое задание заключалось в том, чтобы повести группу штурмовиков в тыл противника, разбив мост через реку Кубань у Темрюка (фашисты отступали, используя этот единственный мост как переправу). </a:t>
            </a:r>
            <a:endParaRPr lang="ru-RU" sz="2400" dirty="0">
              <a:latin typeface="+mn-lt"/>
            </a:endParaRPr>
          </a:p>
        </p:txBody>
      </p:sp>
      <p:pic>
        <p:nvPicPr>
          <p:cNvPr id="9218" name="Picture 2" descr="https://img-fotki.yandex.ru/get/9167/3902310.1b/0_95d60_361ca7cd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710" y="2322817"/>
            <a:ext cx="5947290" cy="453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vm.usma.ru/pluginfile.php/2011/course/overviewfiles/%D0%93%D0%B5%D1%80%D0%B1%20%D0%A3%D0%93%D0%9C%D0%A3%20%D0%BF%D1%80%D0%BE%D0%B7%D1%80%D0%B0%D1%87%D0%BD%D1%8B%D0%B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283" y="0"/>
            <a:ext cx="1141717" cy="135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https://img-fotki.yandex.ru/get/9354/3902310.1b/0_95d51_65d3c1fc_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792" y="2322817"/>
            <a:ext cx="3594918" cy="453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35595" y="94484"/>
            <a:ext cx="17229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i="1" u="sng" dirty="0" smtClean="0"/>
              <a:t>Смерть:</a:t>
            </a:r>
            <a:endParaRPr lang="ru-RU" sz="3200" i="1" u="sng" dirty="0"/>
          </a:p>
        </p:txBody>
      </p:sp>
    </p:spTree>
    <p:extLst>
      <p:ext uri="{BB962C8B-B14F-4D97-AF65-F5344CB8AC3E}">
        <p14:creationId xmlns:p14="http://schemas.microsoft.com/office/powerpoint/2010/main" val="719796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25000">
        <p:fade/>
      </p:transition>
    </mc:Choice>
    <mc:Fallback>
      <p:transition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8117" y="302359"/>
            <a:ext cx="436873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222222"/>
                </a:solidFill>
                <a:latin typeface="+mn-lt"/>
              </a:rPr>
              <a:t>Уничтожив мост, штурмовики возвращались домой, но не вернулся лишь один – ведущий группы Михаил </a:t>
            </a:r>
            <a:r>
              <a:rPr lang="ru-RU" sz="2800" dirty="0" err="1">
                <a:solidFill>
                  <a:srgbClr val="222222"/>
                </a:solidFill>
                <a:latin typeface="+mn-lt"/>
              </a:rPr>
              <a:t>Талыков</a:t>
            </a:r>
            <a:r>
              <a:rPr lang="ru-RU" sz="2800" dirty="0">
                <a:solidFill>
                  <a:srgbClr val="222222"/>
                </a:solidFill>
                <a:latin typeface="+mn-lt"/>
              </a:rPr>
              <a:t>. </a:t>
            </a:r>
            <a:endParaRPr lang="ru-RU" sz="2800" dirty="0" smtClean="0">
              <a:solidFill>
                <a:srgbClr val="222222"/>
              </a:solidFill>
              <a:latin typeface="+mn-lt"/>
            </a:endParaRPr>
          </a:p>
          <a:p>
            <a:r>
              <a:rPr lang="ru-RU" sz="2800" b="1" dirty="0" smtClean="0">
                <a:solidFill>
                  <a:srgbClr val="222222"/>
                </a:solidFill>
                <a:latin typeface="+mn-lt"/>
              </a:rPr>
              <a:t>Тогда </a:t>
            </a:r>
            <a:r>
              <a:rPr lang="ru-RU" sz="2800" b="1" dirty="0">
                <a:solidFill>
                  <a:srgbClr val="222222"/>
                </a:solidFill>
                <a:latin typeface="+mn-lt"/>
              </a:rPr>
              <a:t>ему было лишь 22 года. </a:t>
            </a:r>
            <a:endParaRPr lang="ru-RU" sz="2800" b="1" dirty="0" smtClean="0">
              <a:solidFill>
                <a:srgbClr val="222222"/>
              </a:solidFill>
              <a:latin typeface="+mn-lt"/>
            </a:endParaRPr>
          </a:p>
          <a:p>
            <a:r>
              <a:rPr lang="ru-RU" sz="2800" dirty="0" smtClean="0">
                <a:solidFill>
                  <a:srgbClr val="222222"/>
                </a:solidFill>
                <a:latin typeface="+mn-lt"/>
              </a:rPr>
              <a:t>Самолет </a:t>
            </a:r>
            <a:r>
              <a:rPr lang="ru-RU" sz="2800" dirty="0">
                <a:solidFill>
                  <a:srgbClr val="222222"/>
                </a:solidFill>
                <a:latin typeface="+mn-lt"/>
              </a:rPr>
              <a:t>Михаила подбили, а летчика ранили. Михаил из последних сил пытался дотянуть самолет до аэродрома, но не смог – он упал в городе Темрюк, занятый немцами, прямо около комендатуры.</a:t>
            </a:r>
            <a:endParaRPr lang="ru-RU" sz="2800" dirty="0">
              <a:latin typeface="+mn-lt"/>
            </a:endParaRPr>
          </a:p>
        </p:txBody>
      </p:sp>
      <p:pic>
        <p:nvPicPr>
          <p:cNvPr id="3" name="Picture 4" descr="http://vm.usma.ru/pluginfile.php/2011/course/overviewfiles/%D0%93%D0%B5%D1%80%D0%B1%20%D0%A3%D0%93%D0%9C%D0%A3%20%D0%BF%D1%80%D0%BE%D0%B7%D1%80%D0%B0%D1%87%D0%BD%D1%8B%D0%B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283" y="0"/>
            <a:ext cx="1141717" cy="135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https://kubnews.ru/upload/iblock/377/377d0b9c1d486d66246de7b75bd32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851" y="1858297"/>
            <a:ext cx="5075150" cy="404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258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25000">
        <p:fade/>
      </p:transition>
    </mc:Choice>
    <mc:Fallback>
      <p:transition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1614" y="1740674"/>
            <a:ext cx="550606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222222"/>
                </a:solidFill>
                <a:latin typeface="+mn-lt"/>
              </a:rPr>
              <a:t>Всего </a:t>
            </a:r>
            <a:r>
              <a:rPr lang="ru-RU" sz="2800" dirty="0" err="1">
                <a:solidFill>
                  <a:srgbClr val="222222"/>
                </a:solidFill>
                <a:latin typeface="+mn-lt"/>
              </a:rPr>
              <a:t>Талыков</a:t>
            </a:r>
            <a:r>
              <a:rPr lang="ru-RU" sz="2800" dirty="0">
                <a:solidFill>
                  <a:srgbClr val="222222"/>
                </a:solidFill>
                <a:latin typeface="+mn-lt"/>
              </a:rPr>
              <a:t> совершил 83 боевых вылета, сбил 12 самолетов противника, уничтожил 8 железнодорожных эшелонов, 50 танков, свыше 150 автомашин с войсками и грузами, разрушил 4 переправы, свыше 500 солдат и офицеров противника, 5 полевых и зенитных орудий, 7 зенитно-пулеметных точек.</a:t>
            </a:r>
            <a:endParaRPr lang="ru-RU" sz="2800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680" y="1592826"/>
            <a:ext cx="3774320" cy="5265174"/>
          </a:xfrm>
          <a:prstGeom prst="rect">
            <a:avLst/>
          </a:prstGeom>
        </p:spPr>
      </p:pic>
      <p:pic>
        <p:nvPicPr>
          <p:cNvPr id="4" name="Picture 4" descr="http://vm.usma.ru/pluginfile.php/2011/course/overviewfiles/%D0%93%D0%B5%D1%80%D0%B1%20%D0%A3%D0%93%D0%9C%D0%A3%20%D0%BF%D1%80%D0%BE%D0%B7%D1%80%D0%B0%D1%87%D0%BD%D1%8B%D0%B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283" y="0"/>
            <a:ext cx="1141717" cy="135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652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25000">
        <p:fade/>
      </p:transition>
    </mc:Choice>
    <mc:Fallback>
      <p:transition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vm.usma.ru/pluginfile.php/2011/course/overviewfiles/%D0%93%D0%B5%D1%80%D0%B1%20%D0%A3%D0%93%D0%9C%D0%A3%20%D0%BF%D1%80%D0%BE%D0%B7%D1%80%D0%B0%D1%87%D0%BD%D1%8B%D0%B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283" y="0"/>
            <a:ext cx="1141717" cy="135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31102" y="679259"/>
            <a:ext cx="740427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+mn-lt"/>
              </a:rPr>
              <a:t>Несмотря на то, что со дня гибели </a:t>
            </a:r>
            <a:r>
              <a:rPr lang="ru-RU" sz="2800" dirty="0" err="1">
                <a:latin typeface="+mn-lt"/>
              </a:rPr>
              <a:t>Талыкова</a:t>
            </a:r>
            <a:r>
              <a:rPr lang="ru-RU" sz="2800" dirty="0">
                <a:latin typeface="+mn-lt"/>
              </a:rPr>
              <a:t> М.И. прошло много лет, бывшее командование и его боевые соратники были глубоко убеждены в необходимости вновь возбудить </a:t>
            </a:r>
            <a:r>
              <a:rPr lang="ru-RU" sz="2800" b="1" dirty="0">
                <a:latin typeface="+mn-lt"/>
              </a:rPr>
              <a:t>ходатайство о присвоении (посмертно) звания Героя Советского Союза </a:t>
            </a:r>
            <a:r>
              <a:rPr lang="ru-RU" sz="2800" dirty="0">
                <a:latin typeface="+mn-lt"/>
              </a:rPr>
              <a:t>гвардии младшему лейтенанту </a:t>
            </a:r>
            <a:r>
              <a:rPr lang="ru-RU" sz="2800" dirty="0" err="1">
                <a:latin typeface="+mn-lt"/>
              </a:rPr>
              <a:t>Талыкову</a:t>
            </a:r>
            <a:r>
              <a:rPr lang="ru-RU" sz="2800" dirty="0">
                <a:latin typeface="+mn-lt"/>
              </a:rPr>
              <a:t> Михаилу Ивановичу за образцовые боевые действия в качестве ведущего группы в самый трудный период Великой Отечественной войны, за совершенный им редкий беспрецедентный в истории авиации подвиг и проявленные в боях с немецко-фашистскими захватчиками мужество и героизм. </a:t>
            </a:r>
          </a:p>
        </p:txBody>
      </p:sp>
      <p:pic>
        <p:nvPicPr>
          <p:cNvPr id="19458" name="Picture 2" descr="https://upload.wikimedia.org/wikipedia/commons/thumb/7/7a/Hero_of_the_USSR_Gold_Star.png/120px-Hero_of_the_USSR_Gold_St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381" y="1666568"/>
            <a:ext cx="1956619" cy="468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5595" y="94484"/>
            <a:ext cx="27451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i="1" u="sng" dirty="0" smtClean="0"/>
              <a:t>Ходатайство:</a:t>
            </a:r>
            <a:endParaRPr lang="ru-RU" sz="3200" i="1" u="sng" dirty="0"/>
          </a:p>
        </p:txBody>
      </p:sp>
    </p:spTree>
    <p:extLst>
      <p:ext uri="{BB962C8B-B14F-4D97-AF65-F5344CB8AC3E}">
        <p14:creationId xmlns:p14="http://schemas.microsoft.com/office/powerpoint/2010/main" val="4085050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25000">
        <p:fade/>
      </p:transition>
    </mc:Choice>
    <mc:Fallback>
      <p:transition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86971" y="679259"/>
            <a:ext cx="494670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 1964 и 1965 годы бывшее командование, его боевые товарищи (Василий Борисович Емельяненко и Борис Савельевич Левин) трижды представляли ходатайство маршалу авиации Вершинину К.А.) на </a:t>
            </a:r>
            <a:r>
              <a:rPr lang="ru-RU" sz="2400" b="1" dirty="0"/>
              <a:t>присвоение звания Героя Советского Союза младшему лейтенанту </a:t>
            </a:r>
            <a:r>
              <a:rPr lang="ru-RU" sz="2400" b="1" dirty="0" err="1"/>
              <a:t>Талыкову</a:t>
            </a:r>
            <a:r>
              <a:rPr lang="ru-RU" sz="2400" b="1" dirty="0"/>
              <a:t> Михаилу Ивановичу (посмертно) </a:t>
            </a:r>
            <a:r>
              <a:rPr lang="ru-RU" sz="2400" dirty="0"/>
              <a:t>вместе с документами, подтверждающими его гибель 14 марта 1943 года при штурмовке переправы у г. Темрюка и совершённый им 29 июля 1942 года </a:t>
            </a:r>
            <a:r>
              <a:rPr lang="ru-RU" sz="2400" dirty="0" smtClean="0"/>
              <a:t>подвиг:</a:t>
            </a:r>
            <a:endParaRPr lang="ru-RU" sz="2400" dirty="0"/>
          </a:p>
        </p:txBody>
      </p:sp>
      <p:pic>
        <p:nvPicPr>
          <p:cNvPr id="18434" name="Picture 2" descr="https://upload.wikimedia.org/wikipedia/commons/thumb/1/12/Nagr_List_Talykov_1.jpg/800px-Nagr_List_Talykov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685" y="1504334"/>
            <a:ext cx="4729316" cy="535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vm.usma.ru/pluginfile.php/2011/course/overviewfiles/%D0%93%D0%B5%D1%80%D0%B1%20%D0%A3%D0%93%D0%9C%D0%A3%20%D0%BF%D1%80%D0%BE%D0%B7%D1%80%D0%B0%D1%87%D0%BD%D1%8B%D0%B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283" y="0"/>
            <a:ext cx="1141717" cy="135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67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25000">
        <p:fade/>
      </p:transition>
    </mc:Choice>
    <mc:Fallback>
      <p:transition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09938" y="856357"/>
            <a:ext cx="329884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+mn-lt"/>
              </a:rPr>
              <a:t>Имя </a:t>
            </a:r>
            <a:r>
              <a:rPr lang="ru-RU" sz="2400" b="1" dirty="0" err="1">
                <a:latin typeface="+mn-lt"/>
              </a:rPr>
              <a:t>Талыкова</a:t>
            </a:r>
            <a:r>
              <a:rPr lang="ru-RU" sz="2400" b="1" dirty="0">
                <a:latin typeface="+mn-lt"/>
              </a:rPr>
              <a:t> </a:t>
            </a:r>
            <a:r>
              <a:rPr lang="ru-RU" sz="2400" dirty="0">
                <a:latin typeface="+mn-lt"/>
              </a:rPr>
              <a:t>М.И. по просьбе его земляков </a:t>
            </a:r>
            <a:r>
              <a:rPr lang="ru-RU" sz="2400" b="1" dirty="0">
                <a:latin typeface="+mn-lt"/>
              </a:rPr>
              <a:t>присвоено</a:t>
            </a:r>
            <a:r>
              <a:rPr lang="ru-RU" sz="2400" dirty="0">
                <a:latin typeface="+mn-lt"/>
              </a:rPr>
              <a:t> </a:t>
            </a:r>
            <a:r>
              <a:rPr lang="ru-RU" sz="2400" b="1" dirty="0">
                <a:latin typeface="+mn-lt"/>
              </a:rPr>
              <a:t>школе № 2 </a:t>
            </a:r>
            <a:r>
              <a:rPr lang="ru-RU" sz="2400" dirty="0">
                <a:latin typeface="+mn-lt"/>
              </a:rPr>
              <a:t>г. Верхней Пышмы Свердловской области, в которой учился и воспитывался лётчик-герой. </a:t>
            </a:r>
            <a:endParaRPr lang="ru-RU" sz="2400" dirty="0" smtClean="0">
              <a:latin typeface="+mn-lt"/>
            </a:endParaRPr>
          </a:p>
          <a:p>
            <a:r>
              <a:rPr lang="ru-RU" sz="2400" dirty="0" smtClean="0">
                <a:latin typeface="+mn-lt"/>
              </a:rPr>
              <a:t>В </a:t>
            </a:r>
            <a:r>
              <a:rPr lang="ru-RU" sz="2400" dirty="0">
                <a:latin typeface="+mn-lt"/>
              </a:rPr>
              <a:t>1975 году в школе созданы и функционируют военно-исторический </a:t>
            </a:r>
            <a:r>
              <a:rPr lang="ru-RU" sz="2400" b="1" dirty="0">
                <a:latin typeface="+mn-lt"/>
              </a:rPr>
              <a:t>музей М.И. </a:t>
            </a:r>
            <a:r>
              <a:rPr lang="ru-RU" sz="2400" b="1" dirty="0" err="1">
                <a:latin typeface="+mn-lt"/>
              </a:rPr>
              <a:t>Талыкова</a:t>
            </a:r>
            <a:r>
              <a:rPr lang="ru-RU" sz="2400" dirty="0">
                <a:latin typeface="+mn-lt"/>
              </a:rPr>
              <a:t>, ученический отряд юных </a:t>
            </a:r>
            <a:r>
              <a:rPr lang="ru-RU" sz="2400" dirty="0" err="1">
                <a:latin typeface="+mn-lt"/>
              </a:rPr>
              <a:t>Талыковцев</a:t>
            </a:r>
            <a:r>
              <a:rPr lang="ru-RU" sz="2400" dirty="0" smtClean="0">
                <a:latin typeface="+mn-lt"/>
              </a:rPr>
              <a:t>.</a:t>
            </a:r>
            <a:endParaRPr lang="ru-RU" sz="2400" dirty="0">
              <a:latin typeface="+mn-lt"/>
            </a:endParaRPr>
          </a:p>
          <a:p>
            <a:endParaRPr lang="ru-RU" sz="2400" dirty="0">
              <a:latin typeface="+mn-lt"/>
            </a:endParaRPr>
          </a:p>
        </p:txBody>
      </p:sp>
      <p:pic>
        <p:nvPicPr>
          <p:cNvPr id="4" name="Picture 4" descr="http://vm.usma.ru/pluginfile.php/2011/course/overviewfiles/%D0%93%D0%B5%D1%80%D0%B1%20%D0%A3%D0%93%D0%9C%D0%A3%20%D0%BF%D1%80%D0%BE%D0%B7%D1%80%D0%B0%D1%87%D0%BD%D1%8B%D0%B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283" y="0"/>
            <a:ext cx="1141717" cy="135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78" y="1607574"/>
            <a:ext cx="6083222" cy="52504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35595" y="94484"/>
            <a:ext cx="1758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i="1" u="sng" dirty="0" smtClean="0"/>
              <a:t>Память:</a:t>
            </a:r>
            <a:endParaRPr lang="ru-RU" sz="3200" i="1" u="sng" dirty="0"/>
          </a:p>
        </p:txBody>
      </p:sp>
    </p:spTree>
    <p:extLst>
      <p:ext uri="{BB962C8B-B14F-4D97-AF65-F5344CB8AC3E}">
        <p14:creationId xmlns:p14="http://schemas.microsoft.com/office/powerpoint/2010/main" val="1689268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25000">
        <p:fade/>
      </p:transition>
    </mc:Choice>
    <mc:Fallback>
      <p:transition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vm.usma.ru/pluginfile.php/2011/course/overviewfiles/%D0%93%D0%B5%D1%80%D0%B1%20%D0%A3%D0%93%D0%9C%D0%A3%20%D0%BF%D1%80%D0%BE%D0%B7%D1%80%D0%B0%D1%87%D0%BD%D1%8B%D0%B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283" y="0"/>
            <a:ext cx="1141717" cy="135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s://avatars.mds.yandex.net/get-altay/918124/2a00000161fdc5107fb0e1eea139e67269bb/XX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874" y="1976285"/>
            <a:ext cx="6222126" cy="488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72697" y="855739"/>
            <a:ext cx="82775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А так же его </a:t>
            </a:r>
            <a:r>
              <a:rPr lang="ru-RU" sz="2800" dirty="0"/>
              <a:t>именем названа </a:t>
            </a:r>
            <a:r>
              <a:rPr lang="ru-RU" sz="2800" b="1" dirty="0"/>
              <a:t>одна из улиц</a:t>
            </a:r>
            <a:r>
              <a:rPr lang="ru-RU" sz="2800" dirty="0"/>
              <a:t> г. Верхняя Пышма Свердловской области</a:t>
            </a:r>
            <a:r>
              <a:rPr lang="ru-RU" sz="2800" dirty="0" smtClean="0"/>
              <a:t>. </a:t>
            </a:r>
          </a:p>
          <a:p>
            <a:endParaRPr lang="ru-RU" sz="2800" dirty="0"/>
          </a:p>
        </p:txBody>
      </p:sp>
      <p:pic>
        <p:nvPicPr>
          <p:cNvPr id="15362" name="Picture 2" descr="https://lh3.googleusercontent.com/proxy/MzcLWJ_QJq0i_sCJ-8D7-Pt1VdZoFkRPH57riAtl78LuVK1_XmU517s-C2ZlOcCiOqNrMxvJWYl024aq66B8KUp2PcfEtRzF-LLb_Y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974" y="2725765"/>
            <a:ext cx="3390900" cy="326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394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25000">
        <p:fade/>
      </p:transition>
    </mc:Choice>
    <mc:Fallback>
      <p:transition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vm.usma.ru/pluginfile.php/2011/course/overviewfiles/%D0%93%D0%B5%D1%80%D0%B1%20%D0%A3%D0%93%D0%9C%D0%A3%20%D0%BF%D1%80%D0%BE%D0%B7%D1%80%D0%B0%D1%87%D0%BD%D1%8B%D0%B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283" y="0"/>
            <a:ext cx="1141717" cy="135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49793" y="1961539"/>
            <a:ext cx="5166851" cy="4118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222222"/>
                </a:solidFill>
                <a:latin typeface="+mn-lt"/>
              </a:rPr>
              <a:t>Его однополчанин </a:t>
            </a:r>
            <a:r>
              <a:rPr lang="ru-RU" sz="2800" b="1" dirty="0">
                <a:solidFill>
                  <a:srgbClr val="222222"/>
                </a:solidFill>
                <a:latin typeface="+mn-lt"/>
              </a:rPr>
              <a:t>Герой Советского Союза </a:t>
            </a:r>
            <a:r>
              <a:rPr lang="ru-RU" sz="2800" dirty="0">
                <a:solidFill>
                  <a:srgbClr val="222222"/>
                </a:solidFill>
                <a:latin typeface="+mn-lt"/>
              </a:rPr>
              <a:t>Иван Аксентьев писал о </a:t>
            </a:r>
            <a:r>
              <a:rPr lang="ru-RU" sz="2800" dirty="0" err="1">
                <a:solidFill>
                  <a:srgbClr val="222222"/>
                </a:solidFill>
                <a:latin typeface="+mn-lt"/>
              </a:rPr>
              <a:t>Талыкове</a:t>
            </a:r>
            <a:r>
              <a:rPr lang="ru-RU" sz="2800" dirty="0">
                <a:solidFill>
                  <a:srgbClr val="222222"/>
                </a:solidFill>
                <a:latin typeface="+mn-lt"/>
              </a:rPr>
              <a:t>: </a:t>
            </a:r>
            <a:r>
              <a:rPr lang="ru-RU" sz="2800" i="1" dirty="0">
                <a:solidFill>
                  <a:srgbClr val="222222"/>
                </a:solidFill>
                <a:latin typeface="+mn-lt"/>
              </a:rPr>
              <a:t>«Он не оглядывался на свою жизнь, не думал о том, как бы уцелеть. Он верил в будущую жизнь, она представлялась ему яркой и чистой, как пламя любви и доброй надежды».</a:t>
            </a:r>
            <a:endParaRPr lang="ru-RU" sz="2800" i="1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31627" y="1897629"/>
            <a:ext cx="5383159" cy="453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03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25000">
        <p:fade/>
      </p:transition>
    </mc:Choice>
    <mc:Fallback>
      <p:transition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073444" y="0"/>
            <a:ext cx="711855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Ваш грозный строй летит в века, </a:t>
            </a:r>
            <a:endParaRPr lang="ru-RU" sz="2800" b="1" dirty="0" smtClean="0"/>
          </a:p>
          <a:p>
            <a:r>
              <a:rPr lang="ru-RU" sz="2800" b="1" dirty="0" smtClean="0"/>
              <a:t>Сердца </a:t>
            </a:r>
            <a:r>
              <a:rPr lang="ru-RU" sz="2800" b="1" dirty="0"/>
              <a:t>волнуя вечным зовом: </a:t>
            </a:r>
            <a:endParaRPr lang="ru-RU" sz="2800" b="1" dirty="0" smtClean="0"/>
          </a:p>
          <a:p>
            <a:r>
              <a:rPr lang="ru-RU" sz="2800" b="1" dirty="0" smtClean="0"/>
              <a:t>Крыло </a:t>
            </a:r>
            <a:r>
              <a:rPr lang="ru-RU" sz="2800" b="1" dirty="0"/>
              <a:t>в крыло, к руке рука, </a:t>
            </a:r>
            <a:endParaRPr lang="ru-RU" sz="2800" b="1" dirty="0" smtClean="0"/>
          </a:p>
          <a:p>
            <a:r>
              <a:rPr lang="ru-RU" sz="2800" b="1" dirty="0" smtClean="0"/>
              <a:t>В </a:t>
            </a:r>
            <a:r>
              <a:rPr lang="ru-RU" sz="2800" b="1" dirty="0"/>
              <a:t>военном воздухе суровом</a:t>
            </a:r>
            <a:r>
              <a:rPr lang="ru-RU" sz="2800" b="1" dirty="0" smtClean="0"/>
              <a:t>.</a:t>
            </a:r>
          </a:p>
          <a:p>
            <a:endParaRPr lang="ru-RU" sz="2400" dirty="0"/>
          </a:p>
          <a:p>
            <a:r>
              <a:rPr lang="ru-RU" sz="2400" i="1" dirty="0"/>
              <a:t>Павшим боевым друзьям от оставшихся в живых. </a:t>
            </a:r>
            <a:endParaRPr lang="ru-RU" sz="2400" i="1" dirty="0" smtClean="0"/>
          </a:p>
          <a:p>
            <a:r>
              <a:rPr lang="ru-RU" sz="2400" i="1" dirty="0" smtClean="0"/>
              <a:t>(</a:t>
            </a:r>
            <a:r>
              <a:rPr lang="ru-RU" sz="2400" i="1" dirty="0"/>
              <a:t>Эпитафия на обелиске погибшим летчикам 230-й Кубанской штурмовой дивизии в городе Керчи)</a:t>
            </a:r>
          </a:p>
        </p:txBody>
      </p:sp>
      <p:pic>
        <p:nvPicPr>
          <p:cNvPr id="7" name="Picture 4" descr="http://vm.usma.ru/pluginfile.php/2011/course/overviewfiles/%D0%93%D0%B5%D1%80%D0%B1%20%D0%A3%D0%93%D0%9C%D0%A3%20%D0%BF%D1%80%D0%BE%D0%B7%D1%80%D0%B0%D1%87%D0%BD%D1%8B%D0%B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283" y="0"/>
            <a:ext cx="1141717" cy="135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456902" y="5943600"/>
            <a:ext cx="6351637" cy="339213"/>
          </a:xfrm>
        </p:spPr>
        <p:txBody>
          <a:bodyPr/>
          <a:lstStyle/>
          <a:p>
            <a:r>
              <a:rPr lang="ru-RU" sz="3200" dirty="0" smtClean="0"/>
              <a:t>Эта работа посвящается </a:t>
            </a:r>
            <a:br>
              <a:rPr lang="ru-RU" sz="3200" dirty="0" smtClean="0"/>
            </a:br>
            <a:r>
              <a:rPr lang="ru-RU" sz="3200" dirty="0" smtClean="0"/>
              <a:t>моему прадеду</a:t>
            </a:r>
            <a:br>
              <a:rPr lang="ru-RU" sz="3200" dirty="0" smtClean="0"/>
            </a:br>
            <a:r>
              <a:rPr lang="ru-RU" sz="3200" dirty="0" smtClean="0"/>
              <a:t>гвардии младшему лейтенанту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4800" b="1" dirty="0" err="1" smtClean="0"/>
              <a:t>Талыкову</a:t>
            </a:r>
            <a:r>
              <a:rPr lang="ru-RU" sz="4800" b="1" dirty="0" smtClean="0"/>
              <a:t> </a:t>
            </a:r>
            <a:br>
              <a:rPr lang="ru-RU" sz="4800" b="1" dirty="0" smtClean="0"/>
            </a:br>
            <a:r>
              <a:rPr lang="ru-RU" sz="4800" b="1" dirty="0" smtClean="0"/>
              <a:t>Михаилу Ивановичу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dirty="0" smtClean="0"/>
              <a:t> </a:t>
            </a:r>
            <a:br>
              <a:rPr lang="ru-RU" sz="4000" dirty="0" smtClean="0"/>
            </a:b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494071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5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25000">
        <p:fade/>
      </p:transition>
    </mc:Choice>
    <mc:Fallback>
      <p:transition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0295" y="927475"/>
            <a:ext cx="88686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Брат Михаила </a:t>
            </a:r>
            <a:r>
              <a:rPr lang="ru-RU" sz="2800" b="1" dirty="0" err="1" smtClean="0"/>
              <a:t>Талыкова</a:t>
            </a:r>
            <a:r>
              <a:rPr lang="ru-RU" sz="2800" b="1" dirty="0" smtClean="0"/>
              <a:t> </a:t>
            </a:r>
            <a:r>
              <a:rPr lang="ru-RU" sz="2800" dirty="0" smtClean="0"/>
              <a:t>- </a:t>
            </a:r>
            <a:r>
              <a:rPr lang="ru-RU" sz="2800" b="1" dirty="0" smtClean="0"/>
              <a:t>Алексей </a:t>
            </a:r>
            <a:r>
              <a:rPr lang="ru-RU" sz="2800" b="1" dirty="0"/>
              <a:t>Иванович </a:t>
            </a:r>
            <a:r>
              <a:rPr lang="ru-RU" sz="2800" b="1" dirty="0" err="1"/>
              <a:t>Талыков</a:t>
            </a:r>
            <a:r>
              <a:rPr lang="ru-RU" sz="2800" b="1" dirty="0"/>
              <a:t>, </a:t>
            </a:r>
            <a:r>
              <a:rPr lang="ru-RU" sz="2800" dirty="0"/>
              <a:t>связист, штурмовавший </a:t>
            </a:r>
            <a:r>
              <a:rPr lang="ru-RU" sz="2800" dirty="0" smtClean="0"/>
              <a:t>Бер</a:t>
            </a:r>
            <a:r>
              <a:rPr lang="ru-RU" sz="2800" dirty="0"/>
              <a:t>л</a:t>
            </a:r>
            <a:r>
              <a:rPr lang="ru-RU" sz="2800" dirty="0" smtClean="0"/>
              <a:t>ин, прошел ВОВ, </a:t>
            </a:r>
            <a:r>
              <a:rPr lang="ru-RU" sz="2800" dirty="0"/>
              <a:t>в числе многочисленных наград имеющий две награды за Сталинград: медаль «За отвагу», медаль «За оборону </a:t>
            </a:r>
            <a:r>
              <a:rPr lang="ru-RU" sz="2800" dirty="0" smtClean="0"/>
              <a:t>Сталинг</a:t>
            </a:r>
            <a:r>
              <a:rPr lang="ru-RU" sz="2800" dirty="0"/>
              <a:t>р</a:t>
            </a:r>
            <a:r>
              <a:rPr lang="ru-RU" sz="2800" dirty="0" smtClean="0"/>
              <a:t>ада»</a:t>
            </a:r>
            <a:endParaRPr lang="ru-RU" sz="2800" dirty="0"/>
          </a:p>
        </p:txBody>
      </p:sp>
      <p:pic>
        <p:nvPicPr>
          <p:cNvPr id="3" name="Picture 4" descr="http://vm.usma.ru/pluginfile.php/2011/course/overviewfiles/%D0%93%D0%B5%D1%80%D0%B1%20%D0%A3%D0%93%D0%9C%D0%A3%20%D0%BF%D1%80%D0%BE%D0%B7%D1%80%D0%B0%D1%87%D0%BD%D1%8B%D0%B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283" y="0"/>
            <a:ext cx="1141717" cy="135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181" y="2743200"/>
            <a:ext cx="6985820" cy="41148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67832" y="5473005"/>
            <a:ext cx="25471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latin typeface="+mn-lt"/>
              </a:rPr>
              <a:t>Годы жизни:</a:t>
            </a:r>
          </a:p>
          <a:p>
            <a:r>
              <a:rPr lang="ru-RU" sz="2800" b="1" i="1" dirty="0" smtClean="0">
                <a:latin typeface="+mn-lt"/>
              </a:rPr>
              <a:t>05.10.1923 –</a:t>
            </a:r>
          </a:p>
          <a:p>
            <a:r>
              <a:rPr lang="ru-RU" sz="2800" b="1" i="1" dirty="0" smtClean="0">
                <a:latin typeface="+mn-lt"/>
              </a:rPr>
              <a:t>19.11.2009</a:t>
            </a:r>
            <a:endParaRPr lang="ru-RU" sz="2800" i="1" dirty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5595" y="94484"/>
            <a:ext cx="12698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i="1" u="sng" dirty="0" smtClean="0"/>
              <a:t>Брат:</a:t>
            </a:r>
            <a:endParaRPr lang="ru-RU" sz="3200" i="1" u="sng" dirty="0"/>
          </a:p>
        </p:txBody>
      </p:sp>
    </p:spTree>
    <p:extLst>
      <p:ext uri="{BB962C8B-B14F-4D97-AF65-F5344CB8AC3E}">
        <p14:creationId xmlns:p14="http://schemas.microsoft.com/office/powerpoint/2010/main" val="2105702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25000">
        <p:fade/>
      </p:transition>
    </mc:Choice>
    <mc:Fallback>
      <p:transition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96015" y="250412"/>
            <a:ext cx="75378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/>
              <a:t>Список используемых </a:t>
            </a:r>
            <a:r>
              <a:rPr lang="ru-RU" sz="3600" b="1" dirty="0" smtClean="0"/>
              <a:t>источников:</a:t>
            </a:r>
          </a:p>
        </p:txBody>
      </p:sp>
      <p:pic>
        <p:nvPicPr>
          <p:cNvPr id="3" name="Picture 4" descr="http://vm.usma.ru/pluginfile.php/2011/course/overviewfiles/%D0%93%D0%B5%D1%80%D0%B1%20%D0%A3%D0%93%D0%9C%D0%A3%20%D0%BF%D1%80%D0%BE%D0%B7%D1%80%D0%B0%D1%87%D0%BD%D1%8B%D0%B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283" y="0"/>
            <a:ext cx="1141717" cy="135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13702" y="1613704"/>
            <a:ext cx="947829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latin typeface="+mn-lt"/>
              </a:rPr>
              <a:t>В военном воздухе </a:t>
            </a:r>
            <a:r>
              <a:rPr lang="ru-RU" sz="2400" b="1" dirty="0" smtClean="0">
                <a:latin typeface="+mn-lt"/>
              </a:rPr>
              <a:t>суровом. </a:t>
            </a:r>
            <a:r>
              <a:rPr lang="ru-RU" sz="2400" dirty="0" smtClean="0">
                <a:latin typeface="+mn-lt"/>
              </a:rPr>
              <a:t>[Электронный </a:t>
            </a:r>
            <a:r>
              <a:rPr lang="ru-RU" sz="2400" dirty="0">
                <a:latin typeface="+mn-lt"/>
              </a:rPr>
              <a:t>ресурс] </a:t>
            </a:r>
            <a:r>
              <a:rPr lang="en-US" sz="2400" dirty="0">
                <a:latin typeface="+mn-lt"/>
              </a:rPr>
              <a:t>//</a:t>
            </a:r>
            <a:r>
              <a:rPr lang="ru-RU" sz="2400" dirty="0">
                <a:latin typeface="+mn-lt"/>
              </a:rPr>
              <a:t> </a:t>
            </a:r>
            <a:r>
              <a:rPr lang="ru-RU" sz="2400" dirty="0" smtClean="0">
                <a:latin typeface="+mn-lt"/>
              </a:rPr>
              <a:t>Емельяненко </a:t>
            </a:r>
            <a:r>
              <a:rPr lang="ru-RU" sz="2400" dirty="0">
                <a:latin typeface="+mn-lt"/>
              </a:rPr>
              <a:t>Василий Борисович</a:t>
            </a:r>
            <a:r>
              <a:rPr lang="ru-RU" sz="2400" dirty="0" smtClean="0">
                <a:latin typeface="+mn-lt"/>
              </a:rPr>
              <a:t> : [книга]. </a:t>
            </a:r>
            <a:r>
              <a:rPr lang="ru-RU" sz="2400" dirty="0">
                <a:latin typeface="+mn-lt"/>
              </a:rPr>
              <a:t>- </a:t>
            </a:r>
            <a:r>
              <a:rPr lang="ru-RU" sz="2400" dirty="0">
                <a:latin typeface="+mn-lt"/>
              </a:rPr>
              <a:t>1972</a:t>
            </a:r>
            <a:r>
              <a:rPr lang="ru-RU" sz="2400" dirty="0" smtClean="0">
                <a:latin typeface="+mn-lt"/>
              </a:rPr>
              <a:t>. </a:t>
            </a:r>
            <a:r>
              <a:rPr lang="ru-RU" sz="2400" dirty="0">
                <a:latin typeface="+mn-lt"/>
              </a:rPr>
              <a:t>– Режим доступа: </a:t>
            </a:r>
            <a:r>
              <a:rPr lang="en-US" sz="2400" dirty="0">
                <a:latin typeface="+mn-lt"/>
                <a:hlinkClick r:id="rId3"/>
              </a:rPr>
              <a:t>http://</a:t>
            </a:r>
            <a:r>
              <a:rPr lang="en-US" sz="2400" dirty="0" smtClean="0">
                <a:latin typeface="+mn-lt"/>
                <a:hlinkClick r:id="rId3"/>
              </a:rPr>
              <a:t>militera.lib.ru/memo/russian/emelyanenko/index.html</a:t>
            </a:r>
            <a:endParaRPr lang="ru-RU" sz="2400" dirty="0" smtClean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latin typeface="+mn-lt"/>
              </a:rPr>
              <a:t>Ил-2 </a:t>
            </a:r>
            <a:r>
              <a:rPr lang="ru-RU" sz="2400" b="1" dirty="0" smtClean="0">
                <a:latin typeface="+mn-lt"/>
              </a:rPr>
              <a:t>атакует. </a:t>
            </a:r>
            <a:r>
              <a:rPr lang="ru-RU" sz="2400" dirty="0">
                <a:latin typeface="+mn-lt"/>
              </a:rPr>
              <a:t>[Электронный ресурс] </a:t>
            </a:r>
            <a:r>
              <a:rPr lang="en-US" sz="2400" dirty="0">
                <a:latin typeface="+mn-lt"/>
              </a:rPr>
              <a:t>//</a:t>
            </a:r>
            <a:r>
              <a:rPr lang="ru-RU" sz="2400" dirty="0">
                <a:latin typeface="+mn-lt"/>
              </a:rPr>
              <a:t> </a:t>
            </a:r>
            <a:r>
              <a:rPr lang="ru-RU" sz="2400" dirty="0">
                <a:latin typeface="+mn-lt"/>
              </a:rPr>
              <a:t>Емельяненко Василий Борисович </a:t>
            </a:r>
            <a:r>
              <a:rPr lang="ru-RU" sz="2400" dirty="0">
                <a:latin typeface="+mn-lt"/>
              </a:rPr>
              <a:t>: [книга]. - </a:t>
            </a:r>
            <a:r>
              <a:rPr lang="ru-RU" sz="2400" dirty="0" smtClean="0">
                <a:latin typeface="+mn-lt"/>
              </a:rPr>
              <a:t>2006. </a:t>
            </a:r>
            <a:r>
              <a:rPr lang="ru-RU" sz="2400" dirty="0">
                <a:latin typeface="+mn-lt"/>
              </a:rPr>
              <a:t>– Режим доступа</a:t>
            </a:r>
            <a:r>
              <a:rPr lang="ru-RU" sz="2400" dirty="0" smtClean="0">
                <a:latin typeface="+mn-lt"/>
              </a:rPr>
              <a:t>: </a:t>
            </a:r>
            <a:r>
              <a:rPr lang="en-US" sz="2400" dirty="0">
                <a:latin typeface="+mn-lt"/>
                <a:hlinkClick r:id="rId4"/>
              </a:rPr>
              <a:t>https://</a:t>
            </a:r>
            <a:r>
              <a:rPr lang="en-US" sz="2400" dirty="0" smtClean="0">
                <a:latin typeface="+mn-lt"/>
                <a:hlinkClick r:id="rId4"/>
              </a:rPr>
              <a:t>www.rulit.me/books/il-2-atakuet-ognennoe-nebo-1942-go-read-339976-1.html</a:t>
            </a:r>
            <a:endParaRPr lang="ru-RU" sz="2400" dirty="0" smtClean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latin typeface="+mn-lt"/>
              </a:rPr>
              <a:t>Михаил Иванович </a:t>
            </a:r>
            <a:r>
              <a:rPr lang="ru-RU" sz="2400" b="1" dirty="0" err="1" smtClean="0">
                <a:latin typeface="+mn-lt"/>
              </a:rPr>
              <a:t>Талыков</a:t>
            </a:r>
            <a:r>
              <a:rPr lang="ru-RU" sz="2400" b="1" dirty="0" smtClean="0">
                <a:latin typeface="+mn-lt"/>
              </a:rPr>
              <a:t>. Портал </a:t>
            </a:r>
            <a:r>
              <a:rPr lang="ru-RU" sz="2400" b="1" dirty="0">
                <a:latin typeface="+mn-lt"/>
              </a:rPr>
              <a:t>города Верхняя </a:t>
            </a:r>
            <a:r>
              <a:rPr lang="ru-RU" sz="2400" b="1" dirty="0" smtClean="0">
                <a:latin typeface="+mn-lt"/>
              </a:rPr>
              <a:t>Пышма. </a:t>
            </a:r>
            <a:r>
              <a:rPr lang="ru-RU" sz="2400" dirty="0" smtClean="0">
                <a:latin typeface="+mn-lt"/>
              </a:rPr>
              <a:t>[</a:t>
            </a:r>
            <a:r>
              <a:rPr lang="ru-RU" sz="2400" dirty="0">
                <a:latin typeface="+mn-lt"/>
              </a:rPr>
              <a:t>Электронный ресурс] </a:t>
            </a:r>
            <a:r>
              <a:rPr lang="en-US" sz="2400" dirty="0">
                <a:latin typeface="+mn-lt"/>
              </a:rPr>
              <a:t>//</a:t>
            </a:r>
            <a:r>
              <a:rPr lang="ru-RU" sz="2400" dirty="0">
                <a:latin typeface="+mn-lt"/>
              </a:rPr>
              <a:t> </a:t>
            </a:r>
            <a:r>
              <a:rPr lang="en-US" sz="2400" dirty="0" smtClean="0">
                <a:latin typeface="+mn-lt"/>
              </a:rPr>
              <a:t>grifoninfo.ru</a:t>
            </a:r>
            <a:r>
              <a:rPr lang="ru-RU" sz="2400" dirty="0" smtClean="0">
                <a:latin typeface="+mn-lt"/>
              </a:rPr>
              <a:t> : [статья]. </a:t>
            </a:r>
            <a:r>
              <a:rPr lang="ru-RU" sz="2400" dirty="0">
                <a:latin typeface="+mn-lt"/>
              </a:rPr>
              <a:t>- </a:t>
            </a:r>
            <a:r>
              <a:rPr lang="ru-RU" sz="2400" dirty="0" smtClean="0">
                <a:latin typeface="+mn-lt"/>
              </a:rPr>
              <a:t>2016. </a:t>
            </a:r>
            <a:r>
              <a:rPr lang="ru-RU" sz="2400" dirty="0">
                <a:latin typeface="+mn-lt"/>
              </a:rPr>
              <a:t>– Режим доступа: </a:t>
            </a:r>
            <a:r>
              <a:rPr lang="en-US" sz="2400" dirty="0">
                <a:latin typeface="+mn-lt"/>
                <a:hlinkClick r:id="rId5"/>
              </a:rPr>
              <a:t>http://</a:t>
            </a:r>
            <a:r>
              <a:rPr lang="en-US" sz="2400" dirty="0" smtClean="0">
                <a:latin typeface="+mn-lt"/>
                <a:hlinkClick r:id="rId5"/>
              </a:rPr>
              <a:t>grifoninfo.ru/person2/mikhail-ivanovich-talykov</a:t>
            </a:r>
            <a:endParaRPr lang="ru-RU" sz="2400" dirty="0" smtClean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latin typeface="+mn-lt"/>
              </a:rPr>
              <a:t>75 лет назад погиб Михаил </a:t>
            </a:r>
            <a:r>
              <a:rPr lang="ru-RU" sz="2400" b="1" dirty="0" err="1">
                <a:latin typeface="+mn-lt"/>
              </a:rPr>
              <a:t>Талыков</a:t>
            </a:r>
            <a:r>
              <a:rPr lang="ru-RU" sz="2400" b="1" dirty="0" smtClean="0">
                <a:latin typeface="+mn-lt"/>
              </a:rPr>
              <a:t>. </a:t>
            </a:r>
            <a:r>
              <a:rPr lang="ru-RU" sz="2400" dirty="0">
                <a:latin typeface="+mn-lt"/>
              </a:rPr>
              <a:t>[Электронный ресурс] </a:t>
            </a:r>
            <a:r>
              <a:rPr lang="en-US" sz="2400" dirty="0">
                <a:latin typeface="+mn-lt"/>
              </a:rPr>
              <a:t>//</a:t>
            </a:r>
            <a:r>
              <a:rPr lang="ru-RU" sz="2400" dirty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zihuatanexo.livejournal.com</a:t>
            </a:r>
            <a:r>
              <a:rPr lang="ru-RU" sz="2400" dirty="0" smtClean="0">
                <a:latin typeface="+mn-lt"/>
              </a:rPr>
              <a:t> </a:t>
            </a:r>
            <a:r>
              <a:rPr lang="ru-RU" sz="2400" dirty="0">
                <a:latin typeface="+mn-lt"/>
              </a:rPr>
              <a:t>: </a:t>
            </a:r>
            <a:r>
              <a:rPr lang="ru-RU" sz="2400" dirty="0" smtClean="0">
                <a:latin typeface="+mn-lt"/>
              </a:rPr>
              <a:t>[журнал]. </a:t>
            </a:r>
            <a:r>
              <a:rPr lang="ru-RU" sz="2400" dirty="0">
                <a:latin typeface="+mn-lt"/>
              </a:rPr>
              <a:t>- </a:t>
            </a:r>
            <a:r>
              <a:rPr lang="ru-RU" sz="2400" dirty="0" smtClean="0">
                <a:latin typeface="+mn-lt"/>
              </a:rPr>
              <a:t>2018. </a:t>
            </a:r>
            <a:r>
              <a:rPr lang="ru-RU" sz="2400" dirty="0">
                <a:latin typeface="+mn-lt"/>
              </a:rPr>
              <a:t>– Режим доступа</a:t>
            </a:r>
            <a:r>
              <a:rPr lang="ru-RU" sz="2400" dirty="0" smtClean="0">
                <a:latin typeface="+mn-lt"/>
              </a:rPr>
              <a:t>: </a:t>
            </a:r>
            <a:r>
              <a:rPr lang="en-US" sz="2400" dirty="0">
                <a:latin typeface="+mn-lt"/>
                <a:hlinkClick r:id="rId6"/>
              </a:rPr>
              <a:t>https://zihuatanexo.livejournal.com/2021372.html</a:t>
            </a:r>
            <a:endParaRPr lang="ru-RU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8767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25000">
        <p:fade/>
      </p:transition>
    </mc:Choice>
    <mc:Fallback>
      <p:transition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vm.usma.ru/pluginfile.php/2011/course/overviewfiles/%D0%93%D0%B5%D1%80%D0%B1%20%D0%A3%D0%93%D0%9C%D0%A3%20%D0%BF%D1%80%D0%BE%D0%B7%D1%80%D0%B0%D1%87%D0%BD%D1%8B%D0%B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283" y="0"/>
            <a:ext cx="1141717" cy="135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53420" y="679259"/>
            <a:ext cx="821110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/>
              <a:t>Спасший "Маэстро" . Памяти Михаила </a:t>
            </a:r>
            <a:r>
              <a:rPr lang="ru-RU" sz="2400" b="1" dirty="0" err="1"/>
              <a:t>Талыкова</a:t>
            </a:r>
            <a:r>
              <a:rPr lang="ru-RU" sz="2400" b="1" dirty="0" smtClean="0"/>
              <a:t>. </a:t>
            </a:r>
            <a:r>
              <a:rPr lang="ru-RU" sz="2400" dirty="0" smtClean="0"/>
              <a:t>[</a:t>
            </a:r>
            <a:r>
              <a:rPr lang="ru-RU" sz="2400" dirty="0"/>
              <a:t>Электронный ресурс] </a:t>
            </a:r>
            <a:r>
              <a:rPr lang="en-US" sz="2400" dirty="0"/>
              <a:t>//</a:t>
            </a:r>
            <a:r>
              <a:rPr lang="ru-RU" sz="2400" dirty="0"/>
              <a:t> </a:t>
            </a:r>
            <a:r>
              <a:rPr lang="en-US" sz="2400" dirty="0"/>
              <a:t>zihuatanexo.livejournal.com</a:t>
            </a:r>
            <a:r>
              <a:rPr lang="ru-RU" sz="2400" dirty="0"/>
              <a:t> : [журнал]. - </a:t>
            </a:r>
            <a:r>
              <a:rPr lang="ru-RU" sz="2400" dirty="0" smtClean="0"/>
              <a:t>2013. </a:t>
            </a:r>
            <a:r>
              <a:rPr lang="ru-RU" sz="2400" dirty="0"/>
              <a:t>– Режим доступа</a:t>
            </a:r>
            <a:r>
              <a:rPr lang="ru-RU" sz="2400" dirty="0" smtClean="0"/>
              <a:t>: </a:t>
            </a:r>
            <a:r>
              <a:rPr lang="en-US" sz="2400" dirty="0">
                <a:hlinkClick r:id="rId3"/>
              </a:rPr>
              <a:t>https://</a:t>
            </a:r>
            <a:r>
              <a:rPr lang="en-US" sz="2400" dirty="0" smtClean="0">
                <a:hlinkClick r:id="rId3"/>
              </a:rPr>
              <a:t>zihuatanexo.livejournal.com/752690.html</a:t>
            </a:r>
            <a:endParaRPr lang="ru-RU" sz="2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 err="1"/>
              <a:t>Талыков</a:t>
            </a:r>
            <a:r>
              <a:rPr lang="ru-RU" sz="2400" b="1" dirty="0"/>
              <a:t> Михаил Иванович - Забытые имена Пермской </a:t>
            </a:r>
            <a:r>
              <a:rPr lang="ru-RU" sz="2400" b="1" dirty="0" smtClean="0"/>
              <a:t>губернии. </a:t>
            </a:r>
            <a:r>
              <a:rPr lang="ru-RU" sz="2400" dirty="0"/>
              <a:t>[Электронный ресурс] </a:t>
            </a:r>
            <a:r>
              <a:rPr lang="en-US" sz="2400" dirty="0"/>
              <a:t>//</a:t>
            </a:r>
            <a:r>
              <a:rPr lang="ru-RU" sz="2400" dirty="0"/>
              <a:t> </a:t>
            </a:r>
            <a:r>
              <a:rPr lang="en-US" sz="2400" dirty="0" smtClean="0"/>
              <a:t>www.fnperm.ru</a:t>
            </a:r>
            <a:r>
              <a:rPr lang="ru-RU" sz="2400" dirty="0" smtClean="0"/>
              <a:t>: [статья]. </a:t>
            </a:r>
            <a:r>
              <a:rPr lang="ru-RU" sz="2400" dirty="0"/>
              <a:t>- </a:t>
            </a:r>
            <a:r>
              <a:rPr lang="ru-RU" sz="2400" dirty="0" smtClean="0"/>
              <a:t>2018. </a:t>
            </a:r>
            <a:r>
              <a:rPr lang="ru-RU" sz="2400" dirty="0"/>
              <a:t>– Режим доступа</a:t>
            </a:r>
            <a:r>
              <a:rPr lang="ru-RU" sz="2400" dirty="0" smtClean="0"/>
              <a:t>: </a:t>
            </a:r>
            <a:r>
              <a:rPr lang="en-US" sz="2400" dirty="0">
                <a:hlinkClick r:id="rId4"/>
              </a:rPr>
              <a:t>http://</a:t>
            </a:r>
            <a:r>
              <a:rPr lang="en-US" sz="2400" dirty="0" smtClean="0">
                <a:hlinkClick r:id="rId4"/>
              </a:rPr>
              <a:t>www.fnperm.ru/</a:t>
            </a:r>
            <a:r>
              <a:rPr lang="ru-RU" sz="2400" dirty="0" err="1" smtClean="0">
                <a:hlinkClick r:id="rId4"/>
              </a:rPr>
              <a:t>талыков-михаил-иванович</a:t>
            </a:r>
            <a:r>
              <a:rPr lang="en-US" sz="2400" dirty="0" smtClean="0">
                <a:hlinkClick r:id="rId4"/>
              </a:rPr>
              <a:t>.</a:t>
            </a:r>
            <a:r>
              <a:rPr lang="en-US" sz="2400" dirty="0" err="1" smtClean="0">
                <a:hlinkClick r:id="rId4"/>
              </a:rPr>
              <a:t>aspx</a:t>
            </a:r>
            <a:endParaRPr lang="ru-RU" sz="2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 smtClean="0"/>
              <a:t>Ветераны. </a:t>
            </a:r>
            <a:r>
              <a:rPr lang="ru-RU" sz="2400" dirty="0"/>
              <a:t>[Электронный ресурс] </a:t>
            </a:r>
            <a:r>
              <a:rPr lang="en-US" sz="2400" dirty="0"/>
              <a:t>//</a:t>
            </a:r>
            <a:r>
              <a:rPr lang="ru-RU" sz="2400" dirty="0"/>
              <a:t> </a:t>
            </a:r>
            <a:r>
              <a:rPr lang="en-US" sz="2400" dirty="0"/>
              <a:t>www.idfilantrop.ru</a:t>
            </a:r>
            <a:r>
              <a:rPr lang="ru-RU" sz="2400" dirty="0" smtClean="0"/>
              <a:t>: </a:t>
            </a:r>
            <a:r>
              <a:rPr lang="ru-RU" sz="2400" dirty="0"/>
              <a:t>[статья]. - </a:t>
            </a:r>
            <a:r>
              <a:rPr lang="ru-RU" sz="2400" dirty="0" smtClean="0"/>
              <a:t>2012. </a:t>
            </a:r>
            <a:r>
              <a:rPr lang="ru-RU" sz="2400" dirty="0"/>
              <a:t>– Режим доступа: </a:t>
            </a:r>
            <a:r>
              <a:rPr lang="en-US" sz="2400" dirty="0">
                <a:hlinkClick r:id="rId5"/>
              </a:rPr>
              <a:t>http://</a:t>
            </a:r>
            <a:r>
              <a:rPr lang="en-US" sz="2400" dirty="0" smtClean="0">
                <a:hlinkClick r:id="rId5"/>
              </a:rPr>
              <a:t>www.idfilantrop.ru/pdf/veteran-pages121-160.pdf</a:t>
            </a:r>
            <a:endParaRPr lang="ru-RU" sz="2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 err="1"/>
              <a:t>Талыков</a:t>
            </a:r>
            <a:r>
              <a:rPr lang="ru-RU" sz="2400" b="1" dirty="0"/>
              <a:t>, Михаил </a:t>
            </a:r>
            <a:r>
              <a:rPr lang="ru-RU" sz="2400" b="1" dirty="0" smtClean="0"/>
              <a:t>Иванович. </a:t>
            </a:r>
            <a:r>
              <a:rPr lang="ru-RU" sz="2400" dirty="0"/>
              <a:t>[Электронный ресурс] </a:t>
            </a:r>
            <a:r>
              <a:rPr lang="en-US" sz="2400" dirty="0"/>
              <a:t>//</a:t>
            </a:r>
            <a:r>
              <a:rPr lang="ru-RU" sz="2400" dirty="0"/>
              <a:t> </a:t>
            </a:r>
            <a:r>
              <a:rPr lang="en-US" sz="2400" dirty="0" smtClean="0"/>
              <a:t>ru.wikipedia.org</a:t>
            </a:r>
            <a:r>
              <a:rPr lang="ru-RU" sz="2400" dirty="0" smtClean="0"/>
              <a:t>: </a:t>
            </a:r>
            <a:r>
              <a:rPr lang="ru-RU" sz="2400" dirty="0"/>
              <a:t>[</a:t>
            </a:r>
            <a:r>
              <a:rPr lang="ru-RU" sz="2400" dirty="0" smtClean="0"/>
              <a:t>сайт]. </a:t>
            </a:r>
            <a:r>
              <a:rPr lang="ru-RU" sz="2400" dirty="0"/>
              <a:t>- </a:t>
            </a:r>
            <a:r>
              <a:rPr lang="ru-RU" sz="2400" dirty="0" smtClean="0"/>
              <a:t>2017. </a:t>
            </a:r>
            <a:r>
              <a:rPr lang="ru-RU" sz="2400" dirty="0"/>
              <a:t>– Режим доступа: </a:t>
            </a:r>
            <a:r>
              <a:rPr lang="en-US" sz="2400" dirty="0" smtClean="0">
                <a:hlinkClick r:id="rId6"/>
              </a:rPr>
              <a:t>https</a:t>
            </a:r>
            <a:r>
              <a:rPr lang="en-US" sz="2400" dirty="0">
                <a:hlinkClick r:id="rId6"/>
              </a:rPr>
              <a:t>://ru.wikipedia.org/wiki/</a:t>
            </a:r>
            <a:r>
              <a:rPr lang="ru-RU" sz="2400" dirty="0" err="1">
                <a:hlinkClick r:id="rId6"/>
              </a:rPr>
              <a:t>Талыков</a:t>
            </a:r>
            <a:r>
              <a:rPr lang="ru-RU" sz="2400" dirty="0">
                <a:hlinkClick r:id="rId6"/>
              </a:rPr>
              <a:t>,_</a:t>
            </a:r>
            <a:r>
              <a:rPr lang="ru-RU" sz="2400" dirty="0" err="1" smtClean="0">
                <a:hlinkClick r:id="rId6"/>
              </a:rPr>
              <a:t>Михаил_Иванович</a:t>
            </a:r>
            <a:endParaRPr lang="ru-RU" sz="2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400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25328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25000">
        <p:fade/>
      </p:transition>
    </mc:Choice>
    <mc:Fallback>
      <p:transition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vm.usma.ru/pluginfile.php/2011/course/overviewfiles/%D0%93%D0%B5%D1%80%D0%B1%20%D0%A3%D0%93%D0%9C%D0%A3%20%D0%BF%D1%80%D0%BE%D0%B7%D1%80%D0%B0%D1%87%D0%BD%D1%8B%D0%B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283" y="0"/>
            <a:ext cx="1141717" cy="135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https://lh3.googleusercontent.com/proxy/lplBf9puGODnCIPcjrxvHtMCBMrQkADn7eVy7VjVqGMr9iqlW179Vh0gvJXlzR5i50FOZHvh8XTgaB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916" y="1640758"/>
            <a:ext cx="9139084" cy="526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796146" y="3465559"/>
            <a:ext cx="466025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nux Libertine"/>
              </a:rPr>
              <a:t>Талыков</a:t>
            </a:r>
            <a:r>
              <a:rPr lang="ru-RU" sz="32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nux Libertine"/>
              </a:rPr>
              <a:t> М.И.</a:t>
            </a:r>
          </a:p>
          <a:p>
            <a:pPr algn="ctr"/>
            <a:r>
              <a:rPr lang="ru-RU" sz="32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nux Libertine"/>
              </a:rPr>
              <a:t>(02.11.1921-14.03.1943)</a:t>
            </a:r>
            <a:endParaRPr lang="ru-RU" sz="32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nux Libertine"/>
            </a:endParaRPr>
          </a:p>
        </p:txBody>
      </p:sp>
    </p:spTree>
    <p:extLst>
      <p:ext uri="{BB962C8B-B14F-4D97-AF65-F5344CB8AC3E}">
        <p14:creationId xmlns:p14="http://schemas.microsoft.com/office/powerpoint/2010/main" val="1127634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25000">
        <p:fade/>
      </p:transition>
    </mc:Choice>
    <mc:Fallback>
      <p:transition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4753" y="1815323"/>
            <a:ext cx="91639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/>
              <a:t>СПАСИБО ЗА ВНИМАНИЕ</a:t>
            </a:r>
            <a:endParaRPr lang="ru-RU" sz="5400" dirty="0"/>
          </a:p>
        </p:txBody>
      </p:sp>
      <p:pic>
        <p:nvPicPr>
          <p:cNvPr id="3" name="Picture 4" descr="http://vm.usma.ru/pluginfile.php/2011/course/overviewfiles/%D0%93%D0%B5%D1%80%D0%B1%20%D0%A3%D0%93%D0%9C%D0%A3%20%D0%BF%D1%80%D0%BE%D0%B7%D1%80%D0%B0%D1%87%D0%BD%D1%8B%D0%B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283" y="0"/>
            <a:ext cx="1141717" cy="135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74753" y="4118789"/>
            <a:ext cx="928451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При создании работы использовались семейный фотоархивы!</a:t>
            </a:r>
          </a:p>
          <a:p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smtClean="0"/>
              <a:t>В создании работы принимала участие </a:t>
            </a:r>
          </a:p>
          <a:p>
            <a:r>
              <a:rPr lang="ru-RU" sz="2400" b="1" dirty="0" smtClean="0"/>
              <a:t>Плотникова Вера Арсеньевна </a:t>
            </a:r>
            <a:r>
              <a:rPr lang="ru-RU" sz="2800" i="1" dirty="0" smtClean="0"/>
              <a:t>(племянница </a:t>
            </a:r>
            <a:r>
              <a:rPr lang="ru-RU" sz="2800" i="1" dirty="0" err="1" smtClean="0"/>
              <a:t>М.Талыкова</a:t>
            </a:r>
            <a:r>
              <a:rPr lang="ru-RU" sz="2800" i="1" dirty="0" smtClean="0"/>
              <a:t>)</a:t>
            </a:r>
          </a:p>
          <a:p>
            <a:r>
              <a:rPr lang="ru-RU" sz="2400" dirty="0" smtClean="0"/>
              <a:t>Доцент каф. Нормальной физиологии УГМУ.</a:t>
            </a:r>
          </a:p>
          <a:p>
            <a:r>
              <a:rPr lang="ru-RU" sz="2400" b="1" dirty="0" smtClean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73846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25000">
        <p:fade/>
      </p:transition>
    </mc:Choice>
    <mc:Fallback>
      <p:transition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05312" y="1564702"/>
            <a:ext cx="9144000" cy="2387600"/>
          </a:xfrm>
        </p:spPr>
        <p:txBody>
          <a:bodyPr/>
          <a:lstStyle/>
          <a:p>
            <a:r>
              <a:rPr lang="ru-RU" dirty="0" smtClean="0"/>
              <a:t>В </a:t>
            </a:r>
            <a:r>
              <a:rPr lang="ru-RU" dirty="0" smtClean="0"/>
              <a:t>ВОЕННОМ ВОЗДУХЕ СУРОВОМ</a:t>
            </a:r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 bwMode="auto">
          <a:xfrm>
            <a:off x="2113582" y="206184"/>
            <a:ext cx="91440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УГМУ Минздрава России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452" y="4162477"/>
            <a:ext cx="11749548" cy="2489019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Подготовил: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Плотников Иван Алексеевич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ОМП-101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Екатеринбург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://vm.usma.ru/pluginfile.php/2011/course/overviewfiles/%D0%93%D0%B5%D1%80%D0%B1%20%D0%A3%D0%93%D0%9C%D0%A3%20%D0%BF%D1%80%D0%BE%D0%B7%D1%80%D0%B0%D1%87%D0%BD%D1%8B%D0%B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283" y="0"/>
            <a:ext cx="1141717" cy="135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49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25000">
        <p:fade/>
      </p:transition>
    </mc:Choice>
    <mc:Fallback>
      <p:transition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76307" y="325316"/>
            <a:ext cx="32140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/>
              <a:t>Содержание:</a:t>
            </a:r>
            <a:endParaRPr lang="ru-RU" sz="4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75936" y="1841242"/>
            <a:ext cx="90112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i="1" dirty="0" smtClean="0"/>
              <a:t>Биография………………………………….......4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i="1" dirty="0" smtClean="0"/>
              <a:t>Служба……………………………………........7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i="1" dirty="0" smtClean="0"/>
              <a:t>Подвиг……………………………………….....9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i="1" dirty="0" smtClean="0"/>
              <a:t>Награды…………………………………..........11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i="1" dirty="0" smtClean="0"/>
              <a:t>Смерть…………………………………...........12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i="1" dirty="0" smtClean="0"/>
              <a:t>Ходатайство………………………………....15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i="1" dirty="0" smtClean="0"/>
              <a:t>Память…………………………..…....……...17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i="1" dirty="0" smtClean="0"/>
              <a:t>Брат…………………………………………..20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i="1" dirty="0" smtClean="0"/>
              <a:t>Список используемых источников.………..21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3200" dirty="0"/>
          </a:p>
        </p:txBody>
      </p:sp>
      <p:pic>
        <p:nvPicPr>
          <p:cNvPr id="5" name="Picture 4" descr="http://vm.usma.ru/pluginfile.php/2011/course/overviewfiles/%D0%93%D0%B5%D1%80%D0%B1%20%D0%A3%D0%93%D0%9C%D0%A3%20%D0%BF%D1%80%D0%BE%D0%B7%D1%80%D0%B0%D1%87%D0%BD%D1%8B%D0%B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283" y="0"/>
            <a:ext cx="1141717" cy="135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075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25000">
        <p:fade/>
      </p:transition>
    </mc:Choice>
    <mc:Fallback>
      <p:transition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vm.usma.ru/pluginfile.php/2011/course/overviewfiles/%D0%93%D0%B5%D1%80%D0%B1%20%D0%A3%D0%93%D0%9C%D0%A3%20%D0%BF%D1%80%D0%BE%D0%B7%D1%80%D0%B0%D1%87%D0%BD%D1%8B%D0%B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283" y="0"/>
            <a:ext cx="1141717" cy="135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04652" y="679259"/>
            <a:ext cx="5509751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+mn-lt"/>
              </a:rPr>
              <a:t>Михаил Иванович </a:t>
            </a:r>
            <a:r>
              <a:rPr lang="ru-RU" sz="3200" b="1" dirty="0" err="1">
                <a:latin typeface="+mn-lt"/>
              </a:rPr>
              <a:t>Талыков</a:t>
            </a:r>
            <a:r>
              <a:rPr lang="ru-RU" sz="3200" b="1" dirty="0">
                <a:latin typeface="+mn-lt"/>
              </a:rPr>
              <a:t> </a:t>
            </a:r>
            <a:r>
              <a:rPr lang="ru-RU" sz="2800" dirty="0">
                <a:latin typeface="+mn-lt"/>
              </a:rPr>
              <a:t>родился 6 ноября 1921 года </a:t>
            </a:r>
            <a:endParaRPr lang="ru-RU" sz="2800" dirty="0" smtClean="0">
              <a:latin typeface="+mn-lt"/>
            </a:endParaRPr>
          </a:p>
          <a:p>
            <a:r>
              <a:rPr lang="ru-RU" sz="2800" dirty="0" smtClean="0">
                <a:latin typeface="+mn-lt"/>
              </a:rPr>
              <a:t>в </a:t>
            </a:r>
            <a:r>
              <a:rPr lang="ru-RU" sz="2800" dirty="0">
                <a:latin typeface="+mn-lt"/>
              </a:rPr>
              <a:t>с. Верхняя Полевая </a:t>
            </a:r>
            <a:r>
              <a:rPr lang="ru-RU" sz="2800" dirty="0" err="1">
                <a:latin typeface="+mn-lt"/>
              </a:rPr>
              <a:t>Верхнеполевского</a:t>
            </a:r>
            <a:r>
              <a:rPr lang="ru-RU" sz="2800" dirty="0">
                <a:latin typeface="+mn-lt"/>
              </a:rPr>
              <a:t> сельсовета </a:t>
            </a:r>
            <a:r>
              <a:rPr lang="ru-RU" sz="2800" dirty="0" err="1">
                <a:latin typeface="+mn-lt"/>
              </a:rPr>
              <a:t>Осеевской</a:t>
            </a:r>
            <a:r>
              <a:rPr lang="ru-RU" sz="2800" dirty="0">
                <a:latin typeface="+mn-lt"/>
              </a:rPr>
              <a:t> волости </a:t>
            </a:r>
            <a:r>
              <a:rPr lang="ru-RU" sz="2800" dirty="0" err="1" smtClean="0">
                <a:latin typeface="+mn-lt"/>
              </a:rPr>
              <a:t>Шадринского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>
                <a:latin typeface="+mn-lt"/>
              </a:rPr>
              <a:t>уезда Екатеринбургской губернии РСФСР. </a:t>
            </a:r>
            <a:endParaRPr lang="ru-RU" sz="2800" dirty="0" smtClean="0">
              <a:latin typeface="+mn-lt"/>
            </a:endParaRPr>
          </a:p>
          <a:p>
            <a:endParaRPr lang="ru-RU" sz="2800" dirty="0">
              <a:latin typeface="+mn-lt"/>
            </a:endParaRPr>
          </a:p>
          <a:p>
            <a:r>
              <a:rPr lang="ru-RU" sz="2800" dirty="0" smtClean="0">
                <a:latin typeface="+mn-lt"/>
              </a:rPr>
              <a:t>Ныне </a:t>
            </a:r>
            <a:r>
              <a:rPr lang="ru-RU" sz="2800" dirty="0" err="1">
                <a:latin typeface="+mn-lt"/>
              </a:rPr>
              <a:t>Верхнеполевской</a:t>
            </a:r>
            <a:r>
              <a:rPr lang="ru-RU" sz="2800" dirty="0">
                <a:latin typeface="+mn-lt"/>
              </a:rPr>
              <a:t> сельсовет входит в состав </a:t>
            </a:r>
            <a:r>
              <a:rPr lang="ru-RU" sz="2800" dirty="0" err="1">
                <a:latin typeface="+mn-lt"/>
              </a:rPr>
              <a:t>Шадринского</a:t>
            </a:r>
            <a:r>
              <a:rPr lang="ru-RU" sz="2800" dirty="0">
                <a:latin typeface="+mn-lt"/>
              </a:rPr>
              <a:t> района Курганской </a:t>
            </a:r>
            <a:r>
              <a:rPr lang="ru-RU" sz="2800" dirty="0" smtClean="0">
                <a:latin typeface="+mn-lt"/>
              </a:rPr>
              <a:t>области.</a:t>
            </a:r>
          </a:p>
          <a:p>
            <a:endParaRPr lang="ru-RU" sz="2400" dirty="0" smtClean="0">
              <a:latin typeface="+mn-lt"/>
            </a:endParaRPr>
          </a:p>
          <a:p>
            <a:endParaRPr lang="ru-RU" sz="2400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09" y="1814052"/>
            <a:ext cx="3994391" cy="504394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35595" y="94484"/>
            <a:ext cx="22317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i="1" u="sng" dirty="0" smtClean="0"/>
              <a:t>Биография:</a:t>
            </a:r>
            <a:endParaRPr lang="ru-RU" sz="3200" i="1" u="sng" dirty="0"/>
          </a:p>
        </p:txBody>
      </p:sp>
    </p:spTree>
    <p:extLst>
      <p:ext uri="{BB962C8B-B14F-4D97-AF65-F5344CB8AC3E}">
        <p14:creationId xmlns:p14="http://schemas.microsoft.com/office/powerpoint/2010/main" val="3617443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25000">
        <p:fade/>
      </p:transition>
    </mc:Choice>
    <mc:Fallback>
      <p:transition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vm.usma.ru/pluginfile.php/2011/course/overviewfiles/%D0%93%D0%B5%D1%80%D0%B1%20%D0%A3%D0%93%D0%9C%D0%A3%20%D0%BF%D1%80%D0%BE%D0%B7%D1%80%D0%B0%D1%87%D0%BD%D1%8B%D0%B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283" y="0"/>
            <a:ext cx="1141717" cy="135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49795" y="811994"/>
            <a:ext cx="566829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+mn-lt"/>
              </a:rPr>
              <a:t>В 1937 году </a:t>
            </a:r>
            <a:r>
              <a:rPr lang="ru-RU" sz="2800" dirty="0">
                <a:latin typeface="+mn-lt"/>
              </a:rPr>
              <a:t>окончил семь классов </a:t>
            </a:r>
            <a:r>
              <a:rPr lang="ru-RU" sz="2800" dirty="0" err="1">
                <a:latin typeface="+mn-lt"/>
              </a:rPr>
              <a:t>верхнепышминской</a:t>
            </a:r>
            <a:r>
              <a:rPr lang="ru-RU" sz="2800" dirty="0">
                <a:latin typeface="+mn-lt"/>
              </a:rPr>
              <a:t> школы № 2 и поступил в строительный техникум. </a:t>
            </a:r>
            <a:r>
              <a:rPr lang="ru-RU" sz="2800" dirty="0" smtClean="0">
                <a:latin typeface="+mn-lt"/>
              </a:rPr>
              <a:t>Но </a:t>
            </a:r>
            <a:r>
              <a:rPr lang="ru-RU" sz="2800" dirty="0">
                <a:latin typeface="+mn-lt"/>
              </a:rPr>
              <a:t>вскоре оставил учёбу и поступил учиться в Свердловский аэроклуб, который окончил с отличием в 1939 году. Отличника учёбы направили в Пермскую летную школу</a:t>
            </a:r>
            <a:r>
              <a:rPr lang="ru-RU" sz="2800" dirty="0" smtClean="0">
                <a:latin typeface="+mn-lt"/>
              </a:rPr>
              <a:t>.</a:t>
            </a:r>
          </a:p>
          <a:p>
            <a:endParaRPr lang="ru-RU" sz="2800" dirty="0">
              <a:latin typeface="+mn-lt"/>
            </a:endParaRPr>
          </a:p>
          <a:p>
            <a:r>
              <a:rPr lang="ru-RU" sz="2800" b="1" dirty="0">
                <a:latin typeface="+mn-lt"/>
              </a:rPr>
              <a:t>В 1940 году </a:t>
            </a:r>
            <a:r>
              <a:rPr lang="ru-RU" sz="2800" dirty="0">
                <a:latin typeface="+mn-lt"/>
              </a:rPr>
              <a:t>окончил Пермскую летную школу и направлен служить в Евпаторию.</a:t>
            </a:r>
            <a:endParaRPr lang="ru-RU" sz="2800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057" y="1519085"/>
            <a:ext cx="3814944" cy="533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20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25000">
        <p:fade/>
      </p:transition>
    </mc:Choice>
    <mc:Fallback>
      <p:transition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28451" y="159378"/>
            <a:ext cx="954220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+mn-lt"/>
              </a:rPr>
              <a:t>В </a:t>
            </a:r>
            <a:r>
              <a:rPr lang="ru-RU" sz="2800" b="1" dirty="0">
                <a:latin typeface="+mn-lt"/>
              </a:rPr>
              <a:t>апреле 1940 года </a:t>
            </a:r>
            <a:r>
              <a:rPr lang="ru-RU" sz="2800" dirty="0">
                <a:latin typeface="+mn-lt"/>
              </a:rPr>
              <a:t>в последний раз </a:t>
            </a:r>
            <a:endParaRPr lang="ru-RU" sz="2800" dirty="0" smtClean="0">
              <a:latin typeface="+mn-lt"/>
            </a:endParaRPr>
          </a:p>
          <a:p>
            <a:r>
              <a:rPr lang="ru-RU" sz="2800" dirty="0" smtClean="0">
                <a:latin typeface="+mn-lt"/>
              </a:rPr>
              <a:t>Михаил </a:t>
            </a:r>
            <a:r>
              <a:rPr lang="ru-RU" sz="2800" dirty="0" err="1">
                <a:latin typeface="+mn-lt"/>
              </a:rPr>
              <a:t>Талыков</a:t>
            </a:r>
            <a:r>
              <a:rPr lang="ru-RU" sz="2800" dirty="0">
                <a:latin typeface="+mn-lt"/>
              </a:rPr>
              <a:t> приехал в отпуск </a:t>
            </a:r>
            <a:endParaRPr lang="ru-RU" sz="2800" dirty="0" smtClean="0">
              <a:latin typeface="+mn-lt"/>
            </a:endParaRPr>
          </a:p>
          <a:p>
            <a:r>
              <a:rPr lang="ru-RU" sz="2800" dirty="0" smtClean="0">
                <a:latin typeface="+mn-lt"/>
              </a:rPr>
              <a:t>к </a:t>
            </a:r>
            <a:r>
              <a:rPr lang="ru-RU" sz="2800" dirty="0">
                <a:latin typeface="+mn-lt"/>
              </a:rPr>
              <a:t>родителям в Верхнюю Пышму. </a:t>
            </a:r>
            <a:endParaRPr lang="ru-RU" sz="2800" dirty="0" smtClean="0">
              <a:latin typeface="+mn-lt"/>
            </a:endParaRPr>
          </a:p>
          <a:p>
            <a:endParaRPr lang="ru-RU" sz="2800" dirty="0">
              <a:latin typeface="+mn-lt"/>
            </a:endParaRPr>
          </a:p>
          <a:p>
            <a:r>
              <a:rPr lang="ru-RU" sz="2800" dirty="0" smtClean="0">
                <a:latin typeface="+mn-lt"/>
              </a:rPr>
              <a:t>В </a:t>
            </a:r>
            <a:r>
              <a:rPr lang="ru-RU" sz="2800" dirty="0">
                <a:latin typeface="+mn-lt"/>
              </a:rPr>
              <a:t>июне 1941 года он ушел на фронт и стал летчиком-штурмовиком.</a:t>
            </a:r>
          </a:p>
        </p:txBody>
      </p:sp>
      <p:pic>
        <p:nvPicPr>
          <p:cNvPr id="4" name="Picture 4" descr="http://vm.usma.ru/pluginfile.php/2011/course/overviewfiles/%D0%93%D0%B5%D1%80%D0%B1%20%D0%A3%D0%93%D0%9C%D0%A3%20%D0%BF%D1%80%D0%BE%D0%B7%D1%80%D0%B0%D1%87%D0%BD%D1%8B%D0%B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283" y="0"/>
            <a:ext cx="1141717" cy="135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497" y="2996412"/>
            <a:ext cx="8844116" cy="383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42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25000">
        <p:fade/>
      </p:transition>
    </mc:Choice>
    <mc:Fallback>
      <p:transition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1471" y="168363"/>
            <a:ext cx="84988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Участвовал в боях Великой Отечественной войны с </a:t>
            </a:r>
            <a:r>
              <a:rPr lang="ru-RU" sz="2800" b="1" dirty="0"/>
              <a:t>мая 1942 года на самолёте Ил-2</a:t>
            </a:r>
            <a:r>
              <a:rPr lang="ru-RU" sz="2800" dirty="0"/>
              <a:t> в составе 7-го гвардейского ордена Ленина штурмового авиационного полка 230-й штурмовой авиационной дивизии 4-й воздушной армии</a:t>
            </a:r>
            <a:r>
              <a:rPr lang="ru-RU" dirty="0"/>
              <a:t>.</a:t>
            </a:r>
            <a:endParaRPr lang="ru-RU" dirty="0"/>
          </a:p>
        </p:txBody>
      </p:sp>
      <p:pic>
        <p:nvPicPr>
          <p:cNvPr id="5" name="Picture 4" descr="http://vm.usma.ru/pluginfile.php/2011/course/overviewfiles/%D0%93%D0%B5%D1%80%D0%B1%20%D0%A3%D0%93%D0%9C%D0%A3%20%D0%BF%D1%80%D0%BE%D0%B7%D1%80%D0%B0%D1%87%D0%BD%D1%8B%D0%B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283" y="0"/>
            <a:ext cx="1141717" cy="135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987" y="2415132"/>
            <a:ext cx="8286816" cy="444286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5595" y="94484"/>
            <a:ext cx="17298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i="1" u="sng" dirty="0" smtClean="0"/>
              <a:t>Служба:</a:t>
            </a:r>
            <a:endParaRPr lang="ru-RU" sz="3200" i="1" u="sng" dirty="0"/>
          </a:p>
        </p:txBody>
      </p:sp>
    </p:spTree>
    <p:extLst>
      <p:ext uri="{BB962C8B-B14F-4D97-AF65-F5344CB8AC3E}">
        <p14:creationId xmlns:p14="http://schemas.microsoft.com/office/powerpoint/2010/main" val="3128864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25000">
        <p:fade/>
      </p:transition>
    </mc:Choice>
    <mc:Fallback>
      <p:transition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67782" y="132736"/>
            <a:ext cx="801328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+mn-lt"/>
              </a:rPr>
              <a:t>29 июля 1942</a:t>
            </a:r>
            <a:r>
              <a:rPr lang="ru-RU" sz="2400" dirty="0">
                <a:latin typeface="+mn-lt"/>
              </a:rPr>
              <a:t> года во время выполнения боевого задания был подбит самолет ведущего группы, командира эскадрильи лейтенанта Василия Борисовича </a:t>
            </a:r>
            <a:r>
              <a:rPr lang="ru-RU" sz="2400" dirty="0" smtClean="0">
                <a:latin typeface="+mn-lt"/>
              </a:rPr>
              <a:t>Емельяненко.</a:t>
            </a:r>
          </a:p>
          <a:p>
            <a:r>
              <a:rPr lang="ru-RU" sz="2400" dirty="0" smtClean="0">
                <a:latin typeface="+mn-lt"/>
              </a:rPr>
              <a:t>Его </a:t>
            </a:r>
            <a:r>
              <a:rPr lang="ru-RU" sz="2400" dirty="0">
                <a:latin typeface="+mn-lt"/>
              </a:rPr>
              <a:t>самолет совершил вынужденную посадку за линией фронта. </a:t>
            </a:r>
            <a:endParaRPr lang="ru-RU" sz="2400" dirty="0" smtClean="0">
              <a:latin typeface="+mn-lt"/>
            </a:endParaRPr>
          </a:p>
          <a:p>
            <a:r>
              <a:rPr lang="ru-RU" sz="2400" dirty="0" err="1" smtClean="0">
                <a:latin typeface="+mn-lt"/>
              </a:rPr>
              <a:t>Талыков</a:t>
            </a:r>
            <a:r>
              <a:rPr lang="ru-RU" sz="2400" dirty="0" smtClean="0">
                <a:latin typeface="+mn-lt"/>
              </a:rPr>
              <a:t> </a:t>
            </a:r>
            <a:r>
              <a:rPr lang="ru-RU" sz="2400" dirty="0">
                <a:latin typeface="+mn-lt"/>
              </a:rPr>
              <a:t>приземлился под огнём противника и подобрал </a:t>
            </a:r>
            <a:r>
              <a:rPr lang="ru-RU" sz="2400" dirty="0" err="1">
                <a:latin typeface="+mn-lt"/>
              </a:rPr>
              <a:t>комэска</a:t>
            </a:r>
            <a:r>
              <a:rPr lang="ru-RU" sz="2400" dirty="0">
                <a:latin typeface="+mn-lt"/>
              </a:rPr>
              <a:t>. </a:t>
            </a:r>
            <a:endParaRPr lang="ru-RU" sz="2400" dirty="0" smtClean="0">
              <a:latin typeface="+mn-lt"/>
            </a:endParaRPr>
          </a:p>
        </p:txBody>
      </p:sp>
      <p:pic>
        <p:nvPicPr>
          <p:cNvPr id="4" name="Picture 4" descr="http://vm.usma.ru/pluginfile.php/2011/course/overviewfiles/%D0%93%D0%B5%D1%80%D0%B1%20%D0%A3%D0%93%D0%9C%D0%A3%20%D0%BF%D1%80%D0%BE%D0%B7%D1%80%D0%B0%D1%87%D0%BD%D1%8B%D0%B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283" y="0"/>
            <a:ext cx="1141717" cy="135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497" y="2964426"/>
            <a:ext cx="8952272" cy="387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3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25000">
        <p:fade/>
      </p:transition>
    </mc:Choice>
    <mc:Fallback>
      <p:transition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02194" y="286350"/>
            <a:ext cx="812636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+mn-lt"/>
              </a:rPr>
              <a:t>Михаил </a:t>
            </a:r>
            <a:r>
              <a:rPr lang="ru-RU" sz="2800" b="1" dirty="0" err="1">
                <a:latin typeface="+mn-lt"/>
              </a:rPr>
              <a:t>Талыков</a:t>
            </a:r>
            <a:r>
              <a:rPr lang="ru-RU" sz="2800" b="1" dirty="0">
                <a:latin typeface="+mn-lt"/>
              </a:rPr>
              <a:t> </a:t>
            </a:r>
            <a:r>
              <a:rPr lang="ru-RU" sz="2800" dirty="0">
                <a:latin typeface="+mn-lt"/>
              </a:rPr>
              <a:t>совершил героический поступок </a:t>
            </a:r>
            <a:r>
              <a:rPr lang="ru-RU" sz="2800" b="1" i="1" dirty="0">
                <a:latin typeface="+mn-lt"/>
              </a:rPr>
              <a:t>– </a:t>
            </a:r>
            <a:r>
              <a:rPr lang="ru-RU" sz="2800" dirty="0">
                <a:latin typeface="+mn-lt"/>
              </a:rPr>
              <a:t>спас от верной гибели «под носом» у фашистов своего товарища Василия Емельяненко, который позже описал подвиг Михаила в своей книге </a:t>
            </a:r>
            <a:endParaRPr lang="ru-RU" sz="2800" dirty="0" smtClean="0">
              <a:latin typeface="+mn-lt"/>
            </a:endParaRPr>
          </a:p>
          <a:p>
            <a:r>
              <a:rPr lang="ru-RU" sz="2800" dirty="0" smtClean="0">
                <a:latin typeface="+mn-lt"/>
              </a:rPr>
              <a:t>«В </a:t>
            </a:r>
            <a:r>
              <a:rPr lang="ru-RU" sz="2800" dirty="0">
                <a:latin typeface="+mn-lt"/>
              </a:rPr>
              <a:t>военном воздухе суровом».</a:t>
            </a:r>
          </a:p>
        </p:txBody>
      </p:sp>
      <p:pic>
        <p:nvPicPr>
          <p:cNvPr id="3" name="Picture 4" descr="http://vm.usma.ru/pluginfile.php/2011/course/overviewfiles/%D0%93%D0%B5%D1%80%D0%B1%20%D0%A3%D0%93%D0%9C%D0%A3%20%D0%BF%D1%80%D0%BE%D0%B7%D1%80%D0%B0%D1%87%D0%BD%D1%8B%D0%B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283" y="0"/>
            <a:ext cx="1141717" cy="135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466" y="2533118"/>
            <a:ext cx="6571978" cy="43248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444" y="2533118"/>
            <a:ext cx="2943297" cy="432488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35595" y="94484"/>
            <a:ext cx="15690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i="1" u="sng" dirty="0" smtClean="0"/>
              <a:t>Подвиг:</a:t>
            </a:r>
            <a:endParaRPr lang="ru-RU" sz="3200" i="1" u="sng" dirty="0"/>
          </a:p>
        </p:txBody>
      </p:sp>
    </p:spTree>
    <p:extLst>
      <p:ext uri="{BB962C8B-B14F-4D97-AF65-F5344CB8AC3E}">
        <p14:creationId xmlns:p14="http://schemas.microsoft.com/office/powerpoint/2010/main" val="2137997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25000">
        <p:fade/>
      </p:transition>
    </mc:Choice>
    <mc:Fallback>
      <p:transition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9 мая">
  <a:themeElements>
    <a:clrScheme name="Оформление по умолчанию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 мая</Template>
  <TotalTime>327</TotalTime>
  <Words>851</Words>
  <Application>Microsoft Office PowerPoint</Application>
  <PresentationFormat>Широкоэкранный</PresentationFormat>
  <Paragraphs>102</Paragraphs>
  <Slides>25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Linux Libertine</vt:lpstr>
      <vt:lpstr>Times New Roman</vt:lpstr>
      <vt:lpstr>Wingdings</vt:lpstr>
      <vt:lpstr>9 мая</vt:lpstr>
      <vt:lpstr>В ВОЕННОМ ВОЗДУХЕ СУРОВОМ</vt:lpstr>
      <vt:lpstr>Эта работа посвящается  моему прадеду гвардии младшему лейтенанту  Талыкову  Михаилу Ивановичу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ВОЕННОМ ВОЗДУХЕ СУРОВОМ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ВОЕННОМ ВОЗДУХЕ СУРОВОМ</dc:title>
  <dc:creator>User</dc:creator>
  <cp:lastModifiedBy>User</cp:lastModifiedBy>
  <cp:revision>111</cp:revision>
  <dcterms:created xsi:type="dcterms:W3CDTF">2020-05-01T10:26:44Z</dcterms:created>
  <dcterms:modified xsi:type="dcterms:W3CDTF">2020-05-01T16:09:42Z</dcterms:modified>
</cp:coreProperties>
</file>