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381" r:id="rId2"/>
    <p:sldId id="382" r:id="rId3"/>
    <p:sldId id="258" r:id="rId4"/>
    <p:sldId id="351" r:id="rId5"/>
    <p:sldId id="352" r:id="rId6"/>
    <p:sldId id="353" r:id="rId7"/>
    <p:sldId id="354" r:id="rId8"/>
    <p:sldId id="355" r:id="rId9"/>
    <p:sldId id="357" r:id="rId10"/>
    <p:sldId id="399" r:id="rId11"/>
    <p:sldId id="359" r:id="rId12"/>
    <p:sldId id="360" r:id="rId13"/>
    <p:sldId id="361" r:id="rId14"/>
    <p:sldId id="362" r:id="rId15"/>
    <p:sldId id="363" r:id="rId16"/>
    <p:sldId id="364" r:id="rId17"/>
    <p:sldId id="366" r:id="rId18"/>
    <p:sldId id="367" r:id="rId19"/>
    <p:sldId id="377" r:id="rId20"/>
    <p:sldId id="392" r:id="rId21"/>
    <p:sldId id="398" r:id="rId22"/>
    <p:sldId id="299" r:id="rId23"/>
    <p:sldId id="349" r:id="rId24"/>
    <p:sldId id="368" r:id="rId25"/>
    <p:sldId id="397" r:id="rId26"/>
    <p:sldId id="373" r:id="rId27"/>
    <p:sldId id="350" r:id="rId28"/>
    <p:sldId id="39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6600"/>
    <a:srgbClr val="0033CC"/>
    <a:srgbClr val="4C6AFE"/>
    <a:srgbClr val="452103"/>
    <a:srgbClr val="000000"/>
    <a:srgbClr val="2779FD"/>
    <a:srgbClr val="2592FF"/>
    <a:srgbClr val="0582FF"/>
    <a:srgbClr val="1188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86232" autoAdjust="0"/>
  </p:normalViewPr>
  <p:slideViewPr>
    <p:cSldViewPr>
      <p:cViewPr>
        <p:scale>
          <a:sx n="88" d="100"/>
          <a:sy n="88" d="100"/>
        </p:scale>
        <p:origin x="-1458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CFC36A-A7D0-4361-B526-32F39B534C99}" type="datetimeFigureOut">
              <a:rPr lang="ru-RU"/>
              <a:pPr>
                <a:defRPr/>
              </a:pPr>
              <a:t>11.12.2019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C3A99E-7A13-44A8-928F-AB9B84C773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4143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A99E-7A13-44A8-928F-AB9B84C7738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7F9E0-4B5C-414C-881F-00E889F6CF9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66295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A99E-7A13-44A8-928F-AB9B84C77384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A99E-7A13-44A8-928F-AB9B84C77384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E1645-74B4-4005-932B-3AB6F9AABCD1}" type="datetimeFigureOut">
              <a:rPr lang="ru-RU" smtClean="0"/>
              <a:pPr>
                <a:defRPr/>
              </a:pPr>
              <a:t>11.12.2019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073-7F15-43D1-A870-F04014840D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14E596-7AE8-4DCD-9DED-1CF2A32415E3}" type="datetimeFigureOut">
              <a:rPr lang="ru-RU" smtClean="0"/>
              <a:pPr>
                <a:defRPr/>
              </a:pPr>
              <a:t>11.12.2019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1946B-6D60-4981-8F34-7204F0A9213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01BAE-CF05-42A7-9D60-EAB82DD6E8B0}" type="datetimeFigureOut">
              <a:rPr lang="ru-RU" smtClean="0"/>
              <a:pPr>
                <a:defRPr/>
              </a:pPr>
              <a:t>11.12.2019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11429-FD7C-4C04-85D0-D4649987C26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42B2F2-766A-44DD-8BD0-7D7311242E0B}" type="datetimeFigureOut">
              <a:rPr lang="ru-RU" smtClean="0"/>
              <a:pPr>
                <a:defRPr/>
              </a:pPr>
              <a:t>11.12.2019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BF4B5-2C0B-4D89-B1D2-4977C48A1C0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628A8-D2BE-4914-80BB-6BFB28B1EEC8}" type="datetimeFigureOut">
              <a:rPr lang="ru-RU" smtClean="0"/>
              <a:pPr>
                <a:defRPr/>
              </a:pPr>
              <a:t>11.12.2019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DC514-4367-4E3C-B946-936A23DAD82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60CA28-5560-4FAB-B73A-A2B8EF69B6C1}" type="datetimeFigureOut">
              <a:rPr lang="ru-RU" smtClean="0"/>
              <a:pPr>
                <a:defRPr/>
              </a:pPr>
              <a:t>11.12.2019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41ECF-7480-451B-96A9-DA0E32DC36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33AFA-5A79-45ED-8D94-6D8384B34C49}" type="datetimeFigureOut">
              <a:rPr lang="ru-RU" smtClean="0"/>
              <a:pPr>
                <a:defRPr/>
              </a:pPr>
              <a:t>11.12.2019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316F6-3EBE-4E57-B7F9-02569A90122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73D63-E585-40DC-8476-B83BA7111CA3}" type="datetimeFigureOut">
              <a:rPr lang="ru-RU" smtClean="0"/>
              <a:pPr>
                <a:defRPr/>
              </a:pPr>
              <a:t>11.12.2019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36DE6-EE45-4D97-AC92-278B2A0AA3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B03D3-EA42-4CD4-B63B-F512C26DF495}" type="datetimeFigureOut">
              <a:rPr lang="ru-RU" smtClean="0"/>
              <a:pPr>
                <a:defRPr/>
              </a:pPr>
              <a:t>11.12.2019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C3AC0-D14A-44CB-BAC1-EF3795C1C8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7376E-7F4C-488B-9AF8-16CE12DAE20B}" type="datetimeFigureOut">
              <a:rPr lang="ru-RU" smtClean="0"/>
              <a:pPr>
                <a:defRPr/>
              </a:pPr>
              <a:t>11.12.2019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A03D5-CA1F-4196-AA30-051C725726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DD0B28-4A29-4C3A-BB6B-5B0C84709D59}" type="datetimeFigureOut">
              <a:rPr lang="ru-RU" smtClean="0"/>
              <a:pPr>
                <a:defRPr/>
              </a:pPr>
              <a:t>11.12.2019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14161-E311-4BA4-A86F-E9B6F2C51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67C21F-CD80-4ABC-9DFD-06AA78DD52E5}" type="datetimeFigureOut">
              <a:rPr lang="ru-RU" smtClean="0"/>
              <a:pPr>
                <a:defRPr/>
              </a:pPr>
              <a:t>11.12.2019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B63BC8-431E-4F34-A68A-B824DACD1B2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568952" cy="5976664"/>
          </a:xfrm>
          <a:ln>
            <a:solidFill>
              <a:schemeClr val="bg1"/>
            </a:solidFill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 b="1" kern="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4000" b="1" kern="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ahoma" pitchFamily="34" charset="0"/>
                <a:cs typeface="Tahoma" pitchFamily="34" charset="0"/>
              </a:rPr>
              <a:t>Уважаемые читатели!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100" b="1" kern="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 kern="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ahoma" pitchFamily="34" charset="0"/>
                <a:cs typeface="Tahoma" pitchFamily="34" charset="0"/>
              </a:rPr>
              <a:t>  Научная    медицинская библиотека УГМУ предлагает Вашему вниманию выставку изданий по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1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 b="1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4000" b="1" i="1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ahoma" pitchFamily="34" charset="0"/>
                <a:cs typeface="Tahoma" pitchFamily="34" charset="0"/>
              </a:rPr>
              <a:t>ОТОРИНОЛАРИНГОЛОГИИ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i="1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5" descr="https://cdn.freelance.ru/img/portfolio/pics/00/28/F5/2684265.jpg?mt=e8eaea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437112"/>
            <a:ext cx="2160240" cy="18918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7" descr="http://cher-is.com/wp-content/uploads/2018/10/ear-nose-throat-doctor-vector-94603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437112"/>
            <a:ext cx="2158750" cy="18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260648"/>
            <a:ext cx="7668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Руководство по очаговой</a:t>
            </a:r>
            <a:r>
              <a:rPr lang="ru-RU" dirty="0" smtClean="0"/>
              <a:t> </a:t>
            </a:r>
            <a:r>
              <a:rPr lang="ru-RU" b="1" dirty="0" smtClean="0"/>
              <a:t>инфекции в оториноларингологии </a:t>
            </a:r>
            <a:r>
              <a:rPr lang="ru-RU" dirty="0" smtClean="0"/>
              <a:t>/ под ред.: В. Т. </a:t>
            </a:r>
            <a:r>
              <a:rPr lang="ru-RU" dirty="0" err="1" smtClean="0"/>
              <a:t>Пальчуна</a:t>
            </a:r>
            <a:r>
              <a:rPr lang="ru-RU" dirty="0" smtClean="0"/>
              <a:t>, А. И. Крюкова, М. М. Магомедова. - Москва : </a:t>
            </a:r>
            <a:r>
              <a:rPr lang="ru-RU" dirty="0" err="1" smtClean="0"/>
              <a:t>ГЭОТАР-Медиа</a:t>
            </a:r>
            <a:r>
              <a:rPr lang="ru-RU" dirty="0" smtClean="0"/>
              <a:t>, 2015. - 219[5] с. - (Библиотека врача-специалиста : оториноларингология)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9"/>
            <a:ext cx="1043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616.21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Р851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1988840"/>
            <a:ext cx="58681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      В книге систематично представлены сведения о распространенности очаговой инфекции верхних дыхательных путей и уха, особенностях микробной и грибковой инфекции при различных ее локализациях, методах антибактериальной терапии, а также местных и общих осложнениях. Материал книги на современном уровне всесторонне охватывает теоретические и практические проблемы очаговой инфекции в оториноларингологии. </a:t>
            </a:r>
          </a:p>
          <a:p>
            <a:pPr algn="just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      Издание является современным практическим руководством как для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ЛОР-специалистов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, так и для врачей общей практики.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static.my-shop.ru/product/3/211/2104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2857500" cy="4176464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1115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616.21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В558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88640"/>
            <a:ext cx="7740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Вишняков В. В.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</a:t>
            </a:r>
            <a:r>
              <a:rPr lang="ru-RU" b="1" dirty="0" smtClean="0"/>
              <a:t>Оториноларингология </a:t>
            </a:r>
            <a:r>
              <a:rPr lang="ru-RU" dirty="0" smtClean="0"/>
              <a:t>: учебник / В. В. Вишняков. - Москва : </a:t>
            </a:r>
            <a:r>
              <a:rPr lang="ru-RU" dirty="0" err="1" smtClean="0"/>
              <a:t>ГЭОТАР-Медиа</a:t>
            </a:r>
            <a:r>
              <a:rPr lang="ru-RU" dirty="0" smtClean="0"/>
              <a:t>, 2014. - 328 с. : ил.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1556792"/>
            <a:ext cx="58681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      </a:t>
            </a:r>
            <a:r>
              <a:rPr lang="ru-RU" sz="1600" b="1" i="1" dirty="0" smtClean="0">
                <a:solidFill>
                  <a:schemeClr val="tx2"/>
                </a:solidFill>
              </a:rPr>
              <a:t>Учебник подготовлен на кафедре </a:t>
            </a:r>
            <a:r>
              <a:rPr lang="ru-RU" sz="1600" b="1" i="1" dirty="0" err="1" smtClean="0">
                <a:solidFill>
                  <a:schemeClr val="tx2"/>
                </a:solidFill>
              </a:rPr>
              <a:t>ЛОР-болезней</a:t>
            </a:r>
            <a:r>
              <a:rPr lang="ru-RU" sz="1600" b="1" i="1" dirty="0" smtClean="0">
                <a:solidFill>
                  <a:schemeClr val="tx2"/>
                </a:solidFill>
              </a:rPr>
              <a:t> Московского государственного медико-стоматологического университета им. А.И. Евдокимова согласно новым образовательным стандартам. В нем на современном уровне представлены анатомия, физиология и методы исследования ЛОР-органов, приведены данные об этиологии, патогенезе, клинической картине, диагностике и методах лечения заболеваний верхних дыхательных путей и уха. Отражены новейшие достижения оториноларингологии - эндоскопическая диагностика и </a:t>
            </a:r>
            <a:r>
              <a:rPr lang="ru-RU" sz="1600" b="1" i="1" dirty="0" err="1" smtClean="0">
                <a:solidFill>
                  <a:schemeClr val="tx2"/>
                </a:solidFill>
              </a:rPr>
              <a:t>микроэндоскопическая</a:t>
            </a:r>
            <a:r>
              <a:rPr lang="ru-RU" sz="1600" b="1" i="1" dirty="0" smtClean="0">
                <a:solidFill>
                  <a:schemeClr val="tx2"/>
                </a:solidFill>
              </a:rPr>
              <a:t> хирургия носа и околоносовых пазух, </a:t>
            </a:r>
            <a:r>
              <a:rPr lang="ru-RU" sz="1600" b="1" i="1" dirty="0" err="1" smtClean="0">
                <a:solidFill>
                  <a:schemeClr val="tx2"/>
                </a:solidFill>
              </a:rPr>
              <a:t>кохлеарная</a:t>
            </a:r>
            <a:r>
              <a:rPr lang="ru-RU" sz="1600" b="1" i="1" dirty="0" smtClean="0">
                <a:solidFill>
                  <a:schemeClr val="tx2"/>
                </a:solidFill>
              </a:rPr>
              <a:t> имплантация. Приведены сведения о современном медикаментозном лечении. Представленный иллюстративный материал послужит для студентов наглядным пособием. </a:t>
            </a:r>
          </a:p>
          <a:p>
            <a:pPr algn="just"/>
            <a:r>
              <a:rPr lang="ru-RU" sz="1600" b="1" i="1" dirty="0" smtClean="0">
                <a:solidFill>
                  <a:schemeClr val="tx2"/>
                </a:solidFill>
              </a:rPr>
              <a:t>     Учебник предназначен студентам медицинских вузов.</a:t>
            </a:r>
            <a:endParaRPr lang="ru-RU" sz="1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www.geotar.ru/cgi-bin/unishell?usr_data=gd-image(lots,Q0125245,,1,popup_image,00000000,)&amp;hide_Cookie=y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484784"/>
            <a:ext cx="3097703" cy="4320480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1115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616.28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А924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3" y="260648"/>
            <a:ext cx="4178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88640"/>
            <a:ext cx="7668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Атлас. Отоскопия. Патология</a:t>
            </a:r>
            <a:r>
              <a:rPr lang="ru-RU" dirty="0" smtClean="0"/>
              <a:t> </a:t>
            </a:r>
            <a:r>
              <a:rPr lang="ru-RU" b="1" dirty="0" smtClean="0"/>
              <a:t>уха в цвете </a:t>
            </a:r>
            <a:r>
              <a:rPr lang="ru-RU" dirty="0" smtClean="0"/>
              <a:t>: практическое пособие по оториноларингологии / М. В. Комаров [и др.]. - 2-е изд., </a:t>
            </a:r>
            <a:r>
              <a:rPr lang="ru-RU" dirty="0" err="1" smtClean="0"/>
              <a:t>перераб</a:t>
            </a:r>
            <a:r>
              <a:rPr lang="ru-RU" dirty="0" smtClean="0"/>
              <a:t>. и доп. - Санкт-Петербург : </a:t>
            </a:r>
            <a:r>
              <a:rPr lang="ru-RU" dirty="0" err="1" smtClean="0"/>
              <a:t>Полифорум</a:t>
            </a:r>
            <a:r>
              <a:rPr lang="ru-RU" dirty="0" smtClean="0"/>
              <a:t>, 2017. - 347[1] с. : ил.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1916831"/>
            <a:ext cx="57241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Атлас отоскопии во втором издании включил в себя уникальный материал, накопленный сотрудниками ведущих учреждений по </a:t>
            </a:r>
            <a:r>
              <a:rPr lang="ru-RU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отохирургии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Санкт-Петербурга. В атласе представлены более 600 иллюстраций различных состояний уха- нормальных, патологических и состояний после операций. Данное руководство представлено на двух языках – русском и английском и ориентировано на практикующих </a:t>
            </a:r>
            <a:r>
              <a:rPr lang="ru-RU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врачей-оториноларингологов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врачей общей практики</a:t>
            </a:r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978-5-905896-07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3096344" cy="4275904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perspectiveRigh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1259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616-053.2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Б743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88640"/>
            <a:ext cx="7524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Богомильский М. Р.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</a:t>
            </a:r>
            <a:r>
              <a:rPr lang="ru-RU" b="1" dirty="0" smtClean="0"/>
              <a:t>Детская оториноларингология </a:t>
            </a:r>
            <a:r>
              <a:rPr lang="ru-RU" dirty="0" smtClean="0"/>
              <a:t>/ М. Р. Богомильский, В. Р. Чистякова. - 3-е изд., </a:t>
            </a:r>
            <a:r>
              <a:rPr lang="ru-RU" dirty="0" err="1" smtClean="0"/>
              <a:t>перераб</a:t>
            </a:r>
            <a:r>
              <a:rPr lang="ru-RU" dirty="0" smtClean="0"/>
              <a:t>. и доп. - Москва : </a:t>
            </a:r>
            <a:r>
              <a:rPr lang="ru-RU" dirty="0" err="1" smtClean="0"/>
              <a:t>ГЭОТАР-Медиа</a:t>
            </a:r>
            <a:r>
              <a:rPr lang="ru-RU" dirty="0" smtClean="0"/>
              <a:t>, 2014. - 624 с.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1772816"/>
            <a:ext cx="61561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В учебнике представлены сведения по эмбриологии, анатомии и физиологии ЛОР-органов у детей. Детально освещены вопросы эндоскопии уха, горла и носа, в том числе с использованием современной оптики, диагностики функциональных нарушений и прежде всего слуховых расстройств. Описаны новые методики исследований слуха в раннем детском возрасте, основанные на компьютерных технологиях. Особое внимание уделено тактике врача при необходимости оказания скорой медицинской помощи (стеноза, кровотечения и др.). Широко представлена информация о современных способах терапии, в том числе антибактериальной. Книга предназначена для студентов и ординаторов медицинских вузов, для врачей </a:t>
            </a:r>
            <a:r>
              <a:rPr lang="ru-RU" sz="1600" b="1" i="1" dirty="0" err="1" smtClean="0">
                <a:solidFill>
                  <a:schemeClr val="accent1">
                    <a:lumMod val="50000"/>
                  </a:schemeClr>
                </a:solidFill>
              </a:rPr>
              <a:t>оториноларингологов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 и врачей общей практики</a:t>
            </a:r>
            <a:r>
              <a:rPr lang="ru-RU" sz="1600" b="1" i="1" dirty="0" smtClean="0">
                <a:solidFill>
                  <a:schemeClr val="tx2"/>
                </a:solidFill>
              </a:rPr>
              <a:t>.</a:t>
            </a:r>
            <a:endParaRPr lang="ru-RU" sz="1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Детская оториноларингология. Учебник. Богомильский М.Р., Чистякова В.Р. 2014 г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2786411" cy="4176464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8"/>
            <a:ext cx="9468544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324544" y="0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616-053.2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Б792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0"/>
            <a:ext cx="7956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 </a:t>
            </a:r>
            <a:r>
              <a:rPr lang="ru-RU" b="1" dirty="0" smtClean="0"/>
              <a:t>Болезни уха, горла,</a:t>
            </a:r>
            <a:r>
              <a:rPr lang="ru-RU" dirty="0" smtClean="0"/>
              <a:t> </a:t>
            </a:r>
            <a:r>
              <a:rPr lang="ru-RU" b="1" dirty="0" smtClean="0"/>
              <a:t>носа в детском возрасте </a:t>
            </a:r>
            <a:r>
              <a:rPr lang="ru-RU" dirty="0" smtClean="0"/>
              <a:t>: национальное руководство : краткое издание / под ред. М. Р. Богомильского, В. Р. Чистяковой ; Ассоциация мед. обществ по качеству. - Москва : </a:t>
            </a:r>
            <a:r>
              <a:rPr lang="ru-RU" dirty="0" err="1" smtClean="0"/>
              <a:t>ГЭОТАР-Медиа</a:t>
            </a:r>
            <a:r>
              <a:rPr lang="ru-RU" dirty="0" smtClean="0"/>
              <a:t>, 2015. - 544 с. : ил. - (Национальные руководства)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1556792"/>
            <a:ext cx="63001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/>
              <a:t>         </a:t>
            </a:r>
            <a:r>
              <a:rPr lang="ru-RU" sz="1500" b="1" i="1" dirty="0" smtClean="0">
                <a:solidFill>
                  <a:schemeClr val="accent5">
                    <a:lumMod val="50000"/>
                  </a:schemeClr>
                </a:solidFill>
              </a:rPr>
              <a:t>Издание представляет собой сокращённую версию книги "Болезни уха, горла, носа в детском возрасте.  Национальное руководство", также вышедшей под эгидой Российской ассоциации ЛОР-педиатров и Ассоциации медицинских обществ по качеству. Руководство содержит современную и актуальную информацию о диагностике и лечении основных заболеваний </a:t>
            </a:r>
            <a:r>
              <a:rPr lang="ru-RU" sz="1500" b="1" i="1" dirty="0" err="1" smtClean="0">
                <a:solidFill>
                  <a:schemeClr val="accent5">
                    <a:lumMod val="50000"/>
                  </a:schemeClr>
                </a:solidFill>
              </a:rPr>
              <a:t>ЛOP-opганов</a:t>
            </a:r>
            <a:r>
              <a:rPr lang="ru-RU" sz="1500" b="1" i="1" dirty="0" smtClean="0">
                <a:solidFill>
                  <a:schemeClr val="accent5">
                    <a:lumMod val="50000"/>
                  </a:schemeClr>
                </a:solidFill>
              </a:rPr>
              <a:t> у детей. Отдельный раздел посвящён диагностическим методам, применяемым в оториноларингологии. </a:t>
            </a:r>
          </a:p>
          <a:p>
            <a:pPr algn="just"/>
            <a:r>
              <a:rPr lang="ru-RU" sz="1500" b="1" i="1" dirty="0" smtClean="0">
                <a:solidFill>
                  <a:schemeClr val="accent5">
                    <a:lumMod val="50000"/>
                  </a:schemeClr>
                </a:solidFill>
              </a:rPr>
              <a:t>        В подготовке настоящего издания в качестве авторов-составителей и рецензентов принимали участие ведущие специалисты - </a:t>
            </a:r>
            <a:r>
              <a:rPr lang="ru-RU" sz="1500" b="1" i="1" dirty="0" err="1" smtClean="0">
                <a:solidFill>
                  <a:schemeClr val="accent5">
                    <a:lumMod val="50000"/>
                  </a:schemeClr>
                </a:solidFill>
              </a:rPr>
              <a:t>оториноларингологи</a:t>
            </a:r>
            <a:r>
              <a:rPr lang="ru-RU" sz="1500" b="1" i="1" dirty="0" smtClean="0">
                <a:solidFill>
                  <a:schemeClr val="accent5">
                    <a:lumMod val="50000"/>
                  </a:schemeClr>
                </a:solidFill>
              </a:rPr>
              <a:t>. Все рекомендации прошли этап независимого рецензирования.</a:t>
            </a:r>
            <a:br>
              <a:rPr lang="ru-RU" sz="15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500" b="1" i="1" dirty="0" smtClean="0">
                <a:solidFill>
                  <a:schemeClr val="accent5">
                    <a:lumMod val="50000"/>
                  </a:schemeClr>
                </a:solidFill>
              </a:rPr>
              <a:t>       Предназначено оториноларингологам, семейным врачам, врачам общей практики, студентам старших курсов медицинских вузов, интернам, ординаторам, аспирантам.</a:t>
            </a:r>
            <a:endParaRPr lang="ru-RU" sz="15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2" descr="http://www.geotar.ru/cgi-bin/unishell?usr_data=gd-image(lots,Q0126115,,1,popup_image,00000000,)&amp;hide_Cookie=y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628800"/>
            <a:ext cx="2952327" cy="4127497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260648"/>
            <a:ext cx="9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61:355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В633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188640"/>
            <a:ext cx="81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Военная оториноларингология</a:t>
            </a:r>
            <a:r>
              <a:rPr lang="ru-RU" dirty="0" smtClean="0"/>
              <a:t> : учебное пособие / под ред. А. А. Горохова, А. М. </a:t>
            </a:r>
            <a:r>
              <a:rPr lang="ru-RU" dirty="0" err="1" smtClean="0"/>
              <a:t>Шелепова</a:t>
            </a:r>
            <a:r>
              <a:rPr lang="ru-RU" dirty="0" smtClean="0"/>
              <a:t>. - Санкт-Петербург : </a:t>
            </a:r>
            <a:r>
              <a:rPr lang="ru-RU" dirty="0" err="1" smtClean="0"/>
              <a:t>СпецЛит</a:t>
            </a:r>
            <a:r>
              <a:rPr lang="ru-RU" dirty="0" smtClean="0"/>
              <a:t>, 2014. - 271 с. : ил</a:t>
            </a:r>
            <a:r>
              <a:rPr lang="ru-RU" dirty="0" smtClean="0"/>
              <a:t>.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347864" y="1556792"/>
            <a:ext cx="57961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33CC"/>
                </a:solidFill>
                <a:latin typeface="Book Antiqua" pitchFamily="18" charset="0"/>
              </a:rPr>
              <a:t>       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В учебном пособии на основе многолетнего опыта авторов и данных специальной литературы с учетом работы медицинской службы в локальных войнах последнего времени детально изложены современные представления об организации медицинской помощи и лечении пострадавших с повреждениями ЛОР-органов как в мирное, так и в военное время.</a:t>
            </a:r>
          </a:p>
          <a:p>
            <a:pPr algn="just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       Книга предназначена для студентов, курсантов и слушателей военно-медицинских учебных заведений и военных кафедр медицинских вузов, </a:t>
            </a:r>
            <a:r>
              <a:rPr lang="ru-RU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врачей-оториноларингологов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 медучреждений Министерства обороны и военкоматов, смежных специалистов: челюстно-лицевых хирургов, офтальмологов, нейрохирургов.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390" name="Picture 6" descr="Военная оториноларинголог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3129262" cy="4536504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1403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616.28-089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Г399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88640"/>
            <a:ext cx="7308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Герсдорф</a:t>
            </a:r>
            <a:r>
              <a:rPr lang="ru-RU" b="1" dirty="0" smtClean="0"/>
              <a:t> М.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</a:t>
            </a:r>
            <a:r>
              <a:rPr lang="ru-RU" b="1" dirty="0" smtClean="0"/>
              <a:t>Хирургия среднего уха </a:t>
            </a:r>
            <a:r>
              <a:rPr lang="ru-RU" dirty="0" smtClean="0"/>
              <a:t>: атлас / М. </a:t>
            </a:r>
            <a:r>
              <a:rPr lang="ru-RU" dirty="0" err="1" smtClean="0"/>
              <a:t>Герсдорф</a:t>
            </a:r>
            <a:r>
              <a:rPr lang="ru-RU" dirty="0" smtClean="0"/>
              <a:t>, Ж. -М. </a:t>
            </a:r>
            <a:r>
              <a:rPr lang="ru-RU" dirty="0" err="1" smtClean="0"/>
              <a:t>Жерар</a:t>
            </a:r>
            <a:r>
              <a:rPr lang="ru-RU" dirty="0" smtClean="0"/>
              <a:t> ; пер. с англ. А. М. Гаврилова ; под ред. В. М. Зайцева. - Москва : БИНОМ. Лаборатория знаний, 2014. - 152 с. : </a:t>
            </a:r>
            <a:r>
              <a:rPr lang="ru-RU" dirty="0" err="1" smtClean="0"/>
              <a:t>цв</a:t>
            </a:r>
            <a:r>
              <a:rPr lang="ru-RU" dirty="0" smtClean="0"/>
              <a:t>. ил.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1700809"/>
            <a:ext cx="5940152" cy="4968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</a:t>
            </a:r>
            <a:r>
              <a:rPr lang="ru-RU" sz="1500" b="1" i="1" dirty="0" smtClean="0">
                <a:solidFill>
                  <a:srgbClr val="002060"/>
                </a:solidFill>
              </a:rPr>
              <a:t>Издание снабжено множеством </a:t>
            </a:r>
            <a:r>
              <a:rPr lang="ru-RU" sz="1500" b="1" i="1" dirty="0" err="1" smtClean="0">
                <a:solidFill>
                  <a:srgbClr val="002060"/>
                </a:solidFill>
              </a:rPr>
              <a:t>полноцветных</a:t>
            </a:r>
            <a:r>
              <a:rPr lang="ru-RU" sz="1500" b="1" i="1" dirty="0" smtClean="0">
                <a:solidFill>
                  <a:srgbClr val="002060"/>
                </a:solidFill>
              </a:rPr>
              <a:t> рисунков с четкими обозначениями. Оно познакомит читателей с наиболее распространенными и инновационными хирургическими манипуляциями, используемыми для лечения патологий среднего уха. Авторы, эксперты в этой технически сложной области, начинают повествование с практической информации о хирургической анатомии и патофизиологии среднего уха, а затем дают краткое описание анестезии и правил работы в операционной. В пошаговой форме, которая отлично подходит для обучения, продемонстрированы различные хирургические методы. Рассмотрены последние достижения хирургического лечения аномалий барабанной перепонки, хронического отита, </a:t>
            </a:r>
            <a:r>
              <a:rPr lang="ru-RU" sz="1500" b="1" i="1" dirty="0" err="1" smtClean="0">
                <a:solidFill>
                  <a:srgbClr val="002060"/>
                </a:solidFill>
              </a:rPr>
              <a:t>холестеатомы</a:t>
            </a:r>
            <a:r>
              <a:rPr lang="ru-RU" sz="1500" b="1" i="1" dirty="0" smtClean="0">
                <a:solidFill>
                  <a:srgbClr val="002060"/>
                </a:solidFill>
              </a:rPr>
              <a:t> и дисфункций цепи слуховых косточек. В каждой главе приведены информационные блоки, которые содержат ключевые советы, особенности и "подводные камни" лечения.</a:t>
            </a:r>
            <a:br>
              <a:rPr lang="ru-RU" sz="1500" b="1" i="1" dirty="0" smtClean="0">
                <a:solidFill>
                  <a:srgbClr val="002060"/>
                </a:solidFill>
              </a:rPr>
            </a:br>
            <a:r>
              <a:rPr lang="ru-RU" sz="1500" b="1" i="1" dirty="0" smtClean="0">
                <a:solidFill>
                  <a:srgbClr val="002060"/>
                </a:solidFill>
              </a:rPr>
              <a:t>       Для </a:t>
            </a:r>
            <a:r>
              <a:rPr lang="ru-RU" sz="1500" b="1" i="1" dirty="0" err="1" smtClean="0">
                <a:solidFill>
                  <a:srgbClr val="002060"/>
                </a:solidFill>
              </a:rPr>
              <a:t>врачей-оториноларингологов</a:t>
            </a:r>
            <a:r>
              <a:rPr lang="ru-RU" sz="1500" b="1" i="1" dirty="0" smtClean="0">
                <a:solidFill>
                  <a:srgbClr val="002060"/>
                </a:solidFill>
              </a:rPr>
              <a:t>, студентов медицинских вузов, ординаторов и аспирантов, специализирующихся в оториноларингологии.</a:t>
            </a:r>
            <a:endParaRPr lang="ru-RU" sz="1500" b="1" i="1" dirty="0">
              <a:solidFill>
                <a:srgbClr val="002060"/>
              </a:solidFill>
            </a:endParaRPr>
          </a:p>
        </p:txBody>
      </p:sp>
      <p:pic>
        <p:nvPicPr>
          <p:cNvPr id="15364" name="Picture 4" descr="https://img-gorod.ru/25/251/2525148_det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2906655" cy="4248472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7531" y="0"/>
            <a:ext cx="9491531" cy="711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324544" y="260648"/>
            <a:ext cx="93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616.21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К202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88640"/>
            <a:ext cx="7956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Капитанов Д. Н.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</a:t>
            </a:r>
            <a:r>
              <a:rPr lang="ru-RU" b="1" dirty="0" smtClean="0"/>
              <a:t>Эндоскопическая диагностика и лечение назальной </a:t>
            </a:r>
            <a:r>
              <a:rPr lang="ru-RU" b="1" dirty="0" err="1" smtClean="0"/>
              <a:t>ликвореи</a:t>
            </a:r>
            <a:r>
              <a:rPr lang="ru-RU" b="1" dirty="0" smtClean="0"/>
              <a:t> </a:t>
            </a:r>
            <a:r>
              <a:rPr lang="ru-RU" dirty="0" smtClean="0"/>
              <a:t>/ Д. Н. Капитанов, А. С. Лопатин, А. А. Потапов. - Москва : Практическая медицина, 2015. - 216 с. : </a:t>
            </a:r>
            <a:r>
              <a:rPr lang="ru-RU" dirty="0" err="1" smtClean="0"/>
              <a:t>цв</a:t>
            </a:r>
            <a:r>
              <a:rPr lang="ru-RU" dirty="0" smtClean="0"/>
              <a:t>. ил.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1628800"/>
            <a:ext cx="594015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2060"/>
                </a:solidFill>
              </a:rPr>
              <a:t>         В книге изложен накопленный авторами за последние 20 лет уникальный материал по эндоскопической диагностике и хирургическому лечению назальной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ликвореи</a:t>
            </a:r>
            <a:r>
              <a:rPr lang="ru-RU" sz="1400" b="1" i="1" dirty="0" smtClean="0">
                <a:solidFill>
                  <a:srgbClr val="002060"/>
                </a:solidFill>
              </a:rPr>
              <a:t>, представлены прикладные аспекты анатомии полости носа и околоносовых пазух, физиологии системы образования и циркуляции цереброспинальной жидкости. В доступной форме описаны особенности хирургического лечения различных по своему происхождению форм заболевания, при этом особое внимание уделено считавшейся ранее казуистической и часто сочетающейся с формированием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менингоэнцефалоцеле</a:t>
            </a:r>
            <a:r>
              <a:rPr lang="ru-RU" sz="1400" b="1" i="1" dirty="0" smtClean="0">
                <a:solidFill>
                  <a:srgbClr val="002060"/>
                </a:solidFill>
              </a:rPr>
              <a:t> спонтанной форме назальной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ликвореи</a:t>
            </a:r>
            <a:r>
              <a:rPr lang="ru-RU" sz="1400" b="1" i="1" dirty="0" smtClean="0">
                <a:solidFill>
                  <a:srgbClr val="002060"/>
                </a:solidFill>
              </a:rPr>
              <a:t>, развивающейся при наличии внутричерепной гипертензии и скрытых дефектов основания черепа, таких как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персистирующий</a:t>
            </a:r>
            <a:r>
              <a:rPr lang="ru-RU" sz="1400" b="1" i="1" dirty="0" smtClean="0">
                <a:solidFill>
                  <a:srgbClr val="002060"/>
                </a:solidFill>
              </a:rPr>
              <a:t> канал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Штернберга</a:t>
            </a:r>
            <a:r>
              <a:rPr lang="ru-RU" sz="1400" b="1" i="1" dirty="0" smtClean="0">
                <a:solidFill>
                  <a:srgbClr val="002060"/>
                </a:solidFill>
              </a:rPr>
              <a:t>. В заключительном разделе книги приведен обзор материалов, использующихся для пластического закрытия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ликворных</a:t>
            </a:r>
            <a:r>
              <a:rPr lang="ru-RU" sz="1400" b="1" i="1" dirty="0" smtClean="0">
                <a:solidFill>
                  <a:srgbClr val="002060"/>
                </a:solidFill>
              </a:rPr>
              <a:t> свищей передней черепной ямки, описаны особенности анестезиологического обеспечения внутриносовых операций на основании черепа и послеоперационного ведения пациентов.</a:t>
            </a:r>
            <a:br>
              <a:rPr lang="ru-RU" sz="1400" b="1" i="1" dirty="0" smtClean="0">
                <a:solidFill>
                  <a:srgbClr val="002060"/>
                </a:solidFill>
              </a:rPr>
            </a:br>
            <a:r>
              <a:rPr lang="ru-RU" sz="1400" b="1" i="1" dirty="0" smtClean="0">
                <a:solidFill>
                  <a:srgbClr val="002060"/>
                </a:solidFill>
              </a:rPr>
              <a:t>        Для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оториноларингологов</a:t>
            </a:r>
            <a:r>
              <a:rPr lang="ru-RU" sz="1400" b="1" i="1" dirty="0" smtClean="0">
                <a:solidFill>
                  <a:srgbClr val="002060"/>
                </a:solidFill>
              </a:rPr>
              <a:t>, нейрохирургов, анестезиологов, специалистов по лучевой диагностике</a:t>
            </a:r>
            <a:r>
              <a:rPr lang="ru-RU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Q0128207.fi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3059832" cy="4608512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899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616.21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Л771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640"/>
            <a:ext cx="7812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  <a:r>
              <a:rPr lang="ru-RU" b="1" dirty="0" smtClean="0"/>
              <a:t>Лопатин А. С.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       Острый  и  хронический  </a:t>
            </a:r>
            <a:r>
              <a:rPr lang="ru-RU" b="1" dirty="0" err="1" smtClean="0"/>
              <a:t>риносинусит</a:t>
            </a:r>
            <a:r>
              <a:rPr lang="ru-RU" b="1" dirty="0" smtClean="0"/>
              <a:t>:  этиология,  патогенез, клиника, диагностика и принципы лечения </a:t>
            </a:r>
            <a:r>
              <a:rPr lang="ru-RU" dirty="0" smtClean="0"/>
              <a:t>: учебное пособие / А. С. Лопатин, В. П. Гамов. - 2-е изд., </a:t>
            </a:r>
            <a:r>
              <a:rPr lang="ru-RU" dirty="0" err="1" smtClean="0"/>
              <a:t>испр</a:t>
            </a:r>
            <a:r>
              <a:rPr lang="ru-RU" dirty="0" smtClean="0"/>
              <a:t>. и </a:t>
            </a:r>
            <a:r>
              <a:rPr lang="ru-RU" dirty="0" err="1" smtClean="0"/>
              <a:t>перераб</a:t>
            </a:r>
            <a:r>
              <a:rPr lang="ru-RU" dirty="0" smtClean="0"/>
              <a:t>. - Москва : </a:t>
            </a:r>
            <a:r>
              <a:rPr lang="ru-RU" dirty="0" err="1" smtClean="0"/>
              <a:t>Миа</a:t>
            </a:r>
            <a:r>
              <a:rPr lang="ru-RU" dirty="0" smtClean="0"/>
              <a:t>, 2014. - 80 с. : </a:t>
            </a:r>
            <a:r>
              <a:rPr lang="ru-RU" dirty="0" err="1" smtClean="0"/>
              <a:t>цв</a:t>
            </a:r>
            <a:r>
              <a:rPr lang="ru-RU" dirty="0" smtClean="0"/>
              <a:t>. ил.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2348880"/>
            <a:ext cx="57961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издании подробно рассмотрены этиология, патогенез, клиника и диагностика одного из самых распространенных оториноларингологических заболеваний - </a:t>
            </a:r>
            <a:r>
              <a:rPr lang="ru-RU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риносинусита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Даются основные принципы диагностики и лечения этого заболевания. Особое внимание уделено терапии осложнений острого </a:t>
            </a:r>
            <a:r>
              <a:rPr lang="ru-RU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риносинусита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Для </a:t>
            </a:r>
            <a:r>
              <a:rPr lang="ru-RU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оториноларингологов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пульмонологов, семейных врачей. </a:t>
            </a:r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8" name="Picture 6" descr="Патогенез.Клиника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208" y="2060848"/>
            <a:ext cx="2894624" cy="4392488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899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616.21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П345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60648"/>
            <a:ext cx="7740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Пискунов Г. З.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</a:t>
            </a:r>
            <a:r>
              <a:rPr lang="ru-RU" b="1" dirty="0" smtClean="0"/>
              <a:t>Перфорация перегородки носа и ее лечение </a:t>
            </a:r>
            <a:r>
              <a:rPr lang="ru-RU" dirty="0" smtClean="0"/>
              <a:t>/ Г. З. Пискунов. - Москва : </a:t>
            </a:r>
            <a:r>
              <a:rPr lang="ru-RU" dirty="0" err="1" smtClean="0"/>
              <a:t>ГЭОТАР-Медиа</a:t>
            </a:r>
            <a:r>
              <a:rPr lang="ru-RU" dirty="0" smtClean="0"/>
              <a:t>, 2014. - 72 с.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1628800"/>
            <a:ext cx="57241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        В книге с современных позиций изложены вопросы этиологии, клинической картины, тактики ведения пациентов с перфорацией носовой перегородки. Подробно изложены хирургические аспекты лечения данной патологии с учетом индивидуальных особенностей пациента.</a:t>
            </a:r>
          </a:p>
          <a:p>
            <a:pPr algn="just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         Данное издание предназначено для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врачей-оториноларингологов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, будет полезно при проведении занятий и лекций по курсу оториноларингологии для врачей, ординаторов, интернов, студентов медицинских вузов.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292" name="Picture 4" descr="https://snoska.ru/images/covers/db/f0/dbf05708-1a11-5a4e-8596-4b2fc4ad6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2952328" cy="4417726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08912" cy="5760640"/>
          </a:xfrm>
        </p:spPr>
        <p:txBody>
          <a:bodyPr/>
          <a:lstStyle/>
          <a:p>
            <a:endParaRPr lang="ru-RU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Tahoma" pitchFamily="34" charset="0"/>
                <a:cs typeface="Tahoma" pitchFamily="34" charset="0"/>
              </a:rPr>
              <a:t>Библиографическое описание книг составлено на основании данных электронного каталога   Научной медицинской библиотеки УГМУ                                         (система автоматизации библиотек ИРБИС)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07704" y="188640"/>
            <a:ext cx="7236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b="1" dirty="0" smtClean="0"/>
              <a:t>Хирургическое лечение дефектов</a:t>
            </a:r>
            <a:r>
              <a:rPr lang="ru-RU" dirty="0" smtClean="0"/>
              <a:t> </a:t>
            </a:r>
            <a:r>
              <a:rPr lang="ru-RU" b="1" dirty="0" smtClean="0"/>
              <a:t>и деформаций носа </a:t>
            </a:r>
            <a:r>
              <a:rPr lang="ru-RU" dirty="0" smtClean="0"/>
              <a:t>/ В. М. </a:t>
            </a:r>
            <a:r>
              <a:rPr lang="ru-RU" dirty="0" err="1" smtClean="0"/>
              <a:t>Эзрохин</a:t>
            </a:r>
            <a:r>
              <a:rPr lang="ru-RU" dirty="0" smtClean="0"/>
              <a:t> [и др.]. - Москва : </a:t>
            </a:r>
            <a:r>
              <a:rPr lang="ru-RU" dirty="0" err="1" smtClean="0"/>
              <a:t>ГЭОТАР-Медиа</a:t>
            </a:r>
            <a:r>
              <a:rPr lang="ru-RU" dirty="0" smtClean="0"/>
              <a:t>, 2015. - 400 с. : ил.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88640"/>
            <a:ext cx="1475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616.21-089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Х501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268760"/>
            <a:ext cx="5796136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ru-RU" sz="1500" b="1" i="1" dirty="0" smtClean="0">
                <a:solidFill>
                  <a:schemeClr val="accent2">
                    <a:lumMod val="50000"/>
                  </a:schemeClr>
                </a:solidFill>
              </a:rPr>
              <a:t>В книге освещены вопросы этиологии, патогенеза, клинической картины, классификации различных дефектов и деформаций носа. Дана история развития и совершенствования методов устранения дефектов носа в эволюционном аспекте, включая работы выдающихся отечественных хирургов - основоположника пластики тканями </a:t>
            </a:r>
            <a:r>
              <a:rPr lang="ru-RU" sz="1500" b="1" i="1" dirty="0" err="1" smtClean="0">
                <a:solidFill>
                  <a:schemeClr val="accent2">
                    <a:lumMod val="50000"/>
                  </a:schemeClr>
                </a:solidFill>
              </a:rPr>
              <a:t>филатовского</a:t>
            </a:r>
            <a:r>
              <a:rPr lang="ru-RU" sz="1500" b="1" i="1" dirty="0" smtClean="0">
                <a:solidFill>
                  <a:schemeClr val="accent2">
                    <a:lumMod val="50000"/>
                  </a:schemeClr>
                </a:solidFill>
              </a:rPr>
              <a:t> стебля профессора Ф.М. Хитрова и профессора Г.В. </a:t>
            </a:r>
            <a:r>
              <a:rPr lang="ru-RU" sz="1500" b="1" i="1" dirty="0" err="1" smtClean="0">
                <a:solidFill>
                  <a:schemeClr val="accent2">
                    <a:lumMod val="50000"/>
                  </a:schemeClr>
                </a:solidFill>
              </a:rPr>
              <a:t>Кручинского</a:t>
            </a:r>
            <a:r>
              <a:rPr lang="ru-RU" sz="1500" b="1" i="1" dirty="0" smtClean="0">
                <a:solidFill>
                  <a:schemeClr val="accent2">
                    <a:lumMod val="50000"/>
                  </a:schemeClr>
                </a:solidFill>
              </a:rPr>
              <a:t>, который внес значительный вклад в разработку методов устранения частичных дефектов носа сложными свободными трансплантатами. </a:t>
            </a:r>
            <a:br>
              <a:rPr lang="ru-RU" sz="15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500" b="1" i="1" dirty="0" smtClean="0">
                <a:solidFill>
                  <a:schemeClr val="accent2">
                    <a:lumMod val="50000"/>
                  </a:schemeClr>
                </a:solidFill>
              </a:rPr>
              <a:t>      Представлены методы восстановительных и корригирующих операций при различных деформациях носа, многие из которых модифицированы, а также предложены оригинальные методики на основе современных достижений пластической хирургии. </a:t>
            </a:r>
            <a:br>
              <a:rPr lang="ru-RU" sz="15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500" b="1" i="1" dirty="0" smtClean="0">
                <a:solidFill>
                  <a:schemeClr val="accent2">
                    <a:lumMod val="50000"/>
                  </a:schemeClr>
                </a:solidFill>
              </a:rPr>
              <a:t>      Издание предназначено для пластических хирургов, </a:t>
            </a:r>
            <a:r>
              <a:rPr lang="ru-RU" sz="1500" b="1" i="1" dirty="0" err="1" smtClean="0">
                <a:solidFill>
                  <a:schemeClr val="accent2">
                    <a:lumMod val="50000"/>
                  </a:schemeClr>
                </a:solidFill>
              </a:rPr>
              <a:t>оториноларингологов</a:t>
            </a:r>
            <a:r>
              <a:rPr lang="ru-RU" sz="1500" b="1" i="1" dirty="0" smtClean="0">
                <a:solidFill>
                  <a:schemeClr val="accent2">
                    <a:lumMod val="50000"/>
                  </a:schemeClr>
                </a:solidFill>
              </a:rPr>
              <a:t>, челюстно-лицевых хирургов, а также для всех, кто занимается вопросами ринопластики.</a:t>
            </a:r>
            <a:endParaRPr lang="ru-RU" sz="15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8" name="Picture 4" descr="Хирургическое лечение дефектов и деформаций носа. Эзрохин В.М. и др. 2015 г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3096344" cy="4392488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002"/>
            <a:ext cx="9323512" cy="699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07704" y="18864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err="1" smtClean="0"/>
              <a:t>Пальчун</a:t>
            </a:r>
            <a:r>
              <a:rPr lang="ru-RU" b="1" dirty="0" smtClean="0"/>
              <a:t> В. Т.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</a:t>
            </a:r>
            <a:r>
              <a:rPr lang="ru-RU" b="1" dirty="0" smtClean="0"/>
              <a:t> Оториноларингология </a:t>
            </a:r>
            <a:r>
              <a:rPr lang="ru-RU" dirty="0" smtClean="0"/>
              <a:t>: учебник / В. Т. </a:t>
            </a:r>
            <a:r>
              <a:rPr lang="ru-RU" dirty="0" err="1" smtClean="0"/>
              <a:t>Пальчун</a:t>
            </a:r>
            <a:r>
              <a:rPr lang="ru-RU" dirty="0" smtClean="0"/>
              <a:t>, А. И. Крюков, М. М. Магомедов. - 4-е изд., </a:t>
            </a:r>
            <a:r>
              <a:rPr lang="ru-RU" dirty="0" err="1" smtClean="0"/>
              <a:t>перераб</a:t>
            </a:r>
            <a:r>
              <a:rPr lang="ru-RU" dirty="0" smtClean="0"/>
              <a:t>. и доп. - Москва : </a:t>
            </a:r>
            <a:r>
              <a:rPr lang="ru-RU" dirty="0" err="1" smtClean="0"/>
              <a:t>ГЭОТАР-Медиа</a:t>
            </a:r>
            <a:r>
              <a:rPr lang="ru-RU" dirty="0" smtClean="0"/>
              <a:t>, 2019. - 582[10] с : </a:t>
            </a:r>
            <a:r>
              <a:rPr lang="ru-RU" dirty="0" err="1" smtClean="0"/>
              <a:t>цв</a:t>
            </a:r>
            <a:r>
              <a:rPr lang="ru-RU" dirty="0" smtClean="0"/>
              <a:t>. ил.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60648"/>
            <a:ext cx="1259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616.21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П-147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1772816"/>
            <a:ext cx="60121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/>
              <a:t>       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В четвертом издании учебника кратко изложены как фундаментальные знания по этиологии, патогенезу, диагностике и лечению заболеваний верхних дыхательных путей и уха, так и новейшие научные и практические сведения в этой области. Существенные обновления внесены в разделы медикаментозной терапии заболеваний 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</a:rPr>
              <a:t>лор-органов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, в клиническую оценку и лечебную тактику при распространенных заболеваниях уха, горла и носа. Представлены современные обоснования методов выбора в диагностике и лечении основных заболеваний 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</a:rPr>
              <a:t>лор-органов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, даны обобщающие сведения по очаговой инфекции, вопросам 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</a:rPr>
              <a:t>ургентной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 патологии в специальности и др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Учебник предназначен студентам медицинских вузов, интернам, ординаторам, аспирантам и практическим врачам.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http://www.geotar.ru/cgi-bin/unishell?usr_data=gd-image(lots,NF0013938,,1,popup_image,00000000,)&amp;hide_Cookie=y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72816"/>
            <a:ext cx="2952328" cy="4032448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719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http://www.irm1.ru/img/autor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64704"/>
            <a:ext cx="6912768" cy="498041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2276872"/>
            <a:ext cx="8352928" cy="11695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7000" b="1" dirty="0">
                <a:ln>
                  <a:solidFill>
                    <a:srgbClr val="FFFF00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Gungsuh" pitchFamily="18" charset="-127"/>
                <a:cs typeface="David" pitchFamily="34" charset="-79"/>
              </a:rPr>
              <a:t>АВТОРЕФЕРАТЫ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72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115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Б183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0"/>
            <a:ext cx="7956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Байке Е. В.</a:t>
            </a:r>
            <a:r>
              <a:rPr lang="ru-RU" sz="1600" dirty="0" smtClean="0"/>
              <a:t> </a:t>
            </a:r>
          </a:p>
          <a:p>
            <a:r>
              <a:rPr lang="ru-RU" sz="1600" i="1" dirty="0" smtClean="0"/>
              <a:t>     Молекулярно-генетические факторы и особенности </a:t>
            </a:r>
            <a:r>
              <a:rPr lang="ru-RU" sz="1600" i="1" dirty="0" err="1" smtClean="0"/>
              <a:t>иммунопатогенеза</a:t>
            </a:r>
            <a:r>
              <a:rPr lang="ru-RU" sz="1600" i="1" dirty="0" smtClean="0"/>
              <a:t> хронического гнойного среднего отита : автореферат </a:t>
            </a:r>
            <a:r>
              <a:rPr lang="ru-RU" sz="1600" i="1" dirty="0" err="1" smtClean="0"/>
              <a:t>дис</a:t>
            </a:r>
            <a:r>
              <a:rPr lang="ru-RU" sz="1600" i="1" dirty="0" smtClean="0"/>
              <a:t>. ... д-ра мед. наук : 14.03.03 : защищена 25.10.2019 / Байке Елена Викторовна ; </a:t>
            </a:r>
            <a:r>
              <a:rPr lang="ru-RU" sz="1600" i="1" dirty="0" err="1" smtClean="0"/>
              <a:t>СибГМУ</a:t>
            </a:r>
            <a:r>
              <a:rPr lang="ru-RU" sz="1600" i="1" dirty="0" smtClean="0"/>
              <a:t>. . - [б. м.], 2019. - 42 с. </a:t>
            </a:r>
            <a:endParaRPr lang="ru-RU" sz="16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700808"/>
            <a:ext cx="1115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В754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1700808"/>
            <a:ext cx="8028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Воронов А. В.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       </a:t>
            </a:r>
            <a:r>
              <a:rPr lang="ru-RU" sz="1600" i="1" dirty="0" smtClean="0"/>
              <a:t>Преимущества эндоскопической </a:t>
            </a:r>
            <a:r>
              <a:rPr lang="ru-RU" sz="1600" i="1" dirty="0" err="1" smtClean="0"/>
              <a:t>ринохирургии</a:t>
            </a:r>
            <a:r>
              <a:rPr lang="ru-RU" sz="1600" i="1" dirty="0" smtClean="0"/>
              <a:t> в комплексном лечении назальной </a:t>
            </a:r>
            <a:r>
              <a:rPr lang="ru-RU" sz="1600" i="1" dirty="0" err="1" smtClean="0"/>
              <a:t>ликвореи</a:t>
            </a:r>
            <a:r>
              <a:rPr lang="ru-RU" sz="1600" i="1" dirty="0" smtClean="0"/>
              <a:t> и сочетанной патологии полости носа и околоносовых пазух : автореферат </a:t>
            </a:r>
            <a:r>
              <a:rPr lang="ru-RU" sz="1600" i="1" dirty="0" err="1" smtClean="0"/>
              <a:t>дис</a:t>
            </a:r>
            <a:r>
              <a:rPr lang="ru-RU" sz="1600" i="1" dirty="0" smtClean="0"/>
              <a:t>. ... канд. мед. наук : 14.01.03 : защищена 12.10.2015, 14.01.18 / Воронов Алексей Владимирович ; ВМА им. С. М. Кирова. - Санкт-Петербург, 2015. - 24 с. </a:t>
            </a:r>
            <a:endParaRPr lang="ru-RU" sz="16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3717032"/>
            <a:ext cx="7488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573016"/>
            <a:ext cx="9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И855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3573016"/>
            <a:ext cx="7956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Исаченко В. С.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        </a:t>
            </a:r>
            <a:r>
              <a:rPr lang="ru-RU" sz="1600" i="1" dirty="0" smtClean="0"/>
              <a:t>Медико-экономическая и социальная эффективность метода симультанной </a:t>
            </a:r>
            <a:r>
              <a:rPr lang="ru-RU" sz="1600" i="1" dirty="0" err="1" smtClean="0"/>
              <a:t>риноотохирургии</a:t>
            </a:r>
            <a:r>
              <a:rPr lang="ru-RU" sz="1600" i="1" dirty="0" smtClean="0"/>
              <a:t> хронического гнойного среднего отита : автореферат </a:t>
            </a:r>
            <a:r>
              <a:rPr lang="ru-RU" sz="1600" i="1" dirty="0" err="1" smtClean="0"/>
              <a:t>дис</a:t>
            </a:r>
            <a:r>
              <a:rPr lang="ru-RU" sz="1600" i="1" dirty="0" smtClean="0"/>
              <a:t>. ... канд. мед. наук : 14.01.03 : защищена 11.04.2011 / Исаченко Вадим Сергеевич ; СПб ВМА. - СПб., 2011. - 20 с.  </a:t>
            </a:r>
            <a:endParaRPr lang="ru-RU" sz="1600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87624" y="5157192"/>
            <a:ext cx="795637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/>
              <a:t>Калаев</a:t>
            </a:r>
            <a:r>
              <a:rPr lang="ru-RU" sz="1600" b="1" dirty="0" smtClean="0"/>
              <a:t> </a:t>
            </a:r>
            <a:r>
              <a:rPr lang="ru-RU" sz="1600" b="1" dirty="0" smtClean="0"/>
              <a:t>Н. Т.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        </a:t>
            </a:r>
            <a:r>
              <a:rPr lang="ru-RU" sz="1600" i="1" dirty="0" smtClean="0"/>
              <a:t>Профилактика  осложнений при операциях на шее и верхних дыхательных путях при  различных  методах вентиляции легких : автореферат </a:t>
            </a:r>
            <a:r>
              <a:rPr lang="ru-RU" sz="1600" i="1" dirty="0" err="1" smtClean="0"/>
              <a:t>дис</a:t>
            </a:r>
            <a:r>
              <a:rPr lang="ru-RU" sz="1600" i="1" dirty="0" smtClean="0"/>
              <a:t>. ... канд. мед. наук : 14.01.20 : защищена 30.03.2012 / </a:t>
            </a:r>
            <a:r>
              <a:rPr lang="ru-RU" sz="1600" i="1" dirty="0" err="1" smtClean="0"/>
              <a:t>Калаев</a:t>
            </a:r>
            <a:r>
              <a:rPr lang="ru-RU" sz="1600" i="1" dirty="0" smtClean="0"/>
              <a:t> Николай </a:t>
            </a:r>
            <a:r>
              <a:rPr lang="ru-RU" sz="1600" i="1" dirty="0" err="1" smtClean="0"/>
              <a:t>Таймуразович</a:t>
            </a:r>
            <a:r>
              <a:rPr lang="ru-RU" sz="1600" i="1" dirty="0" smtClean="0"/>
              <a:t> ; Кабардино-Балкарский ГУ. - Нальчик, 2012. - 23 с.</a:t>
            </a:r>
            <a:endParaRPr lang="ru-RU" sz="1600" i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5157192"/>
            <a:ext cx="1043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К17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719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04664"/>
            <a:ext cx="1115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А(УГМУ)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К214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04664"/>
            <a:ext cx="7956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Карасева Р. С.</a:t>
            </a:r>
            <a:r>
              <a:rPr lang="ru-RU" sz="1600" dirty="0" smtClean="0"/>
              <a:t> </a:t>
            </a:r>
          </a:p>
          <a:p>
            <a:r>
              <a:rPr lang="ru-RU" sz="1600" i="1" dirty="0" smtClean="0"/>
              <a:t>       Возможности  оптимизации  анестезии  при   </a:t>
            </a:r>
            <a:r>
              <a:rPr lang="ru-RU" sz="1600" i="1" dirty="0" err="1" smtClean="0"/>
              <a:t>ринологических</a:t>
            </a:r>
            <a:r>
              <a:rPr lang="ru-RU" sz="1600" i="1" dirty="0" smtClean="0"/>
              <a:t> операциях  с помощью регионарных блокад : автореферат </a:t>
            </a:r>
            <a:r>
              <a:rPr lang="ru-RU" sz="1600" i="1" dirty="0" err="1" smtClean="0"/>
              <a:t>дис</a:t>
            </a:r>
            <a:r>
              <a:rPr lang="ru-RU" sz="1600" i="1" dirty="0" smtClean="0"/>
              <a:t>. ... канд. мед. наук : 14.01.20 : защищена 02.10.2018 / Карасева </a:t>
            </a:r>
            <a:r>
              <a:rPr lang="ru-RU" sz="1600" i="1" dirty="0" err="1" smtClean="0"/>
              <a:t>Рената</a:t>
            </a:r>
            <a:r>
              <a:rPr lang="ru-RU" sz="1600" i="1" dirty="0" smtClean="0"/>
              <a:t> Станиславовна ; УГМУ. - [б. м.], 2018. - 22 с. </a:t>
            </a:r>
            <a:endParaRPr lang="ru-RU" sz="16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988840"/>
            <a:ext cx="899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К40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1988840"/>
            <a:ext cx="7956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Ким Е. С.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    </a:t>
            </a:r>
            <a:r>
              <a:rPr lang="ru-RU" sz="1600" i="1" dirty="0" smtClean="0"/>
              <a:t>Профилактика  послеоперационной тошноты  и  рвоты в   стационарной оперативной   ринологии : автореферат </a:t>
            </a:r>
            <a:r>
              <a:rPr lang="ru-RU" sz="1600" i="1" dirty="0" err="1" smtClean="0"/>
              <a:t>дис</a:t>
            </a:r>
            <a:r>
              <a:rPr lang="ru-RU" sz="1600" i="1" dirty="0" smtClean="0"/>
              <a:t>. ... канд. мед. наук : 14.01.20 : защищена  28.02.2012 / Ким Евгений Сергеевич ; Красноярский ГМУ. - Красноярск, 2012. - 23 с.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45024"/>
            <a:ext cx="9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К467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3645024"/>
            <a:ext cx="8028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/>
              <a:t>Киштеева</a:t>
            </a:r>
            <a:r>
              <a:rPr lang="ru-RU" sz="1600" b="1" dirty="0" smtClean="0"/>
              <a:t> В. А.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     </a:t>
            </a:r>
            <a:r>
              <a:rPr lang="ru-RU" sz="1600" i="1" dirty="0" smtClean="0"/>
              <a:t>Медико-социальные   аспекты распространенности  хронических  </a:t>
            </a:r>
            <a:r>
              <a:rPr lang="ru-RU" sz="1600" i="1" dirty="0" err="1" smtClean="0"/>
              <a:t>оторино</a:t>
            </a:r>
            <a:r>
              <a:rPr lang="ru-RU" sz="1600" i="1" dirty="0" smtClean="0"/>
              <a:t>-</a:t>
            </a:r>
          </a:p>
          <a:p>
            <a:r>
              <a:rPr lang="ru-RU" sz="1600" i="1" dirty="0" smtClean="0"/>
              <a:t>ларингологических заболеваний у взрослого населения Республики Хакасия и пути улучшения организации </a:t>
            </a:r>
            <a:r>
              <a:rPr lang="ru-RU" sz="1600" i="1" dirty="0" err="1" smtClean="0"/>
              <a:t>лор</a:t>
            </a:r>
            <a:r>
              <a:rPr lang="ru-RU" sz="1600" i="1" dirty="0" smtClean="0"/>
              <a:t> - помощи : автореферат </a:t>
            </a:r>
            <a:r>
              <a:rPr lang="ru-RU" sz="1600" i="1" dirty="0" err="1" smtClean="0"/>
              <a:t>дис</a:t>
            </a:r>
            <a:r>
              <a:rPr lang="ru-RU" sz="1600" i="1" dirty="0" smtClean="0"/>
              <a:t>. ... канд. мед. наук : 14.02.03, 14.01.03 / В. А. </a:t>
            </a:r>
            <a:r>
              <a:rPr lang="ru-RU" sz="1600" i="1" dirty="0" err="1" smtClean="0"/>
              <a:t>Киштеева</a:t>
            </a:r>
            <a:r>
              <a:rPr lang="ru-RU" sz="1600" i="1" dirty="0" smtClean="0"/>
              <a:t> ; Красноярский ГМУ. - Красноярск, 2010. - 26 с.</a:t>
            </a:r>
            <a:r>
              <a:rPr lang="ru-RU" sz="1600" dirty="0" smtClean="0"/>
              <a:t> 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5445224"/>
            <a:ext cx="899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П128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15616" y="5445224"/>
            <a:ext cx="8028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/>
              <a:t>Пажетнев</a:t>
            </a:r>
            <a:r>
              <a:rPr lang="ru-RU" sz="1600" b="1" dirty="0" smtClean="0"/>
              <a:t> А. Г.</a:t>
            </a:r>
            <a:r>
              <a:rPr lang="ru-RU" sz="1600" dirty="0" smtClean="0"/>
              <a:t> </a:t>
            </a:r>
          </a:p>
          <a:p>
            <a:r>
              <a:rPr lang="ru-RU" sz="1600" i="1" dirty="0" smtClean="0"/>
              <a:t>     Клинико-анатомические  и  патофизиологические  обоснования  повышения качества диагностики, лечения и профилактики острых гнойных средних отитов : автореферат </a:t>
            </a:r>
            <a:r>
              <a:rPr lang="ru-RU" sz="1600" i="1" dirty="0" err="1" smtClean="0"/>
              <a:t>дис</a:t>
            </a:r>
            <a:r>
              <a:rPr lang="ru-RU" sz="1600" i="1" dirty="0" smtClean="0"/>
              <a:t>. ... канд. мед. наук : 14.01.03 : защищена 11.04.2011 / </a:t>
            </a:r>
            <a:r>
              <a:rPr lang="ru-RU" sz="1600" i="1" dirty="0" err="1" smtClean="0"/>
              <a:t>Пажетнев</a:t>
            </a:r>
            <a:r>
              <a:rPr lang="ru-RU" sz="1600" i="1" dirty="0" smtClean="0"/>
              <a:t> Александр Геннадьевич ; СПб ВМА. - СПб., 2011. - 20 с.</a:t>
            </a:r>
            <a:r>
              <a:rPr lang="ru-RU" sz="1600" dirty="0" smtClean="0"/>
              <a:t>        </a:t>
            </a:r>
            <a:endParaRPr lang="ru-RU" sz="1600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719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9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Б181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04664"/>
            <a:ext cx="7884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/>
              <a:t>Байдик</a:t>
            </a:r>
            <a:r>
              <a:rPr lang="ru-RU" sz="1600" b="1" dirty="0" smtClean="0"/>
              <a:t> О. Д.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       </a:t>
            </a:r>
            <a:r>
              <a:rPr lang="ru-RU" sz="1600" i="1" dirty="0" smtClean="0"/>
              <a:t>Структурно-функциональные изменения слизистой оболочки </a:t>
            </a:r>
            <a:r>
              <a:rPr lang="ru-RU" sz="1600" i="1" dirty="0" err="1" smtClean="0"/>
              <a:t>верхнече</a:t>
            </a:r>
            <a:r>
              <a:rPr lang="ru-RU" sz="1600" i="1" dirty="0" smtClean="0"/>
              <a:t>-</a:t>
            </a:r>
          </a:p>
          <a:p>
            <a:r>
              <a:rPr lang="ru-RU" sz="1600" i="1" dirty="0" err="1" smtClean="0"/>
              <a:t>люстной</a:t>
            </a:r>
            <a:r>
              <a:rPr lang="ru-RU" sz="1600" i="1" dirty="0" smtClean="0"/>
              <a:t> пазухи при хронических </a:t>
            </a:r>
            <a:r>
              <a:rPr lang="ru-RU" sz="1600" i="1" dirty="0" err="1" smtClean="0"/>
              <a:t>одонтогенных</a:t>
            </a:r>
            <a:r>
              <a:rPr lang="ru-RU" sz="1600" i="1" dirty="0" smtClean="0"/>
              <a:t> синуситах и их хирургическая коррекция : автореферат </a:t>
            </a:r>
            <a:r>
              <a:rPr lang="ru-RU" sz="1600" i="1" dirty="0" err="1" smtClean="0"/>
              <a:t>дис</a:t>
            </a:r>
            <a:r>
              <a:rPr lang="ru-RU" sz="1600" i="1" dirty="0" smtClean="0"/>
              <a:t>. ... д-ра мед. наук : 03.03.04 : защищена 13.12.2013, 14.01.14 / </a:t>
            </a:r>
            <a:r>
              <a:rPr lang="ru-RU" sz="1600" i="1" dirty="0" err="1" smtClean="0"/>
              <a:t>Байдик</a:t>
            </a:r>
            <a:r>
              <a:rPr lang="ru-RU" sz="1600" i="1" dirty="0" smtClean="0"/>
              <a:t> Ольга Дмитриевна ; </a:t>
            </a:r>
            <a:r>
              <a:rPr lang="ru-RU" sz="1600" i="1" dirty="0" err="1" smtClean="0"/>
              <a:t>СибГМУ</a:t>
            </a:r>
            <a:r>
              <a:rPr lang="ru-RU" sz="1600" i="1" dirty="0" smtClean="0"/>
              <a:t>. - Томск, 2013. - 37 с.</a:t>
            </a:r>
            <a:endParaRPr lang="ru-RU" sz="16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988840"/>
            <a:ext cx="9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К484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2060848"/>
            <a:ext cx="7956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/>
              <a:t>Клёнкина</a:t>
            </a:r>
            <a:r>
              <a:rPr lang="ru-RU" sz="1600" b="1" dirty="0" smtClean="0"/>
              <a:t> Е. И.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      </a:t>
            </a:r>
            <a:r>
              <a:rPr lang="ru-RU" sz="1600" i="1" dirty="0" smtClean="0"/>
              <a:t>Дифференциально-диагностические аспекты латентных  </a:t>
            </a:r>
            <a:r>
              <a:rPr lang="ru-RU" sz="1600" i="1" dirty="0" err="1" smtClean="0"/>
              <a:t>одонтогенных</a:t>
            </a:r>
            <a:r>
              <a:rPr lang="ru-RU" sz="1600" i="1" dirty="0" smtClean="0"/>
              <a:t>  и хронических </a:t>
            </a:r>
            <a:r>
              <a:rPr lang="ru-RU" sz="1600" i="1" dirty="0" err="1" smtClean="0"/>
              <a:t>риногенных</a:t>
            </a:r>
            <a:r>
              <a:rPr lang="ru-RU" sz="1600" i="1" dirty="0" smtClean="0"/>
              <a:t> верхнечелюстных синуситов : автореферат </a:t>
            </a:r>
            <a:r>
              <a:rPr lang="ru-RU" sz="1600" i="1" dirty="0" err="1" smtClean="0"/>
              <a:t>дис</a:t>
            </a:r>
            <a:r>
              <a:rPr lang="ru-RU" sz="1600" i="1" dirty="0" smtClean="0"/>
              <a:t>. ... канд. мед. наук : 14.01.14 : защищена 06.06.2011, 14.01.03 / </a:t>
            </a:r>
            <a:r>
              <a:rPr lang="ru-RU" sz="1600" i="1" dirty="0" err="1" smtClean="0"/>
              <a:t>Клёнкина</a:t>
            </a:r>
            <a:r>
              <a:rPr lang="ru-RU" sz="1600" i="1" dirty="0" smtClean="0"/>
              <a:t> Елена Ивановна ; ФГВОУ ВПО ВМА им.С.М. Кирова. - СПб., 2011. - 20 с.</a:t>
            </a:r>
            <a:endParaRPr lang="ru-RU" sz="16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501008"/>
            <a:ext cx="1115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А(УГМУ)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М207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3645024"/>
            <a:ext cx="7956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Малышева Л. Ю.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     </a:t>
            </a:r>
            <a:r>
              <a:rPr lang="ru-RU" sz="1600" i="1" dirty="0" smtClean="0"/>
              <a:t>Клинико-иммунологическая оценка локального применения циклоферона в комплексном лечении хронического верхнечелюстного синусита : автореферат </a:t>
            </a:r>
            <a:r>
              <a:rPr lang="ru-RU" sz="1600" i="1" dirty="0" err="1" smtClean="0"/>
              <a:t>дис</a:t>
            </a:r>
            <a:r>
              <a:rPr lang="ru-RU" sz="1600" i="1" dirty="0" smtClean="0"/>
              <a:t>. ... канд. мед. наук : 14.01.14 : защищена 15.06.2016 / Малышева Людмила Юрьевна ; УГМУ. - Екатеринбург, 2016. - 26 с. </a:t>
            </a:r>
            <a:endParaRPr lang="ru-RU" sz="16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5229200"/>
            <a:ext cx="899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Х697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15616" y="5445224"/>
            <a:ext cx="8028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/>
              <a:t>Ходько</a:t>
            </a:r>
            <a:r>
              <a:rPr lang="ru-RU" sz="1600" b="1" dirty="0" smtClean="0"/>
              <a:t> С. В.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        </a:t>
            </a:r>
            <a:r>
              <a:rPr lang="ru-RU" sz="1600" i="1" dirty="0" smtClean="0"/>
              <a:t>Эффективность лекарственных препаратов природного происхождения в экспериментальных моделях воспаления верхних дыхательных путей : автореферат </a:t>
            </a:r>
            <a:r>
              <a:rPr lang="ru-RU" sz="1600" i="1" dirty="0" err="1" smtClean="0"/>
              <a:t>дис</a:t>
            </a:r>
            <a:r>
              <a:rPr lang="ru-RU" sz="1600" i="1" dirty="0" smtClean="0"/>
              <a:t>. ... канд. мед. наук : 14.03.06 : защищена 08.12.2015, 14.03.06 / </a:t>
            </a:r>
            <a:r>
              <a:rPr lang="ru-RU" sz="1600" i="1" dirty="0" err="1" smtClean="0"/>
              <a:t>Ходько</a:t>
            </a:r>
            <a:r>
              <a:rPr lang="ru-RU" sz="1600" i="1" dirty="0" smtClean="0"/>
              <a:t> Светлана Владимировна ; ВМА им. С. М. Кирова. - Санкт-Петербург, 2015. - 24 с.</a:t>
            </a:r>
            <a:endParaRPr lang="ru-RU" sz="1600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44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5229200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6000" b="1" i="1" dirty="0" smtClean="0">
                <a:ln>
                  <a:solidFill>
                    <a:srgbClr val="FFFF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ДИССЕРТАЦИИ</a:t>
            </a:r>
            <a:endParaRPr lang="ru-RU" sz="6000" b="1" i="1" dirty="0">
              <a:ln>
                <a:solidFill>
                  <a:srgbClr val="FFFF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Picture 4" descr="http://permsc.ru/images/newspic/%D0%94%D0%A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1"/>
            <a:ext cx="777686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524000" y="2674461"/>
          <a:ext cx="6096000" cy="2377440"/>
        </p:xfrm>
        <a:graphic>
          <a:graphicData uri="http://schemas.openxmlformats.org/drawingml/2006/table">
            <a:tbl>
              <a:tblPr/>
              <a:tblGrid>
                <a:gridCol w="304800"/>
                <a:gridCol w="5791200"/>
              </a:tblGrid>
              <a:tr h="0">
                <a:tc>
                  <a:txBody>
                    <a:bodyPr/>
                    <a:lstStyle/>
                    <a:p>
                      <a:r>
                        <a:rPr lang="ru-RU"/>
                        <a:t/>
                      </a:r>
                      <a:br>
                        <a:rPr lang="ru-RU"/>
                      </a:br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ДЗ-382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pic>
        <p:nvPicPr>
          <p:cNvPr id="4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9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М207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60648"/>
            <a:ext cx="8028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Малышева Л. Ю.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     </a:t>
            </a:r>
            <a:r>
              <a:rPr lang="ru-RU" sz="1600" i="1" dirty="0" smtClean="0"/>
              <a:t>Клинико-иммунологическая оценка локального применения циклоферона в комплексном лечении хронического </a:t>
            </a:r>
            <a:r>
              <a:rPr lang="ru-RU" sz="1600" i="1" dirty="0" err="1" smtClean="0"/>
              <a:t>одонтогенного</a:t>
            </a:r>
            <a:r>
              <a:rPr lang="ru-RU" sz="1600" i="1" dirty="0" smtClean="0"/>
              <a:t> верхнечелюстного синусита : </a:t>
            </a:r>
            <a:r>
              <a:rPr lang="ru-RU" sz="1600" i="1" dirty="0" err="1" smtClean="0"/>
              <a:t>дис</a:t>
            </a:r>
            <a:r>
              <a:rPr lang="ru-RU" sz="1600" i="1" dirty="0" smtClean="0"/>
              <a:t>. ... канд. мед. наук : 14.01.14 : защищена 15.06.2016 / Малышева Людмила Юрьевна ; УГМУ. - Челябинск, 2016. - 155 с. : ил.</a:t>
            </a:r>
            <a:endParaRPr lang="ru-RU" sz="1600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1844824"/>
            <a:ext cx="9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К214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1844824"/>
            <a:ext cx="80283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Карасева Р. С.</a:t>
            </a:r>
            <a:r>
              <a:rPr lang="ru-RU" sz="1600" dirty="0" smtClean="0"/>
              <a:t> </a:t>
            </a:r>
            <a:r>
              <a:rPr lang="ru-RU" sz="1600" b="1" i="1" dirty="0" smtClean="0"/>
              <a:t>  </a:t>
            </a:r>
          </a:p>
          <a:p>
            <a:r>
              <a:rPr lang="ru-RU" sz="1600" dirty="0" smtClean="0"/>
              <a:t>    </a:t>
            </a:r>
            <a:r>
              <a:rPr lang="ru-RU" sz="1600" i="1" dirty="0" smtClean="0"/>
              <a:t>Возможности оптимизации анестезии при </a:t>
            </a:r>
            <a:r>
              <a:rPr lang="ru-RU" sz="1600" i="1" dirty="0" err="1" smtClean="0"/>
              <a:t>ринологических</a:t>
            </a:r>
            <a:r>
              <a:rPr lang="ru-RU" sz="1600" i="1" dirty="0" smtClean="0"/>
              <a:t> операциях с помощью регионарных блокад : </a:t>
            </a:r>
            <a:r>
              <a:rPr lang="ru-RU" sz="1600" i="1" dirty="0" err="1" smtClean="0"/>
              <a:t>дис</a:t>
            </a:r>
            <a:r>
              <a:rPr lang="ru-RU" sz="1600" i="1" dirty="0" smtClean="0"/>
              <a:t>. ... канд. мед. наук : 14.01.20 : защищена 02.10.2018 / Карасева </a:t>
            </a:r>
            <a:r>
              <a:rPr lang="ru-RU" sz="1600" i="1" dirty="0" err="1" smtClean="0"/>
              <a:t>Рената</a:t>
            </a:r>
            <a:r>
              <a:rPr lang="ru-RU" sz="1600" i="1" dirty="0" smtClean="0"/>
              <a:t> Станиславовна ; ФГБОУ ВО Южно-Уральский ГМУ Министерства здравоохранения РФ. - Челябинск, 2018. - 124 с. : ил., табл.</a:t>
            </a:r>
            <a:endParaRPr lang="ru-RU" sz="1600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3501008"/>
            <a:ext cx="9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Т816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3608" y="3429000"/>
            <a:ext cx="8100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Туева И. Д.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    </a:t>
            </a:r>
            <a:r>
              <a:rPr lang="ru-RU" sz="1600" i="1" dirty="0" smtClean="0"/>
              <a:t>Оценка тяжести и критерии прогноза </a:t>
            </a:r>
            <a:r>
              <a:rPr lang="ru-RU" sz="1600" i="1" dirty="0" err="1" smtClean="0"/>
              <a:t>статокоординационных</a:t>
            </a:r>
            <a:r>
              <a:rPr lang="ru-RU" sz="1600" i="1" dirty="0" smtClean="0"/>
              <a:t> нарушений у детей при врождённой </a:t>
            </a:r>
            <a:r>
              <a:rPr lang="ru-RU" sz="1600" i="1" dirty="0" err="1" smtClean="0"/>
              <a:t>сенсоневральной</a:t>
            </a:r>
            <a:r>
              <a:rPr lang="ru-RU" sz="1600" i="1" dirty="0" smtClean="0"/>
              <a:t> тугоухости : </a:t>
            </a:r>
            <a:r>
              <a:rPr lang="ru-RU" sz="1600" i="1" dirty="0" err="1" smtClean="0"/>
              <a:t>дис</a:t>
            </a:r>
            <a:r>
              <a:rPr lang="ru-RU" sz="1600" i="1" dirty="0" smtClean="0"/>
              <a:t>. ... канд. мед. наук : 14.00.13 / И. Д. Туева. - Защищена 17.11.2009. - Екатеринбург, 2009. - 150 с.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4869160"/>
            <a:ext cx="8028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Черкаева</a:t>
            </a:r>
            <a:r>
              <a:rPr lang="ru-RU" b="1" dirty="0" smtClean="0"/>
              <a:t> А. Х.</a:t>
            </a:r>
            <a:r>
              <a:rPr lang="ru-RU" dirty="0" smtClean="0"/>
              <a:t> </a:t>
            </a:r>
          </a:p>
          <a:p>
            <a:r>
              <a:rPr lang="ru-RU" sz="1700" i="1" dirty="0" smtClean="0"/>
              <a:t>     </a:t>
            </a:r>
            <a:r>
              <a:rPr lang="ru-RU" sz="1600" i="1" dirty="0" smtClean="0"/>
              <a:t>Дифференцированный  подход  к  вакцинации против  пневмококковой инфекции детей с хроническими воспалительными заболеваниями носоглотки : </a:t>
            </a:r>
            <a:r>
              <a:rPr lang="ru-RU" sz="1600" i="1" dirty="0" err="1" smtClean="0"/>
              <a:t>дис</a:t>
            </a:r>
            <a:r>
              <a:rPr lang="ru-RU" sz="1600" i="1" dirty="0" smtClean="0"/>
              <a:t>. ... канд. мед. наук : 14.01.08 : защищена 06.03.2018 / </a:t>
            </a:r>
            <a:r>
              <a:rPr lang="ru-RU" sz="1600" i="1" dirty="0" err="1" smtClean="0"/>
              <a:t>Черкаева</a:t>
            </a:r>
            <a:r>
              <a:rPr lang="ru-RU" sz="1600" i="1" dirty="0" smtClean="0"/>
              <a:t> Ася </a:t>
            </a:r>
            <a:r>
              <a:rPr lang="ru-RU" sz="1600" i="1" dirty="0" err="1" smtClean="0"/>
              <a:t>Хайзятулловна</a:t>
            </a:r>
            <a:r>
              <a:rPr lang="ru-RU" sz="1600" i="1" dirty="0" smtClean="0"/>
              <a:t> ; ФГБОУ ВО </a:t>
            </a:r>
            <a:r>
              <a:rPr lang="ru-RU" sz="1600" i="1" dirty="0" err="1" smtClean="0"/>
              <a:t>КемГМУ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М-ва</a:t>
            </a:r>
            <a:r>
              <a:rPr lang="ru-RU" sz="1600" i="1" dirty="0" smtClean="0"/>
              <a:t> здравоохранения РФ. - Защищена 06.03.2018. - Кемерово, 2017. - 168 с. : рис., табл</a:t>
            </a:r>
            <a:r>
              <a:rPr lang="ru-RU" sz="1700" i="1" dirty="0" smtClean="0"/>
              <a:t>.</a:t>
            </a:r>
            <a:endParaRPr lang="ru-RU" sz="17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4869160"/>
            <a:ext cx="9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Ч-48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80729"/>
            <a:ext cx="6408712" cy="34563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Виртуальную выставку изданий по 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оториноларингологии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подготовила и оформила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в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едущий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библиотекарь читального зала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научной медицинской библиотеки УГМУ</a:t>
            </a:r>
          </a:p>
          <a:p>
            <a:pPr algn="ctr">
              <a:buNone/>
            </a:pP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Бурлакова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 Татьяна  Геннадьевна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509120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БЛАГОДАРИМ  ЗА  ВНИМАНИЕ! 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Picture 6" descr="https://s11.stc.all.kpcdn.net/share/i/12/3535426/inx960x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301208"/>
            <a:ext cx="288032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077" name="Прямоугольник 3"/>
          <p:cNvSpPr>
            <a:spLocks noChangeArrowheads="1"/>
          </p:cNvSpPr>
          <p:nvPr/>
        </p:nvSpPr>
        <p:spPr bwMode="auto">
          <a:xfrm>
            <a:off x="3348038" y="5733256"/>
            <a:ext cx="2519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г.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Екатеринбург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2019 год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996952"/>
            <a:ext cx="7920880" cy="301621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ru-RU" sz="4000" i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ru-RU" sz="4000" i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</a:t>
            </a:r>
            <a:r>
              <a:rPr lang="ru-RU" sz="5500" b="1" i="1" kern="0" dirty="0" smtClean="0">
                <a:solidFill>
                  <a:srgbClr val="4C6A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                          </a:t>
            </a:r>
          </a:p>
          <a:p>
            <a:r>
              <a:rPr lang="ru-RU" sz="5500" b="1" i="1" kern="0" dirty="0" smtClean="0">
                <a:solidFill>
                  <a:srgbClr val="4C6A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</a:p>
          <a:p>
            <a:r>
              <a:rPr lang="ru-RU" sz="4000" i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</a:t>
            </a:r>
            <a:endParaRPr lang="ru-RU" sz="5800" b="1" i="1" dirty="0">
              <a:ln>
                <a:solidFill>
                  <a:srgbClr val="FFFF00"/>
                </a:solidFill>
              </a:ln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2770" name="Picture 2" descr="https://img.aapks.com/volynka-lor-android/f/4/8/f48ef239e5bbb419a1fcf797be042112_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620688"/>
            <a:ext cx="7344816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1259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616.21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О-856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88640"/>
            <a:ext cx="7380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 </a:t>
            </a:r>
            <a:r>
              <a:rPr lang="ru-RU" b="1" dirty="0" smtClean="0"/>
              <a:t>Оториноларингология</a:t>
            </a:r>
            <a:r>
              <a:rPr lang="ru-RU" dirty="0" smtClean="0"/>
              <a:t> : национальное руководство / под ред. В. Т. </a:t>
            </a:r>
            <a:r>
              <a:rPr lang="ru-RU" dirty="0" err="1" smtClean="0"/>
              <a:t>Пальчуна</a:t>
            </a:r>
            <a:r>
              <a:rPr lang="ru-RU" dirty="0" smtClean="0"/>
              <a:t>. - краткое издание. - Москва : </a:t>
            </a:r>
            <a:r>
              <a:rPr lang="ru-RU" dirty="0" err="1" smtClean="0"/>
              <a:t>ГЭОТАР-Медиа</a:t>
            </a:r>
            <a:r>
              <a:rPr lang="ru-RU" dirty="0" smtClean="0"/>
              <a:t>, 2014. - 656 с. : ил. - (Национальные руководства)</a:t>
            </a:r>
            <a:endParaRPr lang="ru-RU" sz="1600" b="1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1412776"/>
            <a:ext cx="62281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onstantia" pitchFamily="18" charset="0"/>
              </a:rPr>
              <a:t>    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Издание представляет собой современный медицинский справочник, составленный на базе национального руководства, обновленный и дополненный актуальной информацией. </a:t>
            </a:r>
          </a:p>
          <a:p>
            <a:pPr algn="just"/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В каждом из разделов краткой версии национального руководства представлена наиболее полная информация, касающаяся не только вопросов клинической картины заболевания и диагностики, но и методов лечения и профилактики, необходимых в повседневной работе практикующего врача. </a:t>
            </a:r>
          </a:p>
          <a:p>
            <a:pPr algn="just"/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В книге объединен опыт ведущих научных школ России. К работе над изданием были привлечены специалисты таких учреждений, как РНИМУ им. Н.И. Пирогова, Санкт-Петербургский НИИ уха, горла, носа и речи, Первого МГМУ им. И.М. Сеченова, Московский научно-практический центр оториноларингологии, Российский научно-практический центр аудиологии и </a:t>
            </a:r>
            <a:r>
              <a:rPr lang="ru-RU" sz="1400" b="1" i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слухопротезирования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РМАПО и др. Также активное участие в создании книги приняли сотрудники образовательных и исследовательских учреждений регионов России. Работа над руководством проводилась под эгидой Российского общества </a:t>
            </a:r>
            <a:r>
              <a:rPr lang="ru-RU" sz="1400" b="1" i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оториноларингологов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Московского общества </a:t>
            </a:r>
            <a:r>
              <a:rPr lang="ru-RU" sz="1400" b="1" i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оториноларингологов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Ассоциации медицинских обществ по качеству. Предназначено оториноларингологам, студентам старших курсов медицинских вузов, интернам, ординаторам, аспирантам.</a:t>
            </a:r>
          </a:p>
        </p:txBody>
      </p:sp>
      <p:pic>
        <p:nvPicPr>
          <p:cNvPr id="28674" name="Picture 2" descr="Q0123959.fi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628800"/>
            <a:ext cx="2592287" cy="410445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15600" cy="758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616.21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П147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16632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Пальчун</a:t>
            </a:r>
            <a:r>
              <a:rPr lang="ru-RU" b="1" dirty="0" smtClean="0"/>
              <a:t> В. Т.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</a:t>
            </a:r>
            <a:r>
              <a:rPr lang="ru-RU" b="1" dirty="0" smtClean="0"/>
              <a:t>Оториноларингология </a:t>
            </a:r>
            <a:r>
              <a:rPr lang="ru-RU" dirty="0" smtClean="0"/>
              <a:t>: учебник / В. Т. </a:t>
            </a:r>
            <a:r>
              <a:rPr lang="ru-RU" dirty="0" err="1" smtClean="0"/>
              <a:t>Пальчун</a:t>
            </a:r>
            <a:r>
              <a:rPr lang="ru-RU" dirty="0" smtClean="0"/>
              <a:t>, М. М. Магомедов, Л. А. </a:t>
            </a:r>
            <a:r>
              <a:rPr lang="ru-RU" dirty="0" err="1" smtClean="0"/>
              <a:t>Лучихин</a:t>
            </a:r>
            <a:r>
              <a:rPr lang="ru-RU" dirty="0" smtClean="0"/>
              <a:t>. - 2-е изд., </a:t>
            </a:r>
            <a:r>
              <a:rPr lang="ru-RU" dirty="0" err="1" smtClean="0"/>
              <a:t>перераб</a:t>
            </a:r>
            <a:r>
              <a:rPr lang="ru-RU" dirty="0" smtClean="0"/>
              <a:t>. и доп. - Москва : </a:t>
            </a:r>
            <a:r>
              <a:rPr lang="ru-RU" dirty="0" err="1" smtClean="0"/>
              <a:t>ГЭОТАР-Медиа</a:t>
            </a:r>
            <a:r>
              <a:rPr lang="ru-RU" dirty="0" smtClean="0"/>
              <a:t>, 2014. - 584 с. : ил.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1412777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452103"/>
                </a:solidFill>
              </a:rPr>
              <a:t>   </a:t>
            </a:r>
            <a:endParaRPr lang="ru-RU" sz="1600" i="1" dirty="0">
              <a:solidFill>
                <a:srgbClr val="45210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1700808"/>
            <a:ext cx="66967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В учебнике кратко представлены как фундаментальные знания по этиологии, патогенезу, диагностике и лечению заболеваний верхних дыхательных путей и уха, так и новейшие научные и практические сведения в этой области. Включены обновленные материалы об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эндоназальной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микроэндоскопической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диагностике и хирургии. Представлены современные обоснования методов выбора в диагностике и лечении основных заболеваний ЛОР-органов, даны обобщающие сведения по применению лекарственных препаратов. Отмечены все чаще встречающиеся поражения ЛОР-органов при ВИЧ-инфекции, болезни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Вегенера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туберкулезе, венерических заболеваниях и др.; в практическом аспекте освещены вопросы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ургентной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патологии в специальности.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Учебник предназначен студентам медицинских вузов, интернам, ординаторам, аспирантам.</a:t>
            </a:r>
            <a:endParaRPr lang="ru-RU" sz="1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http://www.geotar.ru/cgi-bin/unishell?usr_data=gd-image(lots,Q0125047,,1,popup_image,00000000,)&amp;hide_Cookie=y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2941172" cy="4176464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-171400"/>
            <a:ext cx="899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616.2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П147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60648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700808"/>
            <a:ext cx="58681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i="1" dirty="0" smtClean="0">
                <a:solidFill>
                  <a:srgbClr val="002060"/>
                </a:solidFill>
              </a:rPr>
              <a:t>Издание подготовлено ведущими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клинистами-оториноларингологами</a:t>
            </a:r>
            <a:r>
              <a:rPr lang="ru-RU" sz="1600" b="1" i="1" dirty="0" smtClean="0">
                <a:solidFill>
                  <a:srgbClr val="002060"/>
                </a:solidFill>
              </a:rPr>
              <a:t>, в нем отражены основные вопросы этиологии, патогенеза, клиники, диагностики и лечения наиболее распространенных заболеваний глотки.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     Авторы обобщили и систематизировали современные знания по проблеме, используя результаты собственных научных исследований и клинических наблюдений.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      Книга предназначена для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врачей-оториноларингологов</a:t>
            </a:r>
            <a:r>
              <a:rPr lang="ru-RU" sz="1600" b="1" i="1" dirty="0" smtClean="0">
                <a:solidFill>
                  <a:srgbClr val="002060"/>
                </a:solidFill>
              </a:rPr>
              <a:t>, терапевтов, педиатров, инфекционистов   и врачей общей практики.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-171400"/>
            <a:ext cx="7524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Пальчун</a:t>
            </a:r>
            <a:r>
              <a:rPr lang="ru-RU" b="1" dirty="0" smtClean="0"/>
              <a:t> В. Т.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</a:t>
            </a:r>
            <a:r>
              <a:rPr lang="ru-RU" b="1" dirty="0" smtClean="0"/>
              <a:t>Воспалительные  заболевания  глотки </a:t>
            </a:r>
            <a:r>
              <a:rPr lang="ru-RU" dirty="0" smtClean="0"/>
              <a:t>/ В. Т. </a:t>
            </a:r>
            <a:r>
              <a:rPr lang="ru-RU" dirty="0" err="1" smtClean="0"/>
              <a:t>Пальчун</a:t>
            </a:r>
            <a:r>
              <a:rPr lang="ru-RU" dirty="0" smtClean="0"/>
              <a:t>, Л. А. </a:t>
            </a:r>
            <a:r>
              <a:rPr lang="ru-RU" dirty="0" err="1" smtClean="0"/>
              <a:t>Лучихин</a:t>
            </a:r>
            <a:r>
              <a:rPr lang="ru-RU" dirty="0" smtClean="0"/>
              <a:t>, А. И. Крюков. - Москва : </a:t>
            </a:r>
            <a:r>
              <a:rPr lang="ru-RU" dirty="0" err="1" smtClean="0"/>
              <a:t>ГЭОТАР-Медиа</a:t>
            </a:r>
            <a:r>
              <a:rPr lang="ru-RU" dirty="0" smtClean="0"/>
              <a:t>, 2014. - 288 с. - (Оториноларингология)</a:t>
            </a:r>
            <a:endParaRPr lang="ru-RU" dirty="0"/>
          </a:p>
        </p:txBody>
      </p:sp>
      <p:pic>
        <p:nvPicPr>
          <p:cNvPr id="26626" name="Picture 2" descr="http://www.geotar.ru/cgi-bin/unishell?usr_data=gd-image(lots,Q0119466,,1,popup_image,00000000,)&amp;hide_Cookie=y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2952328" cy="4165662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9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616.21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О-856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88640"/>
            <a:ext cx="7668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ok Antiqua" pitchFamily="18" charset="0"/>
              </a:rPr>
              <a:t>         </a:t>
            </a:r>
            <a:r>
              <a:rPr lang="ru-RU" b="1" dirty="0" smtClean="0"/>
              <a:t>Оториноларингология</a:t>
            </a:r>
            <a:r>
              <a:rPr lang="ru-RU" dirty="0" smtClean="0"/>
              <a:t> : учебник / под ред. С. А. </a:t>
            </a:r>
            <a:r>
              <a:rPr lang="ru-RU" dirty="0" err="1" smtClean="0"/>
              <a:t>Карпищенко</a:t>
            </a:r>
            <a:r>
              <a:rPr lang="ru-RU" dirty="0" smtClean="0"/>
              <a:t>. - Москва : </a:t>
            </a:r>
            <a:r>
              <a:rPr lang="ru-RU" dirty="0" err="1" smtClean="0"/>
              <a:t>ГЭОТАР-Медиа</a:t>
            </a:r>
            <a:r>
              <a:rPr lang="ru-RU" dirty="0" smtClean="0"/>
              <a:t>, 2018. - 460[4] с. : ил.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1124744"/>
            <a:ext cx="6012160" cy="5733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2060"/>
                </a:solidFill>
              </a:rPr>
              <a:t>          </a:t>
            </a:r>
            <a:r>
              <a:rPr lang="ru-RU" sz="1400" b="1" i="1" dirty="0" smtClean="0">
                <a:solidFill>
                  <a:srgbClr val="002060"/>
                </a:solidFill>
              </a:rPr>
              <a:t>Как известно, ФГОС нового поколения полностью меняет систему образования студентов-медиков. Основная методологическая компонента новых ФГОС -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компетентностный</a:t>
            </a:r>
            <a:r>
              <a:rPr lang="ru-RU" sz="1400" b="1" i="1" dirty="0" smtClean="0">
                <a:solidFill>
                  <a:srgbClr val="002060"/>
                </a:solidFill>
              </a:rPr>
              <a:t> подход. Модель медицинского образования заключается в повышении уровня знаний студентов за счет смещения акцента с теории на практическую подготовку и профессиональные дисциплины. Эти факторы меняют требования к учебным пособиям для медицинских вузов. </a:t>
            </a:r>
          </a:p>
          <a:p>
            <a:pPr algn="just"/>
            <a:r>
              <a:rPr lang="ru-RU" sz="1400" b="1" i="1" dirty="0" smtClean="0">
                <a:solidFill>
                  <a:srgbClr val="002060"/>
                </a:solidFill>
              </a:rPr>
              <a:t>        Коллектив авторов поставил задачу создать компактный учебник с упором на практическую значимость болезней уха, горла и носа. Современный  уровень развития оториноларингологии связан с появлением совершенно новых направлений, имеющих междисциплинарный характер (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кохлеарная</a:t>
            </a:r>
            <a:r>
              <a:rPr lang="ru-RU" sz="1400" b="1" i="1" dirty="0" smtClean="0">
                <a:solidFill>
                  <a:srgbClr val="002060"/>
                </a:solidFill>
              </a:rPr>
              <a:t> имплантация, синдром ночного апноэ, хирургия основания черепа), поэтому авторы постарались дать только общее представление материала по этим разделам. Особое внимание уделено современным методам осмотра и рентгенологическим методикам обследования. Многие разделы учебника посвящены вопросам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ургентных</a:t>
            </a:r>
            <a:r>
              <a:rPr lang="ru-RU" sz="1400" b="1" i="1" dirty="0" smtClean="0">
                <a:solidFill>
                  <a:srgbClr val="002060"/>
                </a:solidFill>
              </a:rPr>
              <a:t> состояний в оториноларингологии. Выделена целая глава по фармакотерапии с учетом общих принципов и подходов к лечению наиболее распространенных оториноларингологических  заболеваний.</a:t>
            </a:r>
          </a:p>
          <a:p>
            <a:pPr algn="just"/>
            <a:r>
              <a:rPr lang="ru-RU" sz="1400" b="1" i="1" dirty="0" smtClean="0">
                <a:solidFill>
                  <a:srgbClr val="002060"/>
                </a:solidFill>
              </a:rPr>
              <a:t>       Учебник предназначен студентам лечебных факультетов высших медицинских учебных заведений. 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www.geotar.ru/cgi-bin/unishell?usr_data=gd-image(lots,NF0006860,,1,popup_image,00000000,)&amp;hide_Cookie=y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90899"/>
            <a:ext cx="2880320" cy="4396277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1259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616.21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О-856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88640"/>
            <a:ext cx="7380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ok Antiqua" pitchFamily="18" charset="0"/>
              </a:rPr>
              <a:t>     </a:t>
            </a:r>
            <a:r>
              <a:rPr lang="ru-RU" b="1" dirty="0" smtClean="0"/>
              <a:t>Оториноларингология</a:t>
            </a:r>
            <a:r>
              <a:rPr lang="ru-RU" dirty="0" smtClean="0"/>
              <a:t> : учебник / А. А. Горохов [и др.] ; под редакцией . А. А. Горохова. - Издание 2-е, исправленное и дополненное. - Санкт-Петербург : </a:t>
            </a:r>
            <a:r>
              <a:rPr lang="ru-RU" dirty="0" err="1" smtClean="0"/>
              <a:t>СпецЛит</a:t>
            </a:r>
            <a:r>
              <a:rPr lang="ru-RU" dirty="0" smtClean="0"/>
              <a:t>, 2019. - 224 с. : ил.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1628800"/>
            <a:ext cx="565212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rgbClr val="663300"/>
                </a:solidFill>
              </a:rPr>
              <a:t>      </a:t>
            </a:r>
            <a:r>
              <a:rPr lang="ru-RU" sz="1600" b="1" i="1" dirty="0" smtClean="0">
                <a:solidFill>
                  <a:srgbClr val="663300"/>
                </a:solidFill>
              </a:rPr>
              <a:t>Настоящий учебник подготовлен на кафедре оториноларингологии одного из ведущих медицинских учебных заведений страны - Военно-медицинской академии им. С. М. Кирова. В книге для студентов и курсантов факультетов подготовки врачей, приступивших к освоению предмета, изложены клинические особенности строения, физиологии, исследования ЛОР-органов, а также принципы и методики лечения наиболее распространенных заболеваний и травм верхних дыхательных путей и уха. Учебник отличает тесная связь с учебной программой для медицинских вузов. Издание, несомненно, может быть полезным для преподавания смежных дисциплин: челюстно-лицевой хирургии и стоматологии, офтальмологии, нейрохирургии, неврологии.</a:t>
            </a:r>
            <a:endParaRPr lang="ru-RU" sz="15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5" descr="Оториноларингология. Учеб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3024336" cy="4673976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616.21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О-856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60648"/>
            <a:ext cx="7812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</a:t>
            </a:r>
            <a:r>
              <a:rPr lang="ru-RU" b="1" dirty="0" smtClean="0"/>
              <a:t>   Оториноларингология</a:t>
            </a:r>
            <a:r>
              <a:rPr lang="ru-RU" dirty="0" smtClean="0"/>
              <a:t> </a:t>
            </a:r>
            <a:r>
              <a:rPr lang="ru-RU" dirty="0" smtClean="0"/>
              <a:t>: [справочник] / [сост. А. С. Дементьев [и др.]]. - Москва : </a:t>
            </a:r>
            <a:r>
              <a:rPr lang="ru-RU" dirty="0" err="1" smtClean="0"/>
              <a:t>ГЭОТАР-Медиа</a:t>
            </a:r>
            <a:r>
              <a:rPr lang="ru-RU" dirty="0" smtClean="0"/>
              <a:t>, 2016. - 319[1] с. : табл. - (Стандарты </a:t>
            </a:r>
            <a:r>
              <a:rPr lang="ru-RU" dirty="0" smtClean="0"/>
              <a:t>медицинской </a:t>
            </a:r>
            <a:r>
              <a:rPr lang="ru-RU" dirty="0" smtClean="0"/>
              <a:t>помощи)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412776"/>
            <a:ext cx="5940152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С 1 января 2013 г. вступила в силу часть 1 статьи 37 Федерального </a:t>
            </a:r>
            <a:r>
              <a:rPr lang="ru-RU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закона№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 323-ФЗ "Об основах охраны здоровья граждан в Российской Федерации", закрепляющая норму об организации и оказании медицинской помощи в соответствии с порядками оказания медицинской помощи, обязательными для исполнения на территории Российской Федерации всеми медицинскими организациями, а также на основе стандартов медицинской помощи, утвержденных Минздравом России и зарегистрированных в Минюсте России. В данном справочнике собраны все актуальные стандарты и порядки оказания медицинской помощи населению по профилю "оториноларингология". Особое внимание уделено применению стандартов по отосклерозу, </a:t>
            </a:r>
            <a:r>
              <a:rPr lang="ru-RU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нейросенсорной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 глухоте, стенозу гортани, острому тонзиллиту и синуситам, носовым кровотечениям, инородным телам в </a:t>
            </a:r>
            <a:r>
              <a:rPr lang="ru-RU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ЛОР-органах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, а также по некоторым инфекционным заболеваниям(скарлатине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дифтерии, гриппу и ОРВИ) у взрослых и детей. В конце книги дан краткий справочник лекарственных средств, упомянутых в стандартах.</a:t>
            </a:r>
          </a:p>
          <a:p>
            <a:pPr algn="just"/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Издание предназначено оториноларингологам, врачам общей практики, врачам и фельдшерам скорой медицинской помощи, педиатрам, терапевтам, клиническим фармакологам.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530" name="Picture 2" descr="http://www.geotar.ru/cgi-bin/unishell?usr_data=gd-image(lots,NF0001517,,1,popup_image,00000000,)&amp;hide_Cookie=y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40951"/>
            <a:ext cx="3003037" cy="4336321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13578</TotalTime>
  <Words>3530</Words>
  <Application>Microsoft Office PowerPoint</Application>
  <PresentationFormat>Экран (4:3)</PresentationFormat>
  <Paragraphs>178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infbo</dc:creator>
  <cp:lastModifiedBy>Бачинина</cp:lastModifiedBy>
  <cp:revision>1470</cp:revision>
  <dcterms:created xsi:type="dcterms:W3CDTF">2014-03-11T08:38:25Z</dcterms:created>
  <dcterms:modified xsi:type="dcterms:W3CDTF">2019-12-11T07:02:24Z</dcterms:modified>
</cp:coreProperties>
</file>