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1" r:id="rId2"/>
    <p:sldId id="265" r:id="rId3"/>
  </p:sldIdLst>
  <p:sldSz cx="9906000" cy="6858000" type="A4"/>
  <p:notesSz cx="9942513" cy="6761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66"/>
    <a:srgbClr val="FF5050"/>
    <a:srgbClr val="F2F2F2"/>
    <a:srgbClr val="00E200"/>
    <a:srgbClr val="FFCC66"/>
    <a:srgbClr val="21A0FF"/>
    <a:srgbClr val="C76C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73"/>
      </p:cViewPr>
      <p:guideLst>
        <p:guide orient="horz" pos="2183"/>
        <p:guide pos="31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2365" y="0"/>
            <a:ext cx="4308422" cy="3396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65169-8B2A-4064-836C-B9F69F8A2798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22638" y="844550"/>
            <a:ext cx="3297237" cy="2282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252" y="3253811"/>
            <a:ext cx="7954010" cy="266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2365" y="6421541"/>
            <a:ext cx="4308422" cy="33962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1E440-B2C1-44F0-91B4-8246729DCE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26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40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33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13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45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88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22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26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69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06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5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20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D2F31-2853-488A-B513-DD7FEB1256D2}" type="datetimeFigureOut">
              <a:rPr lang="ru-RU" smtClean="0"/>
              <a:t>12.11.2019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63EF7-284F-4837-BE17-2535B857C1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6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smk-usma@mail.ru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usma.ru/menedzhment-kachestv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78962" y="1771863"/>
            <a:ext cx="481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33039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Европейской Недели Качества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УГМУ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0336" y="1083386"/>
            <a:ext cx="4813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33039"/>
            <a:r>
              <a:rPr lang="ru-RU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6" name="Рисунок 15" descr="C:\Users\SMK\Downloads\Министерства_здравоохранения_РФ_герб.jpe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305" y="81414"/>
            <a:ext cx="758362" cy="6911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 descr="https://psv4.vk.me/c404821/u7095097/docs/68f446f0c6a6/1.png?extra=1ENXmoOkuU6f0BJClwOfGOltL1Sv6tFkhdXyBx8IEksCSJB-ZqADQlaQvXoxqChifkOTc3AVFp-k68ot1SL0xALZGcVx69fe6AWZYdk9IwzccL-SvNF_snw1B5LxZ80cpLpJ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84695" y="0"/>
            <a:ext cx="700196" cy="90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9642" y="51412"/>
            <a:ext cx="804448" cy="75964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737" y="3955263"/>
            <a:ext cx="1145367" cy="113118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390" y="181451"/>
            <a:ext cx="1250391" cy="54042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40089" y="5376746"/>
            <a:ext cx="1359420" cy="1283539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33838" y="2486955"/>
            <a:ext cx="49284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33039"/>
            <a:endParaRPr lang="ru-RU" sz="28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33039"/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чемпионат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defTabSz="633039"/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Soft Skills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99" y="5392967"/>
            <a:ext cx="1241289" cy="124128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2377086" y="5509013"/>
            <a:ext cx="16449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33039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СМК УГМУ</a:t>
            </a:r>
          </a:p>
          <a:p>
            <a:pPr lvl="0" algn="ctr" defTabSz="633039"/>
            <a:r>
              <a:rPr lang="ru-RU" sz="1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Екатеринбург</a:t>
            </a:r>
          </a:p>
          <a:p>
            <a:pPr lvl="0" algn="ctr" defTabSz="633039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Репина, 3. </a:t>
            </a:r>
            <a:r>
              <a:rPr lang="ru-RU" sz="11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312а</a:t>
            </a:r>
          </a:p>
          <a:p>
            <a:pPr lvl="0" algn="ctr" defTabSz="633039"/>
            <a:r>
              <a:rPr lang="ru-RU" sz="1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(343) 214-86-82 </a:t>
            </a:r>
            <a:endParaRPr lang="ru-RU" sz="1100" dirty="0">
              <a:solidFill>
                <a:srgbClr val="00206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1590" y="6223673"/>
            <a:ext cx="297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633039"/>
            <a:r>
              <a:rPr lang="en-US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smk-usma@mail.ru</a:t>
            </a:r>
            <a:endParaRPr lang="en-US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33039"/>
            <a:r>
              <a:rPr lang="en-US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http://usma.ru/menedzhment-kachestva</a:t>
            </a:r>
            <a:r>
              <a:rPr lang="en-US" sz="1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endParaRPr lang="en-US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33039"/>
            <a:endParaRPr lang="en-US" sz="1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33039"/>
            <a:endParaRPr lang="ru-RU" sz="1000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-1" y="470393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-1"/>
            <a:ext cx="613400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1" name="Прямоугольный треугольник 30"/>
          <p:cNvSpPr/>
          <p:nvPr/>
        </p:nvSpPr>
        <p:spPr>
          <a:xfrm rot="10800000" flipH="1">
            <a:off x="-5156" y="983805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72516" y="473306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68109" y="2912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550349" y="981718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121591" y="473306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117184" y="2912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117183" y="986718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1657379" y="473306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661850" y="2912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1661849" y="986718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197575" y="452761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202046" y="-1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2202045" y="983805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2755462" y="47039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751055" y="-1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51054" y="983805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3304537" y="470393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300130" y="-1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3300129" y="983805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3895771" y="511323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888964" y="-1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895769" y="983805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4443315" y="511323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453726" y="-2914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4440437" y="989770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ый треугольник 58"/>
          <p:cNvSpPr/>
          <p:nvPr/>
        </p:nvSpPr>
        <p:spPr>
          <a:xfrm flipH="1">
            <a:off x="-37756" y="983805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ый треугольник 59"/>
          <p:cNvSpPr/>
          <p:nvPr/>
        </p:nvSpPr>
        <p:spPr>
          <a:xfrm flipH="1">
            <a:off x="563636" y="-13308"/>
            <a:ext cx="552138" cy="527960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ый треугольник 60"/>
          <p:cNvSpPr/>
          <p:nvPr/>
        </p:nvSpPr>
        <p:spPr>
          <a:xfrm flipH="1">
            <a:off x="3318040" y="-11341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ый треугольник 61"/>
          <p:cNvSpPr/>
          <p:nvPr/>
        </p:nvSpPr>
        <p:spPr>
          <a:xfrm flipH="1">
            <a:off x="2197571" y="525902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3" name="Прямоугольный треугольник 62"/>
          <p:cNvSpPr/>
          <p:nvPr/>
        </p:nvSpPr>
        <p:spPr>
          <a:xfrm flipH="1">
            <a:off x="3877270" y="505358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4" name="Прямоугольный треугольник 63"/>
          <p:cNvSpPr/>
          <p:nvPr/>
        </p:nvSpPr>
        <p:spPr>
          <a:xfrm flipH="1">
            <a:off x="1644088" y="966999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5" name="Прямоугольный треугольник 64"/>
          <p:cNvSpPr/>
          <p:nvPr/>
        </p:nvSpPr>
        <p:spPr>
          <a:xfrm flipH="1">
            <a:off x="3300127" y="1006064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6" name="Прямоугольный треугольник 65"/>
          <p:cNvSpPr/>
          <p:nvPr/>
        </p:nvSpPr>
        <p:spPr>
          <a:xfrm flipH="1">
            <a:off x="4436029" y="983806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7" name="Прямоугольный треугольник 66"/>
          <p:cNvSpPr/>
          <p:nvPr/>
        </p:nvSpPr>
        <p:spPr>
          <a:xfrm>
            <a:off x="1663648" y="-17757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ый треугольник 68"/>
          <p:cNvSpPr/>
          <p:nvPr/>
        </p:nvSpPr>
        <p:spPr>
          <a:xfrm>
            <a:off x="2748373" y="-16997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ый треугольник 69"/>
          <p:cNvSpPr/>
          <p:nvPr/>
        </p:nvSpPr>
        <p:spPr>
          <a:xfrm>
            <a:off x="4453727" y="-16932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ый треугольник 70"/>
          <p:cNvSpPr/>
          <p:nvPr/>
        </p:nvSpPr>
        <p:spPr>
          <a:xfrm>
            <a:off x="-7014" y="514236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ый треугольник 71"/>
          <p:cNvSpPr/>
          <p:nvPr/>
        </p:nvSpPr>
        <p:spPr>
          <a:xfrm>
            <a:off x="1114577" y="508851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ый треугольник 72"/>
          <p:cNvSpPr/>
          <p:nvPr/>
        </p:nvSpPr>
        <p:spPr>
          <a:xfrm>
            <a:off x="2751242" y="1004349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58961" y="1358250"/>
            <a:ext cx="4635364" cy="4039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95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9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Ковтун </a:t>
            </a:r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О.П.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председатель оргкомитета, ректор ФГБОУ ВО УГМУ Минздрава России, д.м.н., профессор, член-корр. РАН;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Бородулина Т.В.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зам. председателя оргкомитета, проректор по образовательной деятельности, д.м.н., доцент;</a:t>
            </a:r>
          </a:p>
          <a:p>
            <a:pPr algn="just"/>
            <a:r>
              <a:rPr lang="ru-RU" sz="9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Кузина </a:t>
            </a:r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Л.Л.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зам. председателя оргкомитета, нач. отдела СМК, к.п.н., доцент;</a:t>
            </a:r>
          </a:p>
          <a:p>
            <a:pPr algn="just"/>
            <a:r>
              <a:rPr lang="ru-RU" sz="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Сабитов</a:t>
            </a:r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А.У.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проректор по непрерывному медицинскому образованию и региональному развитию,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Базарный В.В.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проректор по научно-исследовательской и клинической работе,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Флягин М.А.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проректор по перспективному развитию и международной деятельности;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Чернядьев С.А.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декан лечебно-профилактического факультета,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Вахлова И.В.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декан педиатрического факультета,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Жолудев С.Е.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декан стоматологического факультета,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Уфимцева М.А.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декан медико-профилактического факультета, д.м.н.;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Андрианова Г.Н.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декан фармацевтического факультета, д.фарм.н.,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Набойченко Е.С.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декан факультета психолого-социальной работы и высшего сестринского образования, </a:t>
            </a:r>
            <a:r>
              <a:rPr lang="ru-RU" sz="95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д.псх.н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Цап Н.А.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руководитель научного общества молодых ученых и студентов, зав. кафедрой детской хирургии, д.м.н., профессор;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Шкиндер Н.Л.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к.б.н., доцент, начальник УМУ;</a:t>
            </a:r>
          </a:p>
          <a:p>
            <a:pPr algn="just"/>
            <a:r>
              <a:rPr lang="ru-RU" sz="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Скоромец</a:t>
            </a:r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Н.М.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к.м.н., доцент, директор музея истории медицины;</a:t>
            </a:r>
          </a:p>
          <a:p>
            <a:pPr algn="just"/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Божко Я.Г.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председатель студенческого совета по качеству образования УГМУ, аспирант 3 года обучения;</a:t>
            </a:r>
          </a:p>
          <a:p>
            <a:pPr algn="just"/>
            <a:r>
              <a:rPr lang="ru-RU" sz="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Власовец</a:t>
            </a:r>
            <a:r>
              <a:rPr lang="ru-RU" sz="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5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ru-RU" sz="95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9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председателя совета студентов, ординаторов, аспирантов по качеству образования УГМУ.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941837" y="240704"/>
            <a:ext cx="3124940" cy="979440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2F2F2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256" y="274946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633039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Оргкомитет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defTabSz="633039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Европейской </a:t>
            </a:r>
          </a:p>
          <a:p>
            <a:pPr lvl="0" algn="ctr" defTabSz="633039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Недели Качества в УГМУ</a:t>
            </a:r>
          </a:p>
        </p:txBody>
      </p:sp>
      <p:sp>
        <p:nvSpPr>
          <p:cNvPr id="197" name="Прямоугольник 196"/>
          <p:cNvSpPr/>
          <p:nvPr/>
        </p:nvSpPr>
        <p:spPr>
          <a:xfrm>
            <a:off x="5001259" y="5837658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8" name="Прямоугольник 197"/>
          <p:cNvSpPr/>
          <p:nvPr/>
        </p:nvSpPr>
        <p:spPr>
          <a:xfrm>
            <a:off x="5001260" y="5392967"/>
            <a:ext cx="604305" cy="488534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99" name="Прямоугольный треугольник 198"/>
          <p:cNvSpPr/>
          <p:nvPr/>
        </p:nvSpPr>
        <p:spPr>
          <a:xfrm rot="10800000" flipH="1">
            <a:off x="4996104" y="6351070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0" name="Прямоугольник 199"/>
          <p:cNvSpPr/>
          <p:nvPr/>
        </p:nvSpPr>
        <p:spPr>
          <a:xfrm>
            <a:off x="5573776" y="5840571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1" name="Прямоугольник 200"/>
          <p:cNvSpPr/>
          <p:nvPr/>
        </p:nvSpPr>
        <p:spPr>
          <a:xfrm>
            <a:off x="5580255" y="5376745"/>
            <a:ext cx="540931" cy="507669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2" name="Прямоугольник 201"/>
          <p:cNvSpPr/>
          <p:nvPr/>
        </p:nvSpPr>
        <p:spPr>
          <a:xfrm>
            <a:off x="5551609" y="6348983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3" name="Прямоугольник 202"/>
          <p:cNvSpPr/>
          <p:nvPr/>
        </p:nvSpPr>
        <p:spPr>
          <a:xfrm>
            <a:off x="6122851" y="5840571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" name="Прямоугольник 203"/>
          <p:cNvSpPr/>
          <p:nvPr/>
        </p:nvSpPr>
        <p:spPr>
          <a:xfrm>
            <a:off x="6118444" y="5370177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" name="Прямоугольник 204"/>
          <p:cNvSpPr/>
          <p:nvPr/>
        </p:nvSpPr>
        <p:spPr>
          <a:xfrm>
            <a:off x="6118443" y="6353983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6" name="Прямоугольник 205"/>
          <p:cNvSpPr/>
          <p:nvPr/>
        </p:nvSpPr>
        <p:spPr>
          <a:xfrm>
            <a:off x="6658639" y="5840571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7" name="Прямоугольник 206"/>
          <p:cNvSpPr/>
          <p:nvPr/>
        </p:nvSpPr>
        <p:spPr>
          <a:xfrm>
            <a:off x="6663110" y="5370177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8" name="Прямоугольник 207"/>
          <p:cNvSpPr/>
          <p:nvPr/>
        </p:nvSpPr>
        <p:spPr>
          <a:xfrm>
            <a:off x="6663109" y="635398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9" name="Прямоугольник 208"/>
          <p:cNvSpPr/>
          <p:nvPr/>
        </p:nvSpPr>
        <p:spPr>
          <a:xfrm>
            <a:off x="7198835" y="5820026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0" name="Прямоугольник 209"/>
          <p:cNvSpPr/>
          <p:nvPr/>
        </p:nvSpPr>
        <p:spPr>
          <a:xfrm>
            <a:off x="7203306" y="5367264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1" name="Прямоугольник 210"/>
          <p:cNvSpPr/>
          <p:nvPr/>
        </p:nvSpPr>
        <p:spPr>
          <a:xfrm>
            <a:off x="7203305" y="6351070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2" name="Прямоугольник 211"/>
          <p:cNvSpPr/>
          <p:nvPr/>
        </p:nvSpPr>
        <p:spPr>
          <a:xfrm>
            <a:off x="7756722" y="5837658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3" name="Прямоугольник 212"/>
          <p:cNvSpPr/>
          <p:nvPr/>
        </p:nvSpPr>
        <p:spPr>
          <a:xfrm>
            <a:off x="7752315" y="5367264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14" name="Прямоугольник 213"/>
          <p:cNvSpPr/>
          <p:nvPr/>
        </p:nvSpPr>
        <p:spPr>
          <a:xfrm>
            <a:off x="7752314" y="6351070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Прямоугольник 214"/>
          <p:cNvSpPr/>
          <p:nvPr/>
        </p:nvSpPr>
        <p:spPr>
          <a:xfrm>
            <a:off x="8305797" y="5837658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6" name="Прямоугольник 215"/>
          <p:cNvSpPr/>
          <p:nvPr/>
        </p:nvSpPr>
        <p:spPr>
          <a:xfrm>
            <a:off x="8301390" y="5367264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7" name="Прямоугольник 216"/>
          <p:cNvSpPr/>
          <p:nvPr/>
        </p:nvSpPr>
        <p:spPr>
          <a:xfrm>
            <a:off x="8301389" y="6351070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8" name="Прямоугольник 217"/>
          <p:cNvSpPr/>
          <p:nvPr/>
        </p:nvSpPr>
        <p:spPr>
          <a:xfrm>
            <a:off x="8897031" y="5878588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9" name="Прямоугольник 218"/>
          <p:cNvSpPr/>
          <p:nvPr/>
        </p:nvSpPr>
        <p:spPr>
          <a:xfrm>
            <a:off x="8890224" y="5367264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0" name="Прямоугольник 219"/>
          <p:cNvSpPr/>
          <p:nvPr/>
        </p:nvSpPr>
        <p:spPr>
          <a:xfrm>
            <a:off x="8897029" y="6351070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1" name="Прямоугольник 220"/>
          <p:cNvSpPr/>
          <p:nvPr/>
        </p:nvSpPr>
        <p:spPr>
          <a:xfrm>
            <a:off x="9444575" y="5878588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2" name="Прямоугольник 221"/>
          <p:cNvSpPr/>
          <p:nvPr/>
        </p:nvSpPr>
        <p:spPr>
          <a:xfrm>
            <a:off x="9454986" y="5364351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3" name="Прямоугольник 222"/>
          <p:cNvSpPr/>
          <p:nvPr/>
        </p:nvSpPr>
        <p:spPr>
          <a:xfrm>
            <a:off x="9441697" y="6357035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4" name="Прямоугольный треугольник 223"/>
          <p:cNvSpPr/>
          <p:nvPr/>
        </p:nvSpPr>
        <p:spPr>
          <a:xfrm flipH="1">
            <a:off x="4963504" y="6351070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" name="Прямоугольный треугольник 224"/>
          <p:cNvSpPr/>
          <p:nvPr/>
        </p:nvSpPr>
        <p:spPr>
          <a:xfrm flipH="1">
            <a:off x="5564895" y="5363681"/>
            <a:ext cx="564286" cy="518235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6" name="Прямоугольный треугольник 225"/>
          <p:cNvSpPr/>
          <p:nvPr/>
        </p:nvSpPr>
        <p:spPr>
          <a:xfrm flipH="1">
            <a:off x="8319300" y="5355924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7" name="Прямоугольный треугольник 226"/>
          <p:cNvSpPr/>
          <p:nvPr/>
        </p:nvSpPr>
        <p:spPr>
          <a:xfrm flipH="1">
            <a:off x="7198831" y="5893167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28" name="Прямоугольный треугольник 227"/>
          <p:cNvSpPr/>
          <p:nvPr/>
        </p:nvSpPr>
        <p:spPr>
          <a:xfrm flipH="1">
            <a:off x="8878530" y="5872623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29" name="Прямоугольный треугольник 228"/>
          <p:cNvSpPr/>
          <p:nvPr/>
        </p:nvSpPr>
        <p:spPr>
          <a:xfrm flipH="1">
            <a:off x="6645348" y="6334264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30" name="Прямоугольный треугольник 229"/>
          <p:cNvSpPr/>
          <p:nvPr/>
        </p:nvSpPr>
        <p:spPr>
          <a:xfrm flipH="1">
            <a:off x="8301387" y="6373329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31" name="Прямоугольный треугольник 230"/>
          <p:cNvSpPr/>
          <p:nvPr/>
        </p:nvSpPr>
        <p:spPr>
          <a:xfrm flipH="1">
            <a:off x="9437289" y="6351071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232" name="Прямоугольный треугольник 231"/>
          <p:cNvSpPr/>
          <p:nvPr/>
        </p:nvSpPr>
        <p:spPr>
          <a:xfrm>
            <a:off x="6645348" y="5349508"/>
            <a:ext cx="56236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3" name="Прямоугольный треугольник 232"/>
          <p:cNvSpPr/>
          <p:nvPr/>
        </p:nvSpPr>
        <p:spPr>
          <a:xfrm>
            <a:off x="7749633" y="5350268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4" name="Прямоугольный треугольник 233"/>
          <p:cNvSpPr/>
          <p:nvPr/>
        </p:nvSpPr>
        <p:spPr>
          <a:xfrm>
            <a:off x="9454987" y="5350333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5" name="Прямоугольный треугольник 234"/>
          <p:cNvSpPr/>
          <p:nvPr/>
        </p:nvSpPr>
        <p:spPr>
          <a:xfrm>
            <a:off x="4994246" y="5881501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6" name="Прямоугольный треугольник 235"/>
          <p:cNvSpPr/>
          <p:nvPr/>
        </p:nvSpPr>
        <p:spPr>
          <a:xfrm>
            <a:off x="6115837" y="5876116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Прямоугольный треугольник 236"/>
          <p:cNvSpPr/>
          <p:nvPr/>
        </p:nvSpPr>
        <p:spPr>
          <a:xfrm>
            <a:off x="7752502" y="6371614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8" name="Прямоугольник 237"/>
          <p:cNvSpPr/>
          <p:nvPr/>
        </p:nvSpPr>
        <p:spPr>
          <a:xfrm>
            <a:off x="5943097" y="5607969"/>
            <a:ext cx="3124940" cy="979440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solidFill>
              <a:srgbClr val="F2F2F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2F2F2"/>
              </a:solidFill>
            </a:endParaRPr>
          </a:p>
        </p:txBody>
      </p:sp>
      <p:sp>
        <p:nvSpPr>
          <p:cNvPr id="239" name="Прямоугольник 238"/>
          <p:cNvSpPr/>
          <p:nvPr/>
        </p:nvSpPr>
        <p:spPr>
          <a:xfrm>
            <a:off x="5069890" y="5654286"/>
            <a:ext cx="4953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defTabSz="633039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</a:t>
            </a:r>
          </a:p>
          <a:p>
            <a:pPr lvl="0" algn="ctr" defTabSz="633039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ноября</a:t>
            </a:r>
          </a:p>
          <a:p>
            <a:pPr lvl="0" algn="ctr" defTabSz="633039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8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8815" y="473307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8814" y="2913"/>
            <a:ext cx="613400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0800000" flipH="1">
            <a:off x="-13970" y="986719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3702" y="476220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9295" y="-5060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1535" y="984632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12777" y="476220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108370" y="-5060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08369" y="989632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48565" y="476220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653036" y="-5060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53035" y="989632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88761" y="455675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193232" y="291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193231" y="986719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746648" y="473307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42241" y="2913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742240" y="986719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295723" y="473307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291316" y="291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291315" y="986719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886957" y="514237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880150" y="2913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86955" y="986719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434501" y="514237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444912" y="0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4431623" y="992684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ый треугольник 28"/>
          <p:cNvSpPr/>
          <p:nvPr/>
        </p:nvSpPr>
        <p:spPr>
          <a:xfrm flipH="1">
            <a:off x="-46570" y="986719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ый треугольник 29"/>
          <p:cNvSpPr/>
          <p:nvPr/>
        </p:nvSpPr>
        <p:spPr>
          <a:xfrm flipH="1">
            <a:off x="554822" y="-10394"/>
            <a:ext cx="552138" cy="527960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ый треугольник 30"/>
          <p:cNvSpPr/>
          <p:nvPr/>
        </p:nvSpPr>
        <p:spPr>
          <a:xfrm flipH="1">
            <a:off x="3309226" y="-8427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flipH="1">
            <a:off x="2188757" y="528816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3" name="Прямоугольный треугольник 32"/>
          <p:cNvSpPr/>
          <p:nvPr/>
        </p:nvSpPr>
        <p:spPr>
          <a:xfrm flipH="1">
            <a:off x="3868456" y="508272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4" name="Прямоугольный треугольник 33"/>
          <p:cNvSpPr/>
          <p:nvPr/>
        </p:nvSpPr>
        <p:spPr>
          <a:xfrm flipH="1">
            <a:off x="1635274" y="969913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5" name="Прямоугольный треугольник 34"/>
          <p:cNvSpPr/>
          <p:nvPr/>
        </p:nvSpPr>
        <p:spPr>
          <a:xfrm flipH="1">
            <a:off x="3291313" y="1008978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6" name="Прямоугольный треугольник 35"/>
          <p:cNvSpPr/>
          <p:nvPr/>
        </p:nvSpPr>
        <p:spPr>
          <a:xfrm flipH="1">
            <a:off x="4427215" y="986720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37" name="Прямоугольный треугольник 36"/>
          <p:cNvSpPr/>
          <p:nvPr/>
        </p:nvSpPr>
        <p:spPr>
          <a:xfrm>
            <a:off x="1654834" y="-14843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ый треугольник 37"/>
          <p:cNvSpPr/>
          <p:nvPr/>
        </p:nvSpPr>
        <p:spPr>
          <a:xfrm>
            <a:off x="2739559" y="-14083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ый треугольник 38"/>
          <p:cNvSpPr/>
          <p:nvPr/>
        </p:nvSpPr>
        <p:spPr>
          <a:xfrm>
            <a:off x="4444913" y="-14018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ый треугольник 39"/>
          <p:cNvSpPr/>
          <p:nvPr/>
        </p:nvSpPr>
        <p:spPr>
          <a:xfrm>
            <a:off x="-15828" y="517150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ый треугольник 40"/>
          <p:cNvSpPr/>
          <p:nvPr/>
        </p:nvSpPr>
        <p:spPr>
          <a:xfrm>
            <a:off x="1105763" y="511765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ый треугольник 41"/>
          <p:cNvSpPr/>
          <p:nvPr/>
        </p:nvSpPr>
        <p:spPr>
          <a:xfrm>
            <a:off x="2742428" y="1007263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984657" y="468837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984658" y="-1557"/>
            <a:ext cx="613400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45" name="Прямоугольный треугольник 44"/>
          <p:cNvSpPr/>
          <p:nvPr/>
        </p:nvSpPr>
        <p:spPr>
          <a:xfrm rot="10800000" flipH="1">
            <a:off x="4979502" y="982249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557174" y="471750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552767" y="1356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535007" y="980162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6106249" y="471750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101842" y="1356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6101841" y="985162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6642037" y="471750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646508" y="1356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646507" y="985162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7182233" y="451205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7186704" y="-1557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7186703" y="982249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7740120" y="468837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7735713" y="-1557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7735712" y="982249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8289195" y="468837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8284788" y="-1557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Прямоугольник 62"/>
          <p:cNvSpPr/>
          <p:nvPr/>
        </p:nvSpPr>
        <p:spPr>
          <a:xfrm>
            <a:off x="8284787" y="982249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/>
          <p:cNvSpPr/>
          <p:nvPr/>
        </p:nvSpPr>
        <p:spPr>
          <a:xfrm>
            <a:off x="8880429" y="509767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8873622" y="-1557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8880427" y="982249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9427973" y="509767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9438384" y="-4470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9425095" y="988214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ый треугольник 69"/>
          <p:cNvSpPr/>
          <p:nvPr/>
        </p:nvSpPr>
        <p:spPr>
          <a:xfrm flipH="1">
            <a:off x="4946902" y="982249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ый треугольник 70"/>
          <p:cNvSpPr/>
          <p:nvPr/>
        </p:nvSpPr>
        <p:spPr>
          <a:xfrm flipH="1">
            <a:off x="5548294" y="-14864"/>
            <a:ext cx="552138" cy="527960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Прямоугольный треугольник 71"/>
          <p:cNvSpPr/>
          <p:nvPr/>
        </p:nvSpPr>
        <p:spPr>
          <a:xfrm flipH="1">
            <a:off x="8302698" y="-12897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ый треугольник 72"/>
          <p:cNvSpPr/>
          <p:nvPr/>
        </p:nvSpPr>
        <p:spPr>
          <a:xfrm flipH="1">
            <a:off x="7182229" y="524346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74" name="Прямоугольный треугольник 73"/>
          <p:cNvSpPr/>
          <p:nvPr/>
        </p:nvSpPr>
        <p:spPr>
          <a:xfrm flipH="1">
            <a:off x="8861928" y="503802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75" name="Прямоугольный треугольник 74"/>
          <p:cNvSpPr/>
          <p:nvPr/>
        </p:nvSpPr>
        <p:spPr>
          <a:xfrm flipH="1">
            <a:off x="6628746" y="965443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76" name="Прямоугольный треугольник 75"/>
          <p:cNvSpPr/>
          <p:nvPr/>
        </p:nvSpPr>
        <p:spPr>
          <a:xfrm flipH="1">
            <a:off x="8284785" y="1004508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77" name="Прямоугольный треугольник 76"/>
          <p:cNvSpPr/>
          <p:nvPr/>
        </p:nvSpPr>
        <p:spPr>
          <a:xfrm flipH="1">
            <a:off x="9420687" y="982250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78" name="Прямоугольный треугольник 77"/>
          <p:cNvSpPr/>
          <p:nvPr/>
        </p:nvSpPr>
        <p:spPr>
          <a:xfrm>
            <a:off x="6648306" y="-19313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ый треугольник 78"/>
          <p:cNvSpPr/>
          <p:nvPr/>
        </p:nvSpPr>
        <p:spPr>
          <a:xfrm>
            <a:off x="7733031" y="-18553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ый треугольник 79"/>
          <p:cNvSpPr/>
          <p:nvPr/>
        </p:nvSpPr>
        <p:spPr>
          <a:xfrm>
            <a:off x="9438385" y="-18488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ый треугольник 80"/>
          <p:cNvSpPr/>
          <p:nvPr/>
        </p:nvSpPr>
        <p:spPr>
          <a:xfrm>
            <a:off x="4977644" y="512680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ый треугольник 81"/>
          <p:cNvSpPr/>
          <p:nvPr/>
        </p:nvSpPr>
        <p:spPr>
          <a:xfrm>
            <a:off x="6099235" y="507295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ый треугольник 82"/>
          <p:cNvSpPr/>
          <p:nvPr/>
        </p:nvSpPr>
        <p:spPr>
          <a:xfrm>
            <a:off x="7735900" y="1002793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-4473" y="5834853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-4472" y="5364459"/>
            <a:ext cx="613400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86" name="Прямоугольный треугольник 85"/>
          <p:cNvSpPr/>
          <p:nvPr/>
        </p:nvSpPr>
        <p:spPr>
          <a:xfrm rot="10800000" flipH="1">
            <a:off x="-9628" y="6348265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568044" y="5837766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563637" y="5356486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545877" y="6346178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1117119" y="5837766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1112712" y="5356486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1112711" y="6351178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1652907" y="5837766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1657378" y="5356486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1657377" y="6351178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2193103" y="5817221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197574" y="5356486"/>
            <a:ext cx="604522" cy="522210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2197573" y="6359151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2750990" y="583485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2746583" y="5364459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746582" y="6348265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3300065" y="5834853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295658" y="5364459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3295657" y="6348265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3891299" y="5875783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3884492" y="5364459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3891297" y="6348265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Прямоугольник 107"/>
          <p:cNvSpPr/>
          <p:nvPr/>
        </p:nvSpPr>
        <p:spPr>
          <a:xfrm>
            <a:off x="4438843" y="5875783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Прямоугольник 108"/>
          <p:cNvSpPr/>
          <p:nvPr/>
        </p:nvSpPr>
        <p:spPr>
          <a:xfrm>
            <a:off x="4449254" y="5361546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Прямоугольник 109"/>
          <p:cNvSpPr/>
          <p:nvPr/>
        </p:nvSpPr>
        <p:spPr>
          <a:xfrm>
            <a:off x="4435965" y="6354230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Прямоугольный треугольник 110"/>
          <p:cNvSpPr/>
          <p:nvPr/>
        </p:nvSpPr>
        <p:spPr>
          <a:xfrm flipH="1">
            <a:off x="-42228" y="6348265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Прямоугольный треугольник 111"/>
          <p:cNvSpPr/>
          <p:nvPr/>
        </p:nvSpPr>
        <p:spPr>
          <a:xfrm flipH="1">
            <a:off x="559164" y="5351152"/>
            <a:ext cx="552138" cy="527960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Прямоугольный треугольник 112"/>
          <p:cNvSpPr/>
          <p:nvPr/>
        </p:nvSpPr>
        <p:spPr>
          <a:xfrm flipH="1">
            <a:off x="3313568" y="5353119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Прямоугольный треугольник 113"/>
          <p:cNvSpPr/>
          <p:nvPr/>
        </p:nvSpPr>
        <p:spPr>
          <a:xfrm flipH="1">
            <a:off x="2193099" y="5890362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15" name="Прямоугольный треугольник 114"/>
          <p:cNvSpPr/>
          <p:nvPr/>
        </p:nvSpPr>
        <p:spPr>
          <a:xfrm flipH="1">
            <a:off x="3872798" y="5869818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16" name="Прямоугольный треугольник 115"/>
          <p:cNvSpPr/>
          <p:nvPr/>
        </p:nvSpPr>
        <p:spPr>
          <a:xfrm flipH="1">
            <a:off x="1639616" y="6331459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17" name="Прямоугольный треугольник 116"/>
          <p:cNvSpPr/>
          <p:nvPr/>
        </p:nvSpPr>
        <p:spPr>
          <a:xfrm flipH="1">
            <a:off x="3295655" y="6370524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18" name="Прямоугольный треугольник 117"/>
          <p:cNvSpPr/>
          <p:nvPr/>
        </p:nvSpPr>
        <p:spPr>
          <a:xfrm flipH="1">
            <a:off x="4431557" y="6348266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19" name="Прямоугольный треугольник 118"/>
          <p:cNvSpPr/>
          <p:nvPr/>
        </p:nvSpPr>
        <p:spPr>
          <a:xfrm>
            <a:off x="1659176" y="5346703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ый треугольник 119"/>
          <p:cNvSpPr/>
          <p:nvPr/>
        </p:nvSpPr>
        <p:spPr>
          <a:xfrm>
            <a:off x="2743901" y="5347463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ый треугольник 120"/>
          <p:cNvSpPr/>
          <p:nvPr/>
        </p:nvSpPr>
        <p:spPr>
          <a:xfrm>
            <a:off x="4449255" y="5347528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ый треугольник 121"/>
          <p:cNvSpPr/>
          <p:nvPr/>
        </p:nvSpPr>
        <p:spPr>
          <a:xfrm>
            <a:off x="-11486" y="5878696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ый треугольник 122"/>
          <p:cNvSpPr/>
          <p:nvPr/>
        </p:nvSpPr>
        <p:spPr>
          <a:xfrm>
            <a:off x="1110105" y="5873311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ый треугольник 123"/>
          <p:cNvSpPr/>
          <p:nvPr/>
        </p:nvSpPr>
        <p:spPr>
          <a:xfrm>
            <a:off x="2746770" y="6368809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Прямоугольник 124"/>
          <p:cNvSpPr/>
          <p:nvPr/>
        </p:nvSpPr>
        <p:spPr>
          <a:xfrm>
            <a:off x="4988999" y="5830383"/>
            <a:ext cx="617807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6" name="Прямоугольник 125"/>
          <p:cNvSpPr/>
          <p:nvPr/>
        </p:nvSpPr>
        <p:spPr>
          <a:xfrm>
            <a:off x="4989000" y="5359989"/>
            <a:ext cx="613400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27" name="Прямоугольный треугольник 126"/>
          <p:cNvSpPr/>
          <p:nvPr/>
        </p:nvSpPr>
        <p:spPr>
          <a:xfrm rot="10800000" flipH="1">
            <a:off x="4983844" y="6343795"/>
            <a:ext cx="618555" cy="514237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Прямоугольник 127"/>
          <p:cNvSpPr/>
          <p:nvPr/>
        </p:nvSpPr>
        <p:spPr>
          <a:xfrm>
            <a:off x="5561516" y="5833296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Прямоугольник 128"/>
          <p:cNvSpPr/>
          <p:nvPr/>
        </p:nvSpPr>
        <p:spPr>
          <a:xfrm>
            <a:off x="5557109" y="5356344"/>
            <a:ext cx="604522" cy="520796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Прямоугольник 129"/>
          <p:cNvSpPr/>
          <p:nvPr/>
        </p:nvSpPr>
        <p:spPr>
          <a:xfrm>
            <a:off x="5539349" y="6341708"/>
            <a:ext cx="622281" cy="51923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Прямоугольник 130"/>
          <p:cNvSpPr/>
          <p:nvPr/>
        </p:nvSpPr>
        <p:spPr>
          <a:xfrm>
            <a:off x="6110591" y="5833296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Прямоугольник 131"/>
          <p:cNvSpPr/>
          <p:nvPr/>
        </p:nvSpPr>
        <p:spPr>
          <a:xfrm>
            <a:off x="6106184" y="5358342"/>
            <a:ext cx="604522" cy="51879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3" name="Прямоугольник 132"/>
          <p:cNvSpPr/>
          <p:nvPr/>
        </p:nvSpPr>
        <p:spPr>
          <a:xfrm>
            <a:off x="6106183" y="6346708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4" name="Прямоугольник 133"/>
          <p:cNvSpPr/>
          <p:nvPr/>
        </p:nvSpPr>
        <p:spPr>
          <a:xfrm>
            <a:off x="6646379" y="5833296"/>
            <a:ext cx="604522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5" name="Прямоугольник 134"/>
          <p:cNvSpPr/>
          <p:nvPr/>
        </p:nvSpPr>
        <p:spPr>
          <a:xfrm>
            <a:off x="6650850" y="5345702"/>
            <a:ext cx="604522" cy="531438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6" name="Прямоугольник 135"/>
          <p:cNvSpPr/>
          <p:nvPr/>
        </p:nvSpPr>
        <p:spPr>
          <a:xfrm>
            <a:off x="6650849" y="6346708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7" name="Прямоугольник 136"/>
          <p:cNvSpPr/>
          <p:nvPr/>
        </p:nvSpPr>
        <p:spPr>
          <a:xfrm>
            <a:off x="7186575" y="5812751"/>
            <a:ext cx="604522" cy="531869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8" name="Прямоугольник 137"/>
          <p:cNvSpPr/>
          <p:nvPr/>
        </p:nvSpPr>
        <p:spPr>
          <a:xfrm>
            <a:off x="7191046" y="5346683"/>
            <a:ext cx="604522" cy="527544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Прямоугольник 138"/>
          <p:cNvSpPr/>
          <p:nvPr/>
        </p:nvSpPr>
        <p:spPr>
          <a:xfrm>
            <a:off x="7191045" y="6343795"/>
            <a:ext cx="54919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Прямоугольник 139"/>
          <p:cNvSpPr/>
          <p:nvPr/>
        </p:nvSpPr>
        <p:spPr>
          <a:xfrm>
            <a:off x="7744462" y="5830383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1" name="Прямоугольник 140"/>
          <p:cNvSpPr/>
          <p:nvPr/>
        </p:nvSpPr>
        <p:spPr>
          <a:xfrm>
            <a:off x="7740055" y="5359989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7740054" y="6343795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" name="Прямоугольник 142"/>
          <p:cNvSpPr/>
          <p:nvPr/>
        </p:nvSpPr>
        <p:spPr>
          <a:xfrm>
            <a:off x="8293537" y="5830383"/>
            <a:ext cx="604522" cy="514237"/>
          </a:xfrm>
          <a:prstGeom prst="rect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4" name="Прямоугольник 143"/>
          <p:cNvSpPr/>
          <p:nvPr/>
        </p:nvSpPr>
        <p:spPr>
          <a:xfrm>
            <a:off x="8289130" y="5359989"/>
            <a:ext cx="604522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5" name="Прямоугольник 144"/>
          <p:cNvSpPr/>
          <p:nvPr/>
        </p:nvSpPr>
        <p:spPr>
          <a:xfrm>
            <a:off x="8289129" y="6343795"/>
            <a:ext cx="604522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6" name="Прямоугольник 145"/>
          <p:cNvSpPr/>
          <p:nvPr/>
        </p:nvSpPr>
        <p:spPr>
          <a:xfrm>
            <a:off x="8884771" y="5871313"/>
            <a:ext cx="549075" cy="47330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7" name="Прямоугольник 146"/>
          <p:cNvSpPr/>
          <p:nvPr/>
        </p:nvSpPr>
        <p:spPr>
          <a:xfrm>
            <a:off x="8877964" y="5359989"/>
            <a:ext cx="560354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8" name="Прямоугольник 147"/>
          <p:cNvSpPr/>
          <p:nvPr/>
        </p:nvSpPr>
        <p:spPr>
          <a:xfrm>
            <a:off x="8884769" y="6343795"/>
            <a:ext cx="553547" cy="514237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9432315" y="5871313"/>
            <a:ext cx="541728" cy="479272"/>
          </a:xfrm>
          <a:prstGeom prst="rect">
            <a:avLst/>
          </a:prstGeom>
          <a:solidFill>
            <a:srgbClr val="00E200"/>
          </a:solidFill>
          <a:ln>
            <a:solidFill>
              <a:srgbClr val="00E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9442726" y="5357076"/>
            <a:ext cx="535788" cy="51423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1" name="Прямоугольник 150"/>
          <p:cNvSpPr/>
          <p:nvPr/>
        </p:nvSpPr>
        <p:spPr>
          <a:xfrm>
            <a:off x="9429437" y="6349760"/>
            <a:ext cx="549075" cy="514237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" name="Прямоугольный треугольник 151"/>
          <p:cNvSpPr/>
          <p:nvPr/>
        </p:nvSpPr>
        <p:spPr>
          <a:xfrm flipH="1">
            <a:off x="4951244" y="6343795"/>
            <a:ext cx="597238" cy="51423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Прямоугольный треугольник 152"/>
          <p:cNvSpPr/>
          <p:nvPr/>
        </p:nvSpPr>
        <p:spPr>
          <a:xfrm flipH="1">
            <a:off x="5552636" y="5346682"/>
            <a:ext cx="552138" cy="527960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Прямоугольный треугольник 153"/>
          <p:cNvSpPr/>
          <p:nvPr/>
        </p:nvSpPr>
        <p:spPr>
          <a:xfrm flipH="1">
            <a:off x="8307040" y="5348649"/>
            <a:ext cx="570921" cy="527960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Прямоугольный треугольник 154"/>
          <p:cNvSpPr/>
          <p:nvPr/>
        </p:nvSpPr>
        <p:spPr>
          <a:xfrm flipH="1">
            <a:off x="7186571" y="5885892"/>
            <a:ext cx="562298" cy="461641"/>
          </a:xfrm>
          <a:prstGeom prst="rtTriangle">
            <a:avLst/>
          </a:prstGeom>
          <a:solidFill>
            <a:srgbClr val="00E2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56" name="Прямоугольный треугольник 155"/>
          <p:cNvSpPr/>
          <p:nvPr/>
        </p:nvSpPr>
        <p:spPr>
          <a:xfrm flipH="1">
            <a:off x="8866270" y="5865348"/>
            <a:ext cx="572046" cy="479273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57" name="Прямоугольный треугольник 156"/>
          <p:cNvSpPr/>
          <p:nvPr/>
        </p:nvSpPr>
        <p:spPr>
          <a:xfrm flipH="1">
            <a:off x="6633088" y="6326989"/>
            <a:ext cx="562300" cy="537424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58" name="Прямоугольный треугольник 157"/>
          <p:cNvSpPr/>
          <p:nvPr/>
        </p:nvSpPr>
        <p:spPr>
          <a:xfrm flipH="1">
            <a:off x="8289127" y="6366054"/>
            <a:ext cx="597443" cy="498359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59" name="Прямоугольный треугольник 158"/>
          <p:cNvSpPr/>
          <p:nvPr/>
        </p:nvSpPr>
        <p:spPr>
          <a:xfrm flipH="1">
            <a:off x="9425029" y="6343796"/>
            <a:ext cx="562298" cy="520618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92D050"/>
              </a:solidFill>
            </a:endParaRPr>
          </a:p>
        </p:txBody>
      </p:sp>
      <p:sp>
        <p:nvSpPr>
          <p:cNvPr id="160" name="Прямоугольный треугольник 159"/>
          <p:cNvSpPr/>
          <p:nvPr/>
        </p:nvSpPr>
        <p:spPr>
          <a:xfrm>
            <a:off x="6652648" y="5342233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Прямоугольный треугольник 160"/>
          <p:cNvSpPr/>
          <p:nvPr/>
        </p:nvSpPr>
        <p:spPr>
          <a:xfrm>
            <a:off x="7737373" y="5342993"/>
            <a:ext cx="542801" cy="533956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Прямоугольный треугольник 161"/>
          <p:cNvSpPr/>
          <p:nvPr/>
        </p:nvSpPr>
        <p:spPr>
          <a:xfrm>
            <a:off x="9442727" y="5343058"/>
            <a:ext cx="542801" cy="533956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3" name="Прямоугольный треугольник 162"/>
          <p:cNvSpPr/>
          <p:nvPr/>
        </p:nvSpPr>
        <p:spPr>
          <a:xfrm>
            <a:off x="4981986" y="5874226"/>
            <a:ext cx="570872" cy="483026"/>
          </a:xfrm>
          <a:prstGeom prst="rtTriangle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4" name="Прямоугольный треугольник 163"/>
          <p:cNvSpPr/>
          <p:nvPr/>
        </p:nvSpPr>
        <p:spPr>
          <a:xfrm>
            <a:off x="6103577" y="5868841"/>
            <a:ext cx="542801" cy="472867"/>
          </a:xfrm>
          <a:prstGeom prst="rtTriangle">
            <a:avLst/>
          </a:prstGeom>
          <a:solidFill>
            <a:srgbClr val="33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Прямоугольный треугольник 164"/>
          <p:cNvSpPr/>
          <p:nvPr/>
        </p:nvSpPr>
        <p:spPr>
          <a:xfrm>
            <a:off x="7740242" y="6364339"/>
            <a:ext cx="566797" cy="500074"/>
          </a:xfrm>
          <a:prstGeom prst="rtTriangle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Прямоугольник 167"/>
          <p:cNvSpPr/>
          <p:nvPr/>
        </p:nvSpPr>
        <p:spPr>
          <a:xfrm>
            <a:off x="104502" y="88938"/>
            <a:ext cx="9736976" cy="6640549"/>
          </a:xfrm>
          <a:prstGeom prst="rect">
            <a:avLst/>
          </a:prstGeom>
          <a:solidFill>
            <a:schemeClr val="lt1">
              <a:alpha val="88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6" name="Таблица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763210"/>
              </p:ext>
            </p:extLst>
          </p:nvPr>
        </p:nvGraphicFramePr>
        <p:xfrm>
          <a:off x="104502" y="88938"/>
          <a:ext cx="4869186" cy="4855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2706"/>
              </a:tblGrid>
              <a:tr h="2366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1" cap="none" spc="0" dirty="0" smtClean="0">
                          <a:ln w="0"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ПЛОЩАДКА</a:t>
                      </a:r>
                      <a:endParaRPr lang="ru-RU" sz="900" b="1" cap="none" spc="0" dirty="0">
                        <a:ln w="0"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 w="0"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62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ноября, понедельник </a:t>
                      </a:r>
                      <a:endParaRPr lang="ru-RU" sz="900" b="0" cap="none" spc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7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u="sng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12:00 – 13:30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Ключевская 5а, Библиотека УГМУ,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этаж, Музей истории медицины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Экскурсия для гостей в Музей истории медицины УГМУ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 музея: к.м.н., доцент Н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М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Скоромец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3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14:00 – 18:00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Декабристов, 32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7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УЭФ</a:t>
                      </a:r>
                      <a:endParaRPr lang="ru-RU" sz="7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Научно-практическая конференция «От качества фармацевтического образования – к качеству фармацевтической помощи»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Модератор: декан фармацевтического факультета, д.фарм.н.,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 Г.Н. Андрианова.</a:t>
                      </a:r>
                      <a:endParaRPr lang="ru-RU" sz="700" dirty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227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14:30 – 17:30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Репина 3, ГУК, 3 этаж,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 Ученого совета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Чемпионата: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   «Доказательная медицина как инструмент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критического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мышления клинициста»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д.м.н., профессор Н.В.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Изможерова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Декан лечебно-профилактического факультета, д.м.н., профессор С.А. Чернядьев.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lang="ru-RU" sz="700" b="1" i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68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18:00 – 19:00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Ключевская 17, столовая</a:t>
                      </a:r>
                      <a:endParaRPr kumimoji="0" lang="ru-RU" sz="7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Ужин для гостей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«В кругу друзей»</a:t>
                      </a:r>
                      <a:endParaRPr lang="ru-RU" sz="7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15:00 – 16:30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Репина 3, ГУК, 3 этаж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Навстречу 90-летнему юбилею </a:t>
                      </a:r>
                      <a:r>
                        <a:rPr lang="ru-RU" sz="7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ФГБОУ ВО</a:t>
                      </a:r>
                      <a:r>
                        <a:rPr lang="ru-RU" sz="7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УГМУ Минздрава России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</a:t>
                      </a:r>
                      <a:r>
                        <a:rPr lang="ru-RU" sz="7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редакционной комиссии </a:t>
                      </a:r>
                      <a:r>
                        <a:rPr lang="ru-RU" sz="7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книги </a:t>
                      </a:r>
                      <a:r>
                        <a:rPr lang="ru-RU" sz="7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«Судьбы и годы», часть 2</a:t>
                      </a:r>
                      <a:endParaRPr lang="ru-RU" sz="700" b="1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ноября, вторник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9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8:30 – 12:30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Мира, 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УрФУ, ГУК, 4 этаж,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 Ученого совета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Чемпионата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7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Самоменеджмент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как технология развития профессиональной карьеры»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к.п.н., Л.Л. Кузина.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Декан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стоматологического факультета, д.м.н.,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С.Е. Жолудев.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Зав.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кафедрой международной экономики и менеджмента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ИнЭУ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Л.С.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Ружанская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Председатель Союза студентов УрФУ О.Р.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Партов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lang="ru-RU" sz="700" b="1" i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9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13:00 – 14:00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Мира, 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УрФУ, ГУК, 3 этаж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Музейно-выставочный комплекс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noProof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Экскурсия для гостей в </a:t>
                      </a:r>
                      <a:r>
                        <a:rPr lang="ru-RU" sz="7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Музейно-выставочный комплекс Уральского федерального университета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noProof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 музейно-выставочного</a:t>
                      </a:r>
                      <a:r>
                        <a:rPr lang="ru-RU" sz="700" b="0" baseline="0" noProof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комплекса: Ю.Б. </a:t>
                      </a:r>
                      <a:r>
                        <a:rPr lang="ru-RU" sz="700" b="0" baseline="0" noProof="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Шатон</a:t>
                      </a:r>
                      <a:endParaRPr lang="ru-RU" sz="700" b="0" noProof="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7" name="Таблица 1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82692"/>
              </p:ext>
            </p:extLst>
          </p:nvPr>
        </p:nvGraphicFramePr>
        <p:xfrm>
          <a:off x="4998960" y="2876551"/>
          <a:ext cx="4855951" cy="37741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74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38464"/>
              </a:tblGrid>
              <a:tr h="2356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ноября, четверг</a:t>
                      </a:r>
                      <a:endParaRPr lang="ru-RU" sz="900" b="0" cap="none" spc="0" dirty="0">
                        <a:ln w="0"/>
                        <a:solidFill>
                          <a:srgbClr val="00206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200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17:00-18:30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Анри Барбюса 2, ауд. М7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Заседание киноклуба «Логос»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социального проекта с сфере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высшего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 </a:t>
                      </a:r>
                      <a:r>
                        <a:rPr kumimoji="0" lang="ru-RU" sz="7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Минобрнауки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России и Европейской недели качества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Просмотр и обсуждение фильма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Почему мы креативны?»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Модератор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руководитель киноклуба,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к.филос.н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доцент Е.В. Власова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65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ноября, пятница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806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16:00-17:30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Репина, 3, ГУК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 Ученого совета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Мастер-класс  «</a:t>
                      </a:r>
                      <a:r>
                        <a:rPr kumimoji="0" lang="ru-RU" sz="7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Самоменеджмент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основа личностного и профессионального роста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». 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Модератор</a:t>
                      </a:r>
                      <a:r>
                        <a:rPr kumimoji="0" lang="en-US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к.п.н., доцент Л.Л. Кузина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98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18-22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ноября, Репина, 3, 1 этаж, ГУК</a:t>
                      </a:r>
                      <a:endParaRPr kumimoji="0" lang="ru-RU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Постерная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сессия: проекты 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студентов УГМУ и </a:t>
                      </a:r>
                      <a:r>
                        <a:rPr kumimoji="0" lang="ru-RU" sz="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УрФУ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Качество: образование, наука, практика</a:t>
                      </a: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3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ноября, суббота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35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16:30-18.00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Ключевская 17, 1 этаж, холл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Тренинг ССО Фестиваль «Я-лидер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!»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6832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 ноября, вторник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82064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u="sng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 – 18:00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Репина, 3, ГУК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 Ученого совета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700" b="0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 «Путь в науку»</a:t>
                      </a:r>
                    </a:p>
                    <a:p>
                      <a:pPr algn="ctr"/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Встреча </a:t>
                      </a:r>
                      <a:r>
                        <a:rPr kumimoji="0" lang="en-US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 </a:t>
                      </a: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800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аслуженным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работником 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высшей </a:t>
                      </a:r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 РФ, </a:t>
                      </a:r>
                    </a:p>
                    <a:p>
                      <a:pPr algn="ctr"/>
                      <a:r>
                        <a:rPr lang="ru-RU" sz="8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членом-корреспондентом РАЕН, д.м.н., профессором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Натальей Евгеньевной Санниковой</a:t>
                      </a:r>
                      <a:r>
                        <a:rPr kumimoji="0" lang="ru-RU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9" name="Таблица 1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97067"/>
              </p:ext>
            </p:extLst>
          </p:nvPr>
        </p:nvGraphicFramePr>
        <p:xfrm>
          <a:off x="4999078" y="93859"/>
          <a:ext cx="4846258" cy="3085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0532"/>
                <a:gridCol w="3315726"/>
              </a:tblGrid>
              <a:tr h="1623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900" b="1" cap="none" spc="0" dirty="0" smtClean="0">
                          <a:ln w="0"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ВРЕМЯ, ПЛОЩАДКА</a:t>
                      </a:r>
                      <a:endParaRPr lang="ru-RU" sz="900" b="1" cap="none" spc="0" dirty="0">
                        <a:ln w="0"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1" i="0" u="none" strike="noStrike" kern="1200" cap="none" spc="0" normalizeH="0" baseline="0" noProof="0" dirty="0" smtClean="0">
                          <a:ln w="0"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МЕРОПРИЯТИЕ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89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ноября, вторник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900" b="1" i="0" u="none" strike="noStrike" kern="1200" cap="none" spc="0" normalizeH="0" baseline="0" noProof="0" dirty="0" smtClean="0">
                        <a:ln w="0"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5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11:30-18.00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Ключевская 5а, Библиотека УГМУ, 2 этаж, Отдел ЦОТ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Чемпионата «Информационные технологии и телемедицина: вызовы времени»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д.м.н., академик РАЕ С.И. Богданов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kumimoji="0" lang="ru-RU" sz="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16:00 – 16:30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Ключевская 5а, Библиотека УГМУ,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этаж, Отдел ЦОТ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Дистанционный </a:t>
                      </a:r>
                      <a:r>
                        <a:rPr lang="ru-RU" sz="7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мастер-класс </a:t>
                      </a:r>
                      <a:r>
                        <a:rPr lang="ru-RU" sz="700" b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7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Лабораторные информационные системы как модуль</a:t>
                      </a:r>
                      <a:r>
                        <a:rPr lang="ru-RU" sz="700" b="1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общей медицинской информационной системы» </a:t>
                      </a:r>
                      <a:endParaRPr lang="en-US" sz="700" b="1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b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</a:t>
                      </a:r>
                      <a:r>
                        <a:rPr lang="en-US" sz="700" b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ru-RU" sz="700" b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зав. клинико-диагностической лаборатории ГБУЗ СО «СОКБ №1»</a:t>
                      </a:r>
                      <a:r>
                        <a:rPr lang="en-US" sz="700" b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700" b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Д.А. </a:t>
                      </a:r>
                      <a:r>
                        <a:rPr lang="ru-RU" sz="700" b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Мазеин</a:t>
                      </a:r>
                      <a:endParaRPr lang="ru-RU" sz="700" b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1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11:00 – 15:30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марта, 62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ИЦАЭ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Чемпионата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Интеграция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специалиста  </a:t>
                      </a: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международное пространство: лингвистическая подготовка и межкультурное взаимодействие»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декан факультета иностранных студентов, к.п.н., доцент К.А. Митрофанова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lang="ru-RU" sz="700" b="1" i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5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en-US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0-</a:t>
                      </a:r>
                      <a:r>
                        <a:rPr kumimoji="0" lang="en-US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kumimoji="0" lang="en-US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старт от Репина 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Прогулка по городу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«Достопримечательности  Екатеринбурга»</a:t>
                      </a:r>
                      <a:endParaRPr kumimoji="0" lang="en-US" sz="7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63538" marR="0" lvl="0" indent="-363538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472C4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0" name="Таблица 1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340005"/>
              </p:ext>
            </p:extLst>
          </p:nvPr>
        </p:nvGraphicFramePr>
        <p:xfrm>
          <a:off x="104502" y="4972050"/>
          <a:ext cx="4870511" cy="10312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1234"/>
                <a:gridCol w="3359277"/>
              </a:tblGrid>
              <a:tr h="103124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10:30 – 14:00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Репина 3, ГУК, 3 этаж,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Зал Ученого совета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Чемпионата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472C4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«Коммуникативная компетентность в формировании имиджа современного специалиста»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декан факультета психолого-социальной работы и ВСО, </a:t>
                      </a:r>
                      <a:r>
                        <a:rPr kumimoji="0" lang="ru-RU" sz="7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д.псх.н</a:t>
                      </a: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., профессор Е.С. Набойченко.</a:t>
                      </a:r>
                    </a:p>
                    <a:p>
                      <a:pPr marL="17780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lang="ru-RU" sz="700" b="1" i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1" name="Таблица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213014"/>
              </p:ext>
            </p:extLst>
          </p:nvPr>
        </p:nvGraphicFramePr>
        <p:xfrm>
          <a:off x="106532" y="5847485"/>
          <a:ext cx="4864963" cy="8820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9204"/>
                <a:gridCol w="3355759"/>
              </a:tblGrid>
              <a:tr h="8820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14:30 – 17:30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Декабристов, 32</a:t>
                      </a:r>
                    </a:p>
                    <a:p>
                      <a:r>
                        <a:rPr lang="ru-RU" sz="7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Кафедра УЭФ</a:t>
                      </a:r>
                      <a:endParaRPr lang="ru-RU" sz="7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Площадка Чемпионата</a:t>
                      </a:r>
                      <a:endParaRPr kumimoji="0" lang="ru-RU" sz="7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«Коммуникативные навыки провизора»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Главный эксперт: декан фармацевтического факультета, д.фарм.н.,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профессор Г.Н. Андрианова.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Награждение победителей</a:t>
                      </a:r>
                      <a:endParaRPr lang="ru-RU" sz="700" b="1" i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19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3519</TotalTime>
  <Words>983</Words>
  <Application>Microsoft Office PowerPoint</Application>
  <PresentationFormat>Лист A4 (210x297 мм)</PresentationFormat>
  <Paragraphs>157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>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Управление менеджмента качества</cp:lastModifiedBy>
  <cp:revision>168</cp:revision>
  <cp:lastPrinted>2019-11-12T08:31:50Z</cp:lastPrinted>
  <dcterms:created xsi:type="dcterms:W3CDTF">2018-10-27T19:36:34Z</dcterms:created>
  <dcterms:modified xsi:type="dcterms:W3CDTF">2019-11-12T08:44:38Z</dcterms:modified>
</cp:coreProperties>
</file>