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382" r:id="rId2"/>
    <p:sldId id="410" r:id="rId3"/>
    <p:sldId id="413" r:id="rId4"/>
    <p:sldId id="420" r:id="rId5"/>
    <p:sldId id="415" r:id="rId6"/>
    <p:sldId id="416" r:id="rId7"/>
    <p:sldId id="417" r:id="rId8"/>
    <p:sldId id="418" r:id="rId9"/>
    <p:sldId id="419" r:id="rId10"/>
    <p:sldId id="421" r:id="rId11"/>
    <p:sldId id="422" r:id="rId12"/>
    <p:sldId id="423" r:id="rId13"/>
    <p:sldId id="424" r:id="rId14"/>
    <p:sldId id="425" r:id="rId15"/>
    <p:sldId id="426" r:id="rId16"/>
    <p:sldId id="427" r:id="rId17"/>
    <p:sldId id="428" r:id="rId18"/>
    <p:sldId id="429" r:id="rId19"/>
    <p:sldId id="430" r:id="rId20"/>
    <p:sldId id="431" r:id="rId21"/>
    <p:sldId id="432" r:id="rId22"/>
    <p:sldId id="433" r:id="rId23"/>
    <p:sldId id="435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2103"/>
    <a:srgbClr val="663300"/>
    <a:srgbClr val="FF3300"/>
    <a:srgbClr val="006600"/>
    <a:srgbClr val="800080"/>
    <a:srgbClr val="A60693"/>
    <a:srgbClr val="AA0696"/>
    <a:srgbClr val="DF07C5"/>
    <a:srgbClr val="6E3267"/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5981" autoAdjust="0"/>
  </p:normalViewPr>
  <p:slideViewPr>
    <p:cSldViewPr>
      <p:cViewPr varScale="1">
        <p:scale>
          <a:sx n="66" d="100"/>
          <a:sy n="66" d="100"/>
        </p:scale>
        <p:origin x="-1277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7CFC36A-A7D0-4361-B526-32F39B534C99}" type="datetimeFigureOut">
              <a:rPr lang="ru-RU"/>
              <a:pPr>
                <a:defRPr/>
              </a:pPr>
              <a:t>21.10.2019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1C3A99E-7A13-44A8-928F-AB9B84C773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841435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87F9E0-4B5C-414C-881F-00E889F6CF9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766295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87F9E0-4B5C-414C-881F-00E889F6CF9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766295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87F9E0-4B5C-414C-881F-00E889F6CF9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766295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6E1645-74B4-4005-932B-3AB6F9AABCD1}" type="datetimeFigureOut">
              <a:rPr lang="ru-RU" smtClean="0"/>
              <a:pPr>
                <a:defRPr/>
              </a:pPr>
              <a:t>21.10.2019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C4073-7F15-43D1-A870-F04014840D8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14E596-7AE8-4DCD-9DED-1CF2A32415E3}" type="datetimeFigureOut">
              <a:rPr lang="ru-RU" smtClean="0"/>
              <a:pPr>
                <a:defRPr/>
              </a:pPr>
              <a:t>21.10.2019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A1946B-6D60-4981-8F34-7204F0A9213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101BAE-CF05-42A7-9D60-EAB82DD6E8B0}" type="datetimeFigureOut">
              <a:rPr lang="ru-RU" smtClean="0"/>
              <a:pPr>
                <a:defRPr/>
              </a:pPr>
              <a:t>21.10.2019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111429-FD7C-4C04-85D0-D4649987C26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42B2F2-766A-44DD-8BD0-7D7311242E0B}" type="datetimeFigureOut">
              <a:rPr lang="ru-RU" smtClean="0"/>
              <a:pPr>
                <a:defRPr/>
              </a:pPr>
              <a:t>21.10.2019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FBF4B5-2C0B-4D89-B1D2-4977C48A1C0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628A8-D2BE-4914-80BB-6BFB28B1EEC8}" type="datetimeFigureOut">
              <a:rPr lang="ru-RU" smtClean="0"/>
              <a:pPr>
                <a:defRPr/>
              </a:pPr>
              <a:t>21.10.2019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3DC514-4367-4E3C-B946-936A23DAD82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60CA28-5560-4FAB-B73A-A2B8EF69B6C1}" type="datetimeFigureOut">
              <a:rPr lang="ru-RU" smtClean="0"/>
              <a:pPr>
                <a:defRPr/>
              </a:pPr>
              <a:t>21.10.2019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341ECF-7480-451B-96A9-DA0E32DC369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B33AFA-5A79-45ED-8D94-6D8384B34C49}" type="datetimeFigureOut">
              <a:rPr lang="ru-RU" smtClean="0"/>
              <a:pPr>
                <a:defRPr/>
              </a:pPr>
              <a:t>21.10.2019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E316F6-3EBE-4E57-B7F9-02569A90122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973D63-E585-40DC-8476-B83BA7111CA3}" type="datetimeFigureOut">
              <a:rPr lang="ru-RU" smtClean="0"/>
              <a:pPr>
                <a:defRPr/>
              </a:pPr>
              <a:t>21.10.2019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236DE6-EE45-4D97-AC92-278B2A0AA3A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0B03D3-EA42-4CD4-B63B-F512C26DF495}" type="datetimeFigureOut">
              <a:rPr lang="ru-RU" smtClean="0"/>
              <a:pPr>
                <a:defRPr/>
              </a:pPr>
              <a:t>21.10.2019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4C3AC0-D14A-44CB-BAC1-EF3795C1C84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17376E-7F4C-488B-9AF8-16CE12DAE20B}" type="datetimeFigureOut">
              <a:rPr lang="ru-RU" smtClean="0"/>
              <a:pPr>
                <a:defRPr/>
              </a:pPr>
              <a:t>21.10.2019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A03D5-CA1F-4196-AA30-051C7257263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DD0B28-4A29-4C3A-BB6B-5B0C84709D59}" type="datetimeFigureOut">
              <a:rPr lang="ru-RU" smtClean="0"/>
              <a:pPr>
                <a:defRPr/>
              </a:pPr>
              <a:t>21.10.2019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14161-E311-4BA4-A86F-E9B6F2C519B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C67C21F-CD80-4ABC-9DFD-06AA78DD52E5}" type="datetimeFigureOut">
              <a:rPr lang="ru-RU" smtClean="0"/>
              <a:pPr>
                <a:defRPr/>
              </a:pPr>
              <a:t>21.10.2019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3B63BC8-431E-4F34-A68A-B824DACD1B2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71600" y="3429000"/>
            <a:ext cx="6984776" cy="9233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 </a:t>
            </a:r>
            <a:endParaRPr lang="ru-RU" sz="5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31750" name="Picture 6" descr="http://7oom.ru/powerpoint/fon-dlya-prezentacii-osen-8.jpg?ver=3.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187624" y="1556792"/>
            <a:ext cx="720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5000" b="1" i="1" dirty="0" smtClean="0">
                <a:solidFill>
                  <a:srgbClr val="C00000"/>
                </a:solidFill>
                <a:latin typeface="Cambria" pitchFamily="18" charset="0"/>
                <a:ea typeface="BatangChe" pitchFamily="49" charset="-127"/>
              </a:rPr>
              <a:t>НОВИНКИ</a:t>
            </a:r>
          </a:p>
          <a:p>
            <a:pPr>
              <a:lnSpc>
                <a:spcPct val="120000"/>
              </a:lnSpc>
            </a:pPr>
            <a:r>
              <a:rPr lang="ru-RU" sz="5000" b="1" i="1" dirty="0" smtClean="0">
                <a:solidFill>
                  <a:srgbClr val="C00000"/>
                </a:solidFill>
                <a:latin typeface="Cambria" pitchFamily="18" charset="0"/>
                <a:ea typeface="BatangChe" pitchFamily="49" charset="-127"/>
              </a:rPr>
              <a:t>          УЧЕБНОЙ</a:t>
            </a:r>
          </a:p>
          <a:p>
            <a:pPr>
              <a:lnSpc>
                <a:spcPct val="120000"/>
              </a:lnSpc>
            </a:pPr>
            <a:r>
              <a:rPr lang="ru-RU" sz="5000" b="1" i="1" dirty="0" smtClean="0">
                <a:solidFill>
                  <a:srgbClr val="C00000"/>
                </a:solidFill>
                <a:latin typeface="Cambria" pitchFamily="18" charset="0"/>
                <a:ea typeface="BatangChe" pitchFamily="49" charset="-127"/>
              </a:rPr>
              <a:t>                    ЛИТЕРАТУРЫ</a:t>
            </a:r>
            <a:endParaRPr lang="ru-RU" sz="5000" b="1" i="1" dirty="0">
              <a:solidFill>
                <a:srgbClr val="C00000"/>
              </a:solidFill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55776" y="116632"/>
            <a:ext cx="6480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452103"/>
                </a:solidFill>
                <a:latin typeface="+mn-lt"/>
              </a:rPr>
              <a:t>Научная медицинская библиотеку УГМУ</a:t>
            </a:r>
          </a:p>
          <a:p>
            <a:pPr algn="r"/>
            <a:r>
              <a:rPr lang="ru-RU" sz="2800" b="1" dirty="0" smtClean="0">
                <a:solidFill>
                  <a:srgbClr val="452103"/>
                </a:solidFill>
                <a:latin typeface="+mn-lt"/>
              </a:rPr>
              <a:t> им. профессора В.Н.Климова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55976" y="6309320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452103"/>
                </a:solidFill>
                <a:latin typeface="+mn-lt"/>
              </a:rPr>
              <a:t>Екатеринбург 2019</a:t>
            </a:r>
            <a:endParaRPr lang="ru-RU" sz="2800" b="1" dirty="0">
              <a:solidFill>
                <a:srgbClr val="452103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mypresentation.ru/documents/1dbe013aac2112d00111870e6bafec55/img0.jpg"/>
          <p:cNvPicPr>
            <a:picLocks noChangeAspect="1" noChangeArrowheads="1"/>
          </p:cNvPicPr>
          <p:nvPr/>
        </p:nvPicPr>
        <p:blipFill>
          <a:blip r:embed="rId2" cstate="print"/>
          <a:srcRect r="80155"/>
          <a:stretch>
            <a:fillRect/>
          </a:stretch>
        </p:blipFill>
        <p:spPr bwMode="auto">
          <a:xfrm>
            <a:off x="0" y="0"/>
            <a:ext cx="1081136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87624" y="116631"/>
            <a:ext cx="10801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616.31О-703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39752" y="116632"/>
            <a:ext cx="66247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Ортопедическая стоматология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: учебник / под редакцией : Э. С.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Каливраджияна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[и др.]. - 2-е издание, переработанное и дополненное. - Москва : ГЭОТАР-Медиа, 2018. - 800 с.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3968" y="1844824"/>
            <a:ext cx="4680520" cy="4197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b="1" i="1" dirty="0" smtClean="0">
                <a:latin typeface="+mn-lt"/>
                <a:cs typeface="Times New Roman" pitchFamily="18" charset="0"/>
              </a:rPr>
              <a:t>                   </a:t>
            </a:r>
            <a:r>
              <a:rPr lang="ru-RU" b="1" i="1" dirty="0" smtClean="0">
                <a:latin typeface="+mn-lt"/>
              </a:rPr>
              <a:t>В учебнике   представлен весь курс ортопедической  стоматологии:</a:t>
            </a:r>
            <a:r>
              <a:rPr lang="ru-RU" dirty="0" smtClean="0"/>
              <a:t> </a:t>
            </a:r>
            <a:r>
              <a:rPr lang="ru-RU" b="1" i="1" dirty="0" smtClean="0">
                <a:latin typeface="+mn-lt"/>
              </a:rPr>
              <a:t>особенности  гигиенического   ухода   за протезами, профилактика осложнений, правила заполнения амбулаторной карты, </a:t>
            </a:r>
            <a:r>
              <a:rPr lang="ru-RU" b="1" i="1" dirty="0" smtClean="0">
                <a:latin typeface="+mn-lt"/>
                <a:cs typeface="Times New Roman" pitchFamily="18" charset="0"/>
              </a:rPr>
              <a:t>п</a:t>
            </a:r>
            <a:r>
              <a:rPr lang="ru-RU" b="1" i="1" dirty="0" smtClean="0">
                <a:latin typeface="+mn-lt"/>
              </a:rPr>
              <a:t>риведены    информативные    таблицы   и схемы, содержащие алгоритм клинических и лабораторных этапов изготовления стоматологических конструкций.</a:t>
            </a:r>
          </a:p>
          <a:p>
            <a:pPr algn="just">
              <a:lnSpc>
                <a:spcPct val="114000"/>
              </a:lnSpc>
            </a:pPr>
            <a:r>
              <a:rPr lang="ru-RU" b="1" i="1" dirty="0" smtClean="0">
                <a:latin typeface="+mn-lt"/>
              </a:rPr>
              <a:t>      Учебник предназначен студентам медицинских вузов стоматологических факультетов.</a:t>
            </a:r>
            <a:endParaRPr lang="ru-RU" b="1" i="1" dirty="0" smtClean="0">
              <a:latin typeface="+mn-lt"/>
              <a:cs typeface="Times New Roman" pitchFamily="18" charset="0"/>
            </a:endParaRPr>
          </a:p>
        </p:txBody>
      </p:sp>
      <p:pic>
        <p:nvPicPr>
          <p:cNvPr id="47108" name="Picture 4" descr="https://voronezh.niceprice62.ru/uploads/cache/data/shop/9533/19_2900713_0-800x800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19214" t="7951" r="19362" b="6055"/>
          <a:stretch>
            <a:fillRect/>
          </a:stretch>
        </p:blipFill>
        <p:spPr bwMode="auto">
          <a:xfrm>
            <a:off x="1259632" y="1412776"/>
            <a:ext cx="3024335" cy="4392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Front">
              <a:rot lat="0" lon="20400000" rev="0"/>
            </a:camera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mypresentation.ru/documents/1dbe013aac2112d00111870e6bafec55/img0.jpg"/>
          <p:cNvPicPr>
            <a:picLocks noChangeAspect="1" noChangeArrowheads="1"/>
          </p:cNvPicPr>
          <p:nvPr/>
        </p:nvPicPr>
        <p:blipFill>
          <a:blip r:embed="rId2" cstate="print"/>
          <a:srcRect r="80155"/>
          <a:stretch>
            <a:fillRect/>
          </a:stretch>
        </p:blipFill>
        <p:spPr bwMode="auto">
          <a:xfrm>
            <a:off x="0" y="0"/>
            <a:ext cx="1081136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59632" y="116631"/>
            <a:ext cx="11521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616.21О-856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116632"/>
            <a:ext cx="6408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Оториноларингология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учебник / А. А. Горохов [и др.] ;  под редакцией . А. А. Горохова. - Издание 2-е, исправленное и дополненное. - Санкт-Петербург : СпецЛит, 2019. - 224 с. : ил.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1988840"/>
            <a:ext cx="4176464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b="1" i="1" dirty="0" smtClean="0">
                <a:latin typeface="+mn-lt"/>
                <a:cs typeface="Times New Roman" pitchFamily="18" charset="0"/>
              </a:rPr>
              <a:t>                   </a:t>
            </a:r>
            <a:r>
              <a:rPr lang="ru-RU" b="1" i="1" dirty="0" smtClean="0">
                <a:latin typeface="+mn-lt"/>
              </a:rPr>
              <a:t>В учебнике изложены клинические особенности строения, физиологии, исследования  ЛОР-органов, а также принципы и методики лечения наиболее распространенных заболеваний и травм  верхних  дыхательных путей и уха. </a:t>
            </a:r>
          </a:p>
          <a:p>
            <a:pPr algn="just">
              <a:lnSpc>
                <a:spcPct val="120000"/>
              </a:lnSpc>
            </a:pPr>
            <a:r>
              <a:rPr lang="ru-RU" b="1" i="1" dirty="0" smtClean="0">
                <a:latin typeface="+mn-lt"/>
              </a:rPr>
              <a:t>                  Книга предназначена для студентов медицинских вузов и курсантов факультетов подготовки врачей.</a:t>
            </a:r>
            <a:endParaRPr lang="ru-RU" b="1" i="1" dirty="0" smtClean="0">
              <a:latin typeface="+mn-lt"/>
              <a:cs typeface="Times New Roman" pitchFamily="18" charset="0"/>
            </a:endParaRPr>
          </a:p>
        </p:txBody>
      </p:sp>
      <p:pic>
        <p:nvPicPr>
          <p:cNvPr id="48130" name="Picture 2" descr="https://img2.labirint.ru/books/700544/coverbig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1259632" y="1484784"/>
            <a:ext cx="3096344" cy="4536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Front">
              <a:rot lat="0" lon="20400000" rev="0"/>
            </a:camera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mypresentation.ru/documents/1dbe013aac2112d00111870e6bafec55/img0.jpg"/>
          <p:cNvPicPr>
            <a:picLocks noChangeAspect="1" noChangeArrowheads="1"/>
          </p:cNvPicPr>
          <p:nvPr/>
        </p:nvPicPr>
        <p:blipFill>
          <a:blip r:embed="rId2" cstate="print"/>
          <a:srcRect r="80155"/>
          <a:stretch>
            <a:fillRect/>
          </a:stretch>
        </p:blipFill>
        <p:spPr bwMode="auto">
          <a:xfrm>
            <a:off x="0" y="0"/>
            <a:ext cx="1081136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03648" y="116632"/>
            <a:ext cx="12961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616.21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О-856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116632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1484784"/>
            <a:ext cx="4176464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b="1" i="1" dirty="0" smtClean="0">
                <a:latin typeface="+mn-lt"/>
                <a:cs typeface="Times New Roman" pitchFamily="18" charset="0"/>
              </a:rPr>
              <a:t>                   </a:t>
            </a:r>
            <a:r>
              <a:rPr lang="ru-RU" b="1" i="1" dirty="0" smtClean="0">
                <a:latin typeface="+mn-lt"/>
              </a:rPr>
              <a:t> </a:t>
            </a:r>
            <a:endParaRPr lang="ru-RU" b="1" i="1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31840" y="116632"/>
            <a:ext cx="56886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Оториноларингология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учебник / под ред. С. 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Карпищенко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- Москва : ГЭОТАР-Медиа, 2018. - 460[4] с. : ил.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55976" y="2276872"/>
            <a:ext cx="457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b="1" i="1" dirty="0" smtClean="0">
                <a:latin typeface="+mn-lt"/>
              </a:rPr>
              <a:t>             В данном учебнике освящаются вопросы ургентных состояний в оториноларингологии. Особое внимание уделено современным методам осмотра и рентгенологическим методикам обследования, лечению наиболее распространенных    ЛОР-заболеваний.</a:t>
            </a:r>
          </a:p>
          <a:p>
            <a:pPr algn="just">
              <a:lnSpc>
                <a:spcPct val="120000"/>
              </a:lnSpc>
            </a:pPr>
            <a:r>
              <a:rPr lang="ru-RU" b="1" i="1" dirty="0" smtClean="0">
                <a:latin typeface="+mn-lt"/>
              </a:rPr>
              <a:t>              Учебник  предназначен студентам лечебных факультетов высших медицинских   учебных   заведений.</a:t>
            </a:r>
            <a:endParaRPr lang="ru-RU" b="1" i="1" dirty="0">
              <a:latin typeface="+mn-lt"/>
            </a:endParaRPr>
          </a:p>
        </p:txBody>
      </p:sp>
      <p:pic>
        <p:nvPicPr>
          <p:cNvPr id="49154" name="Picture 2" descr="https://my-bookshop.ru/image/10200368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412776"/>
            <a:ext cx="3046353" cy="43879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Front">
              <a:rot lat="0" lon="20400000" rev="0"/>
            </a:camera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2" name="Picture 6" descr="https://img.kuplao.ru/etc/media/489x325/product/1/016/1/01129210/1.jp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 l="27828" r="27338"/>
          <a:stretch>
            <a:fillRect/>
          </a:stretch>
        </p:blipFill>
        <p:spPr bwMode="auto">
          <a:xfrm>
            <a:off x="1835696" y="2708920"/>
            <a:ext cx="2664296" cy="36264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Front" fov="3600000">
              <a:rot lat="0" lon="20400000" rev="0"/>
            </a:camera>
            <a:lightRig rig="threePt" dir="t"/>
          </a:scene3d>
          <a:sp3d>
            <a:bevelT/>
          </a:sp3d>
        </p:spPr>
      </p:pic>
      <p:pic>
        <p:nvPicPr>
          <p:cNvPr id="4" name="Picture 4" descr="https://mypresentation.ru/documents/1dbe013aac2112d00111870e6bafec55/img0.jpg"/>
          <p:cNvPicPr>
            <a:picLocks noChangeAspect="1" noChangeArrowheads="1"/>
          </p:cNvPicPr>
          <p:nvPr/>
        </p:nvPicPr>
        <p:blipFill>
          <a:blip r:embed="rId3" cstate="print"/>
          <a:srcRect r="80155"/>
          <a:stretch>
            <a:fillRect/>
          </a:stretch>
        </p:blipFill>
        <p:spPr bwMode="auto">
          <a:xfrm>
            <a:off x="0" y="0"/>
            <a:ext cx="1081136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15616" y="116631"/>
            <a:ext cx="11521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616-091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П206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116632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1484784"/>
            <a:ext cx="4176464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b="1" i="1" dirty="0" smtClean="0">
                <a:latin typeface="+mn-lt"/>
                <a:cs typeface="Times New Roman" pitchFamily="18" charset="0"/>
              </a:rPr>
              <a:t>                   </a:t>
            </a:r>
            <a:r>
              <a:rPr lang="ru-RU" b="1" i="1" dirty="0" smtClean="0">
                <a:latin typeface="+mn-lt"/>
              </a:rPr>
              <a:t> </a:t>
            </a:r>
            <a:endParaRPr lang="ru-RU" b="1" i="1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11760" y="116632"/>
            <a:ext cx="67322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Патологическая анатомия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[Текст] : учебник :  в 2 томах.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Том1. Общая патология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 под ред. В. С.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Пукова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–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2-е издание, дополненное. - Москва : ГЭОТАР-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Медиа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2016. - 728 с. : ил.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Том 2. Частная патология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 под ред. В. С.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Паукова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- 2-е издание, дополненное. - Москва 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ГЭОТАР-Медиа, 2016. - 528 с.: ил.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88024" y="2636912"/>
            <a:ext cx="4139952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b="1" i="1" dirty="0" smtClean="0">
                <a:latin typeface="+mn-lt"/>
              </a:rPr>
              <a:t>                        В  данном  учебнике  изложена    морфологическая   основа патологических  процессов и болезней,   их    связь с  изменениями функций организма, показана динамика развития заболеваний. В книге описаны правила написания патологоанатомического диагноза, клинического диагноза,   категории  и   причины  их    расхождения .</a:t>
            </a:r>
          </a:p>
          <a:p>
            <a:pPr>
              <a:lnSpc>
                <a:spcPct val="110000"/>
              </a:lnSpc>
            </a:pPr>
            <a:r>
              <a:rPr lang="ru-RU" b="1" i="1" dirty="0" smtClean="0">
                <a:latin typeface="+mn-lt"/>
              </a:rPr>
              <a:t>                Предназначен     студентам медицинских     вузов.</a:t>
            </a:r>
            <a:endParaRPr lang="ru-RU" b="1" i="1" dirty="0">
              <a:latin typeface="+mn-lt"/>
            </a:endParaRPr>
          </a:p>
        </p:txBody>
      </p:sp>
      <p:pic>
        <p:nvPicPr>
          <p:cNvPr id="50180" name="Picture 4" descr="https://img.kuplao.ru/etc/media/489x325/product/1/016/1/01128585/1.jpg"/>
          <p:cNvPicPr>
            <a:picLocks noChangeAspect="1" noChangeArrowheads="1"/>
          </p:cNvPicPr>
          <p:nvPr/>
        </p:nvPicPr>
        <p:blipFill>
          <a:blip r:embed="rId4" cstate="print">
            <a:lum bright="-10000" contrast="40000"/>
          </a:blip>
          <a:srcRect l="26282" r="27338"/>
          <a:stretch>
            <a:fillRect/>
          </a:stretch>
        </p:blipFill>
        <p:spPr bwMode="auto">
          <a:xfrm>
            <a:off x="1259632" y="1124744"/>
            <a:ext cx="2539727" cy="34794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Front">
              <a:rot lat="0" lon="20400000" rev="0"/>
            </a:camera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mypresentation.ru/documents/1dbe013aac2112d00111870e6bafec55/img0.jpg"/>
          <p:cNvPicPr>
            <a:picLocks noChangeAspect="1" noChangeArrowheads="1"/>
          </p:cNvPicPr>
          <p:nvPr/>
        </p:nvPicPr>
        <p:blipFill>
          <a:blip r:embed="rId2" cstate="print"/>
          <a:srcRect r="80155"/>
          <a:stretch>
            <a:fillRect/>
          </a:stretch>
        </p:blipFill>
        <p:spPr bwMode="auto">
          <a:xfrm>
            <a:off x="0" y="0"/>
            <a:ext cx="1081136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87624" y="116632"/>
            <a:ext cx="15121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616-092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П206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116632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1484784"/>
            <a:ext cx="4176464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b="1" i="1" dirty="0" smtClean="0">
                <a:latin typeface="+mn-lt"/>
                <a:cs typeface="Times New Roman" pitchFamily="18" charset="0"/>
              </a:rPr>
              <a:t>                   </a:t>
            </a:r>
            <a:r>
              <a:rPr lang="ru-RU" b="1" i="1" dirty="0" smtClean="0">
                <a:latin typeface="+mn-lt"/>
              </a:rPr>
              <a:t> </a:t>
            </a:r>
            <a:endParaRPr lang="ru-RU" b="1" i="1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99792" y="116632"/>
            <a:ext cx="6120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Патологическая физиология (Общая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Частная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 / В. А. Фролов [и др.] ; под  общей редакцией В. А. Фролова. - Изд. 4-е, исправленное и дополненное. - Москва : Высшее Образование и Наука, 2018. - 730 с. : ил.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27984" y="2204864"/>
            <a:ext cx="4499992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b="1" i="1" dirty="0" smtClean="0">
                <a:latin typeface="+mn-lt"/>
              </a:rPr>
              <a:t>             Особенностью данного учебника является наличие разделов: СПИД, хронопатология, патогенез наркоманий, патофизиология лимфообращения, патофизиология пуринового обмена (подагра), патофизиологические основы гомеопатии.</a:t>
            </a:r>
          </a:p>
          <a:p>
            <a:pPr algn="just">
              <a:lnSpc>
                <a:spcPct val="120000"/>
              </a:lnSpc>
            </a:pPr>
            <a:r>
              <a:rPr lang="ru-RU" b="1" i="1" dirty="0" smtClean="0">
                <a:latin typeface="+mn-lt"/>
              </a:rPr>
              <a:t>         Учебник рассчитан на студентов медицинских, стоматологических, и фармацевтических высших учебных заведений.</a:t>
            </a:r>
            <a:endParaRPr lang="ru-RU" b="1" i="1" dirty="0">
              <a:latin typeface="+mn-lt"/>
            </a:endParaRPr>
          </a:p>
        </p:txBody>
      </p:sp>
      <p:pic>
        <p:nvPicPr>
          <p:cNvPr id="1027" name="Picture 3" descr="https://handmade.minemegashop.ru/pictures/1019452839.jp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331640" y="1700808"/>
            <a:ext cx="2958473" cy="42876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Front">
              <a:rot lat="0" lon="20400000" rev="0"/>
            </a:camera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mypresentation.ru/documents/1dbe013aac2112d00111870e6bafec55/img0.jpg"/>
          <p:cNvPicPr>
            <a:picLocks noChangeAspect="1" noChangeArrowheads="1"/>
          </p:cNvPicPr>
          <p:nvPr/>
        </p:nvPicPr>
        <p:blipFill>
          <a:blip r:embed="rId2" cstate="print"/>
          <a:srcRect r="80155"/>
          <a:stretch>
            <a:fillRect/>
          </a:stretch>
        </p:blipFill>
        <p:spPr bwMode="auto">
          <a:xfrm>
            <a:off x="0" y="0"/>
            <a:ext cx="1081136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87624" y="116632"/>
            <a:ext cx="15121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616-053.2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Т583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116632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1484784"/>
            <a:ext cx="4176464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b="1" i="1" dirty="0" smtClean="0">
                <a:latin typeface="+mn-lt"/>
                <a:cs typeface="Times New Roman" pitchFamily="18" charset="0"/>
              </a:rPr>
              <a:t>                   </a:t>
            </a:r>
            <a:r>
              <a:rPr lang="ru-RU" b="1" i="1" dirty="0" smtClean="0">
                <a:latin typeface="+mn-lt"/>
              </a:rPr>
              <a:t> </a:t>
            </a:r>
            <a:endParaRPr lang="ru-RU" b="1" i="1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116632"/>
            <a:ext cx="59046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Топографическая анатомия и оперативная хирургия детского возраста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учебное пособие / под ред.: С. С. Дыдыкина, Д. А. Морозова. - Москва : ГЭОТАР-Медиа, 2018. - 175[1] с. : ил.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44008" y="2204864"/>
            <a:ext cx="4283968" cy="3566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b="1" i="1" dirty="0" smtClean="0">
                <a:latin typeface="+mn-lt"/>
              </a:rPr>
              <a:t>                      В учебном пособии особое внимание уделено особенностям топографической анатомии детского возраста, представлены врожденные пороки и распространенные оперативные  вмешательства  у  детей.</a:t>
            </a:r>
          </a:p>
          <a:p>
            <a:pPr algn="just">
              <a:lnSpc>
                <a:spcPct val="114000"/>
              </a:lnSpc>
            </a:pPr>
            <a:r>
              <a:rPr lang="ru-RU" b="1" i="1" dirty="0" smtClean="0">
                <a:latin typeface="+mn-lt"/>
              </a:rPr>
              <a:t>           Учебное пособие предназначено для студентов, обучающихся по специальности "Педиатрия", а  также  ординаторам  хирургического профиля.</a:t>
            </a:r>
            <a:endParaRPr lang="ru-RU" b="1" i="1" dirty="0">
              <a:latin typeface="+mn-lt"/>
            </a:endParaRPr>
          </a:p>
        </p:txBody>
      </p:sp>
      <p:pic>
        <p:nvPicPr>
          <p:cNvPr id="32770" name="Picture 2" descr="http://www.spr-journal.ru/sc5/wa-data/public/shop/products/94/04/494/images/542/542.750x0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259632" y="1628800"/>
            <a:ext cx="2986810" cy="4241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Front">
              <a:rot lat="0" lon="20400000" rev="0"/>
            </a:camera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mypresentation.ru/documents/1dbe013aac2112d00111870e6bafec55/img0.jpg"/>
          <p:cNvPicPr>
            <a:picLocks noChangeAspect="1" noChangeArrowheads="1"/>
          </p:cNvPicPr>
          <p:nvPr/>
        </p:nvPicPr>
        <p:blipFill>
          <a:blip r:embed="rId2" cstate="print"/>
          <a:srcRect r="80155"/>
          <a:stretch>
            <a:fillRect/>
          </a:stretch>
        </p:blipFill>
        <p:spPr bwMode="auto">
          <a:xfrm>
            <a:off x="0" y="0"/>
            <a:ext cx="1081136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87624" y="116632"/>
            <a:ext cx="15121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615.1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У677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116632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1484784"/>
            <a:ext cx="4176464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b="1" i="1" dirty="0" smtClean="0">
                <a:latin typeface="+mn-lt"/>
                <a:cs typeface="Times New Roman" pitchFamily="18" charset="0"/>
              </a:rPr>
              <a:t>                   </a:t>
            </a:r>
            <a:r>
              <a:rPr lang="ru-RU" b="1" i="1" dirty="0" smtClean="0">
                <a:latin typeface="+mn-lt"/>
              </a:rPr>
              <a:t> </a:t>
            </a:r>
            <a:endParaRPr lang="ru-RU" b="1" i="1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75248" y="188640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Управление и экономика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фармации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учебник / под. ред.    И. А. Наркевича. - Москва : ГЭОТАР-Медиа, 2018. - 923[5] с. : ил.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1628800"/>
            <a:ext cx="4176464" cy="4513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b="1" i="1" dirty="0" smtClean="0">
                <a:latin typeface="+mn-lt"/>
              </a:rPr>
              <a:t>                    В  учебнике  уделено внимание регуляторным аспектам фармацевтической деятельности, рассматривается международный и российский опыт лекарственного обеспечения,  его зависимость от конъектуры фармацевтического рынка, отражены теория и практика фармацевтического  менеджмента.</a:t>
            </a:r>
          </a:p>
          <a:p>
            <a:pPr algn="just">
              <a:lnSpc>
                <a:spcPct val="114000"/>
              </a:lnSpc>
            </a:pPr>
            <a:r>
              <a:rPr lang="ru-RU" b="1" i="1" dirty="0" smtClean="0">
                <a:latin typeface="+mn-lt"/>
              </a:rPr>
              <a:t>                    Издание предназначено студентам фармацевтических факультетов, специалистам и руководителям фармацевтических организаций.</a:t>
            </a:r>
            <a:endParaRPr lang="ru-RU" b="1" i="1" dirty="0">
              <a:latin typeface="+mn-lt"/>
            </a:endParaRPr>
          </a:p>
        </p:txBody>
      </p:sp>
      <p:pic>
        <p:nvPicPr>
          <p:cNvPr id="33796" name="Picture 4" descr="Картинки по запросу управление и экономика фармации наркевич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1259632" y="1412776"/>
            <a:ext cx="3240360" cy="44690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Front">
              <a:rot lat="0" lon="20400000" rev="0"/>
            </a:camera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mypresentation.ru/documents/1dbe013aac2112d00111870e6bafec55/img0.jpg"/>
          <p:cNvPicPr>
            <a:picLocks noChangeAspect="1" noChangeArrowheads="1"/>
          </p:cNvPicPr>
          <p:nvPr/>
        </p:nvPicPr>
        <p:blipFill>
          <a:blip r:embed="rId2" cstate="print"/>
          <a:srcRect r="80155"/>
          <a:stretch>
            <a:fillRect/>
          </a:stretch>
        </p:blipFill>
        <p:spPr bwMode="auto">
          <a:xfrm>
            <a:off x="0" y="0"/>
            <a:ext cx="1081136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87624" y="116632"/>
            <a:ext cx="15121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615.1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Х172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116632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1484784"/>
            <a:ext cx="4176464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b="1" i="1" dirty="0" smtClean="0">
                <a:latin typeface="+mn-lt"/>
                <a:cs typeface="Times New Roman" pitchFamily="18" charset="0"/>
              </a:rPr>
              <a:t>                   </a:t>
            </a:r>
            <a:r>
              <a:rPr lang="ru-RU" b="1" i="1" dirty="0" smtClean="0">
                <a:latin typeface="+mn-lt"/>
              </a:rPr>
              <a:t> </a:t>
            </a:r>
            <a:endParaRPr lang="ru-RU" b="1" i="1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27784" y="116632"/>
            <a:ext cx="63732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Халиуллин, Ф. 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Инфракрасная спектроскопия в фармацевтическом анализе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учебное пособие / Ф. А. Халиуллин, А. Р. Валиева, В. А. Катаев. - Москва : ГЭОТАР-Медиа, 2017. - 154[6] с.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1700808"/>
            <a:ext cx="4320480" cy="4342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b="1" i="1" dirty="0" smtClean="0">
                <a:latin typeface="+mn-lt"/>
              </a:rPr>
              <a:t>              В учебном пособии изложены теоретические основы и практические принципы применения инфракрасной спектроскопии в фармацевтическом анализе и структурных исследованиях. Представлены ситуационные задачи по оценке качества фармацевтических субстанций и исследованию структуры новых соединений с использованием инфракрасной спектроскопии.</a:t>
            </a:r>
          </a:p>
          <a:p>
            <a:pPr algn="just">
              <a:lnSpc>
                <a:spcPct val="110000"/>
              </a:lnSpc>
            </a:pPr>
            <a:r>
              <a:rPr lang="ru-RU" b="1" i="1" dirty="0" smtClean="0">
                <a:latin typeface="+mn-lt"/>
              </a:rPr>
              <a:t>            Предназначено для студентов высших образовательных учебных заведений, обучающихся по специальности "Фармация".</a:t>
            </a:r>
            <a:endParaRPr lang="ru-RU" b="1" i="1" dirty="0">
              <a:latin typeface="+mn-lt"/>
            </a:endParaRPr>
          </a:p>
        </p:txBody>
      </p:sp>
      <p:pic>
        <p:nvPicPr>
          <p:cNvPr id="34818" name="Picture 2" descr="Картинки по запросу Инфракрасная спектроскопия в фармацевтическом анализе Халиулли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484784"/>
            <a:ext cx="3204693" cy="45506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Front">
              <a:rot lat="0" lon="20400000" rev="0"/>
            </a:camera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mypresentation.ru/documents/1dbe013aac2112d00111870e6bafec55/img0.jpg"/>
          <p:cNvPicPr>
            <a:picLocks noChangeAspect="1" noChangeArrowheads="1"/>
          </p:cNvPicPr>
          <p:nvPr/>
        </p:nvPicPr>
        <p:blipFill>
          <a:blip r:embed="rId2" cstate="print"/>
          <a:srcRect r="80155"/>
          <a:stretch>
            <a:fillRect/>
          </a:stretch>
        </p:blipFill>
        <p:spPr bwMode="auto">
          <a:xfrm>
            <a:off x="0" y="0"/>
            <a:ext cx="1081136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87624" y="116632"/>
            <a:ext cx="15121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616.31-089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Х501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116632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1484784"/>
            <a:ext cx="4176464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b="1" i="1" dirty="0" smtClean="0">
                <a:latin typeface="+mn-lt"/>
                <a:cs typeface="Times New Roman" pitchFamily="18" charset="0"/>
              </a:rPr>
              <a:t>                   </a:t>
            </a:r>
            <a:r>
              <a:rPr lang="ru-RU" b="1" i="1" dirty="0" smtClean="0">
                <a:latin typeface="+mn-lt"/>
              </a:rPr>
              <a:t> </a:t>
            </a:r>
            <a:endParaRPr lang="ru-RU" b="1" i="1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27784" y="116632"/>
            <a:ext cx="63732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Хирургическая стоматология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учебник / под общей ред. В. В. Афанасьева. - 3-е издание, переработанное . - Москва : ГЭОТАР-Медиа, 2019. - 400 с : ил.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11960" y="1988840"/>
            <a:ext cx="4752528" cy="4182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b="1" i="1" dirty="0" smtClean="0">
                <a:latin typeface="+mn-lt"/>
              </a:rPr>
              <a:t>            Учебное издание содержит основные разделы хирургической стоматологии, приведены  современные  данные по темам: обезболивание в стоматологии, воспалительные заболевания челюстно-лицевой области, заболевания и повреждения слюнных желёз, одонтогенный  верхнечелюстной  синусит и другие заболевания.</a:t>
            </a:r>
          </a:p>
          <a:p>
            <a:pPr algn="just">
              <a:lnSpc>
                <a:spcPct val="110000"/>
              </a:lnSpc>
            </a:pPr>
            <a:r>
              <a:rPr lang="ru-RU" b="1" i="1" dirty="0" smtClean="0">
                <a:latin typeface="+mn-lt"/>
              </a:rPr>
              <a:t>                 Учебник рекомендован студентам медицинских вузов стоматологических факультетов, врачам стоматологам-хирургам, челюстно-лицевым хирургам.</a:t>
            </a:r>
            <a:endParaRPr lang="ru-RU" b="1" i="1" dirty="0">
              <a:latin typeface="+mn-lt"/>
            </a:endParaRPr>
          </a:p>
        </p:txBody>
      </p:sp>
      <p:pic>
        <p:nvPicPr>
          <p:cNvPr id="35842" name="Picture 2" descr="http://knigamed.com/image/cache/data/%D0%A5%D0%B8%D1%80%D1%83%D1%80%D0%B3%D0%B8%D1%87%D0%B5%D1%81%D0%BA%D0%B0%D1%8F%20%D1%81%D1%82%D0%BE%D0%BC%D0%B0%D1%82%D0%BE%D0%BB%D0%BE%D0%B3%D0%B8%D1%8F%202019-500x500.jpg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 l="14721" r="14947"/>
          <a:stretch>
            <a:fillRect/>
          </a:stretch>
        </p:blipFill>
        <p:spPr bwMode="auto">
          <a:xfrm>
            <a:off x="1187624" y="1412776"/>
            <a:ext cx="3117708" cy="46184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Front">
              <a:rot lat="0" lon="20400000" rev="0"/>
            </a:camera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mypresentation.ru/documents/1dbe013aac2112d00111870e6bafec55/img0.jpg"/>
          <p:cNvPicPr>
            <a:picLocks noChangeAspect="1" noChangeArrowheads="1"/>
          </p:cNvPicPr>
          <p:nvPr/>
        </p:nvPicPr>
        <p:blipFill>
          <a:blip r:embed="rId2" cstate="print"/>
          <a:srcRect r="80155"/>
          <a:stretch>
            <a:fillRect/>
          </a:stretch>
        </p:blipFill>
        <p:spPr bwMode="auto">
          <a:xfrm>
            <a:off x="0" y="0"/>
            <a:ext cx="1081136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87624" y="116632"/>
            <a:ext cx="15121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616.31-089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Ч-418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116632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1484784"/>
            <a:ext cx="4176464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b="1" i="1" dirty="0" smtClean="0">
                <a:latin typeface="+mn-lt"/>
                <a:cs typeface="Times New Roman" pitchFamily="18" charset="0"/>
              </a:rPr>
              <a:t>                   </a:t>
            </a:r>
            <a:r>
              <a:rPr lang="ru-RU" b="1" i="1" dirty="0" smtClean="0">
                <a:latin typeface="+mn-lt"/>
              </a:rPr>
              <a:t> </a:t>
            </a:r>
            <a:endParaRPr lang="ru-RU" b="1" i="1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116632"/>
            <a:ext cx="61561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Челюстно-лицевая хирургия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: учебник / под редакцией А. Ю. Дробышева, О. О.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Янушевича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- Москва 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ГЭОТАР-Медиа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2018. - 880 с. : ил.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3968" y="1916832"/>
            <a:ext cx="4680520" cy="4225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b="1" i="1" dirty="0" smtClean="0">
                <a:latin typeface="+mn-lt"/>
              </a:rPr>
              <a:t>              В учебнике, кроме основных разделов челюстно-лицевой хирургии, представлены разделы, посвященные диагностике и планированию лечения пациентов с приобретенными и  врожденным  дефектами и деформациями челюстно-лицевой   области.</a:t>
            </a:r>
          </a:p>
          <a:p>
            <a:pPr algn="just">
              <a:lnSpc>
                <a:spcPct val="120000"/>
              </a:lnSpc>
            </a:pPr>
            <a:r>
              <a:rPr lang="ru-RU" b="1" i="1" dirty="0" smtClean="0">
                <a:latin typeface="+mn-lt"/>
              </a:rPr>
              <a:t>        Издание предназначено для студентов медицинских вузов стоматологических факультетов, а также будет полезно для ординаторов и врачей стоматологических специальностей. </a:t>
            </a:r>
            <a:endParaRPr lang="ru-RU" b="1" i="1" dirty="0">
              <a:latin typeface="+mn-lt"/>
            </a:endParaRPr>
          </a:p>
        </p:txBody>
      </p:sp>
      <p:pic>
        <p:nvPicPr>
          <p:cNvPr id="1028" name="Picture 4" descr="https://cook.minemshop.ru/image/1020007013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1259632" y="1412776"/>
            <a:ext cx="3080023" cy="4608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Front">
              <a:rot lat="0" lon="20400000" rev="0"/>
            </a:camera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71600" y="3429000"/>
            <a:ext cx="6984776" cy="9233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 </a:t>
            </a:r>
            <a:endParaRPr lang="ru-RU" sz="5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://7oom.ru/powerpoint/fon-dlya-prezentacii-osen-8.jpg?ver=3.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71600" y="188640"/>
            <a:ext cx="7776864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3300"/>
                </a:solidFill>
                <a:latin typeface="Cambria" pitchFamily="18" charset="0"/>
                <a:cs typeface="Times New Roman" pitchFamily="18" charset="0"/>
              </a:rPr>
              <a:t>                     </a:t>
            </a:r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3300"/>
                </a:solidFill>
                <a:latin typeface="Book Antiqua" pitchFamily="18" charset="0"/>
                <a:cs typeface="Times New Roman" pitchFamily="18" charset="0"/>
              </a:rPr>
              <a:t>Уважаемые  читатели!</a:t>
            </a:r>
          </a:p>
          <a:p>
            <a:pPr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3300"/>
                </a:solidFill>
                <a:latin typeface="Book Antiqua" pitchFamily="18" charset="0"/>
                <a:cs typeface="Times New Roman" pitchFamily="18" charset="0"/>
              </a:rPr>
              <a:t>                 Научная   медицинская  библиотека   УГМУ   предлагает  Вашему   вниманию </a:t>
            </a:r>
          </a:p>
          <a:p>
            <a:pPr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cap="all" dirty="0" smtClean="0">
                <a:ln w="1905"/>
                <a:solidFill>
                  <a:srgbClr val="FF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CYR" pitchFamily="34" charset="0"/>
                <a:cs typeface="Arial CYR" pitchFamily="34" charset="0"/>
              </a:rPr>
              <a:t>новые   учебные   издания</a:t>
            </a:r>
          </a:p>
          <a:p>
            <a:pPr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поступившие   в   фонд</a:t>
            </a:r>
          </a:p>
          <a:p>
            <a:pPr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          библиотеки.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mypresentation.ru/documents/1dbe013aac2112d00111870e6bafec55/img0.jpg"/>
          <p:cNvPicPr>
            <a:picLocks noChangeAspect="1" noChangeArrowheads="1"/>
          </p:cNvPicPr>
          <p:nvPr/>
        </p:nvPicPr>
        <p:blipFill>
          <a:blip r:embed="rId2" cstate="print"/>
          <a:srcRect r="80155"/>
          <a:stretch>
            <a:fillRect/>
          </a:stretch>
        </p:blipFill>
        <p:spPr bwMode="auto">
          <a:xfrm>
            <a:off x="0" y="0"/>
            <a:ext cx="1081136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15616" y="116632"/>
            <a:ext cx="15841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616.31-089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Ч-765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116632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1484784"/>
            <a:ext cx="4176464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b="1" i="1" dirty="0" smtClean="0">
                <a:latin typeface="+mn-lt"/>
                <a:cs typeface="Times New Roman" pitchFamily="18" charset="0"/>
              </a:rPr>
              <a:t>                   </a:t>
            </a:r>
            <a:r>
              <a:rPr lang="ru-RU" b="1" i="1" dirty="0" smtClean="0">
                <a:latin typeface="+mn-lt"/>
              </a:rPr>
              <a:t> </a:t>
            </a:r>
            <a:endParaRPr lang="ru-RU" b="1" i="1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31840" y="116632"/>
            <a:ext cx="59046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Чрезвычайные ситуации в стоматологии и челюстно-лицевой хирургии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учебное пособие для студентов стоматологических факультетов медицинских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вузов и практических врачей / А. В.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Лепилин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[и др.]. - Санкт-Петербург 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СпецЛит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2016. - 63[1] с.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99992" y="2492896"/>
            <a:ext cx="43924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b="1" i="1" dirty="0" smtClean="0">
                <a:latin typeface="+mn-lt"/>
              </a:rPr>
              <a:t>              Пособие посвящено важному разделу хирургической стоматологии. В нем  освещены  методы и тактика лечения пострадавших с термическими, механическими, огнестрельными и комбинированными  поражениями  головы и  шеи,  вопросы  профилактики  и  лечения осложнений при ранениях и повреждениях в   челюстно-лицевой   области.</a:t>
            </a:r>
            <a:endParaRPr lang="ru-RU" b="1" i="1" dirty="0">
              <a:latin typeface="+mn-lt"/>
            </a:endParaRPr>
          </a:p>
        </p:txBody>
      </p:sp>
      <p:pic>
        <p:nvPicPr>
          <p:cNvPr id="37890" name="Picture 2" descr="https://be2.aldebaran.ru/static/bookimages/43/28/28/43282835.bin.dir/43282835.cover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1331640" y="1700808"/>
            <a:ext cx="2952328" cy="43222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Front">
              <a:rot lat="0" lon="20400000" rev="0"/>
            </a:camera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mypresentation.ru/documents/1dbe013aac2112d00111870e6bafec55/img0.jpg"/>
          <p:cNvPicPr>
            <a:picLocks noChangeAspect="1" noChangeArrowheads="1"/>
          </p:cNvPicPr>
          <p:nvPr/>
        </p:nvPicPr>
        <p:blipFill>
          <a:blip r:embed="rId2" cstate="print"/>
          <a:srcRect r="80155"/>
          <a:stretch>
            <a:fillRect/>
          </a:stretch>
        </p:blipFill>
        <p:spPr bwMode="auto">
          <a:xfrm>
            <a:off x="0" y="0"/>
            <a:ext cx="1081136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15616" y="116632"/>
            <a:ext cx="15841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614.2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Э40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116632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1484784"/>
            <a:ext cx="4176464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b="1" i="1" dirty="0" smtClean="0">
                <a:latin typeface="+mn-lt"/>
                <a:cs typeface="Times New Roman" pitchFamily="18" charset="0"/>
              </a:rPr>
              <a:t>                   </a:t>
            </a:r>
            <a:r>
              <a:rPr lang="ru-RU" b="1" i="1" dirty="0" smtClean="0">
                <a:latin typeface="+mn-lt"/>
              </a:rPr>
              <a:t> </a:t>
            </a:r>
            <a:endParaRPr lang="ru-RU" b="1" i="1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31840" y="116632"/>
            <a:ext cx="59046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Экономика здравоохранения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учебник / под ред.: М. Г.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Колосницыной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И. М.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Шеймана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С. В. Шишкина. - 2-е изд.,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перераб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и доп. - Москва 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ГЭОТАР-Медиа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2018. - 461[3]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16016" y="1844824"/>
            <a:ext cx="4248472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b="1" i="1" dirty="0" smtClean="0">
                <a:latin typeface="+mn-lt"/>
              </a:rPr>
              <a:t>                   Учебник содержит разделы, посвященные формированию спроса и предложения на рынке медицинских услуг, особенностям изъянов этого рынка, проблемам построения систем медицинского страхования и др.</a:t>
            </a:r>
          </a:p>
          <a:p>
            <a:pPr algn="just">
              <a:lnSpc>
                <a:spcPct val="120000"/>
              </a:lnSpc>
            </a:pPr>
            <a:r>
              <a:rPr lang="ru-RU" b="1" i="1" dirty="0" smtClean="0">
                <a:latin typeface="+mn-lt"/>
              </a:rPr>
              <a:t>                    Издание адресовано студентам высших учебных заведений, специализирующимся в области организации и экономики здравоохранения, а также студентам медицинских вузов по дисциплине «Экономика здравоохранения».</a:t>
            </a:r>
            <a:endParaRPr lang="ru-RU" b="1" i="1" dirty="0">
              <a:latin typeface="+mn-lt"/>
            </a:endParaRPr>
          </a:p>
        </p:txBody>
      </p:sp>
      <p:pic>
        <p:nvPicPr>
          <p:cNvPr id="38914" name="Picture 2" descr="https://new-clothing-shop.ru/images/1019552057.jpg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1403648" y="1484784"/>
            <a:ext cx="3168352" cy="4711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Front">
              <a:rot lat="0" lon="20400000" rev="0"/>
            </a:camera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mypresentation.ru/documents/1dbe013aac2112d00111870e6bafec55/img0.jpg"/>
          <p:cNvPicPr>
            <a:picLocks noChangeAspect="1" noChangeArrowheads="1"/>
          </p:cNvPicPr>
          <p:nvPr/>
        </p:nvPicPr>
        <p:blipFill>
          <a:blip r:embed="rId2" cstate="print"/>
          <a:srcRect r="80155"/>
          <a:stretch>
            <a:fillRect/>
          </a:stretch>
        </p:blipFill>
        <p:spPr bwMode="auto">
          <a:xfrm>
            <a:off x="0" y="0"/>
            <a:ext cx="1081136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15616" y="116632"/>
            <a:ext cx="15841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614.2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Э40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116632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1484784"/>
            <a:ext cx="4176464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b="1" i="1" dirty="0" smtClean="0">
                <a:latin typeface="+mn-lt"/>
                <a:cs typeface="Times New Roman" pitchFamily="18" charset="0"/>
              </a:rPr>
              <a:t>                   </a:t>
            </a:r>
            <a:r>
              <a:rPr lang="ru-RU" b="1" i="1" dirty="0" smtClean="0">
                <a:latin typeface="+mn-lt"/>
              </a:rPr>
              <a:t> </a:t>
            </a:r>
            <a:endParaRPr lang="ru-RU" b="1" i="1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31840" y="116632"/>
            <a:ext cx="59046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Экономика здравоохранения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учебник / под общ. ред. А. В. Решетникова. - 3-е изд.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перераб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и доп. - Москва 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ГЭОТАР-Медиа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2015. - 192 с. : ил.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88024" y="1412776"/>
            <a:ext cx="41044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b="1" i="1" dirty="0" smtClean="0">
                <a:latin typeface="+mn-lt"/>
              </a:rPr>
              <a:t>                В учебнике раскрыты базовые понятия и закономерности отраслевой экономики, даны основы рыночной  и  смешанной  экономики здравоохранения России на макроуровне и уровне конкретной медицинской </a:t>
            </a:r>
            <a:r>
              <a:rPr lang="en-US" b="1" i="1" dirty="0" smtClean="0">
                <a:latin typeface="+mn-lt"/>
              </a:rPr>
              <a:t>   </a:t>
            </a:r>
            <a:r>
              <a:rPr lang="ru-RU" b="1" i="1" dirty="0" smtClean="0">
                <a:latin typeface="+mn-lt"/>
              </a:rPr>
              <a:t>организации.</a:t>
            </a:r>
          </a:p>
          <a:p>
            <a:pPr algn="just">
              <a:lnSpc>
                <a:spcPct val="120000"/>
              </a:lnSpc>
            </a:pPr>
            <a:r>
              <a:rPr lang="ru-RU" b="1" i="1" dirty="0" smtClean="0">
                <a:latin typeface="+mn-lt"/>
              </a:rPr>
              <a:t>                 Предназначен студентам и ординаторам медицинских вузов, а также врачам для послевузовского профессионального </a:t>
            </a:r>
            <a:r>
              <a:rPr lang="en-US" b="1" i="1" dirty="0" smtClean="0">
                <a:latin typeface="+mn-lt"/>
              </a:rPr>
              <a:t>   </a:t>
            </a:r>
            <a:r>
              <a:rPr lang="ru-RU" b="1" i="1" dirty="0" smtClean="0">
                <a:latin typeface="+mn-lt"/>
              </a:rPr>
              <a:t>образования </a:t>
            </a:r>
            <a:r>
              <a:rPr lang="en-US" b="1" i="1" dirty="0" smtClean="0">
                <a:latin typeface="+mn-lt"/>
              </a:rPr>
              <a:t>   </a:t>
            </a:r>
            <a:r>
              <a:rPr lang="ru-RU" b="1" i="1" dirty="0" smtClean="0">
                <a:latin typeface="+mn-lt"/>
              </a:rPr>
              <a:t>по специальности</a:t>
            </a:r>
            <a:r>
              <a:rPr lang="en-US" b="1" i="1" dirty="0" smtClean="0">
                <a:latin typeface="+mn-lt"/>
              </a:rPr>
              <a:t> </a:t>
            </a:r>
            <a:r>
              <a:rPr lang="ru-RU" b="1" i="1" dirty="0" smtClean="0">
                <a:latin typeface="+mn-lt"/>
              </a:rPr>
              <a:t>"Организация здравоохранения и общественное здоровье" по дисциплине "Экономика здравоохранения".</a:t>
            </a:r>
            <a:endParaRPr lang="ru-RU" b="1" i="1" dirty="0">
              <a:latin typeface="+mn-lt"/>
            </a:endParaRPr>
          </a:p>
        </p:txBody>
      </p:sp>
      <p:pic>
        <p:nvPicPr>
          <p:cNvPr id="39938" name="Picture 2" descr="https://fiction-books.ru/img/1015211544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1331640" y="1412776"/>
            <a:ext cx="3228419" cy="48965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Front">
              <a:rot lat="0" lon="20400000" rev="0"/>
            </a:camera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71600" y="3429000"/>
            <a:ext cx="6984776" cy="9233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 </a:t>
            </a:r>
            <a:endParaRPr lang="ru-RU" sz="5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31750" name="Picture 6" descr="http://7oom.ru/powerpoint/fon-dlya-prezentacii-osen-8.jpg?ver=3.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355976" y="6309320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452103"/>
                </a:solidFill>
                <a:latin typeface="+mn-lt"/>
              </a:rPr>
              <a:t>Екатеринбург 2019</a:t>
            </a:r>
            <a:endParaRPr lang="ru-RU" sz="2800" b="1" dirty="0">
              <a:solidFill>
                <a:srgbClr val="452103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99792" y="1628800"/>
            <a:ext cx="590465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b="1" i="1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</a:rPr>
              <a:t>Благодарим </a:t>
            </a:r>
          </a:p>
          <a:p>
            <a:pPr algn="ctr"/>
            <a:r>
              <a:rPr lang="ru-RU" sz="5000" b="1" i="1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</a:rPr>
              <a:t>за</a:t>
            </a:r>
          </a:p>
          <a:p>
            <a:pPr algn="ctr"/>
            <a:r>
              <a:rPr lang="ru-RU" sz="5000" b="1" i="1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</a:rPr>
              <a:t> внимание !</a:t>
            </a:r>
            <a:endParaRPr lang="ru-RU" sz="5000" i="1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mypresentation.ru/documents/1dbe013aac2112d00111870e6bafec55/img0.jpg"/>
          <p:cNvPicPr>
            <a:picLocks noChangeAspect="1" noChangeArrowheads="1"/>
          </p:cNvPicPr>
          <p:nvPr/>
        </p:nvPicPr>
        <p:blipFill>
          <a:blip r:embed="rId2" cstate="print"/>
          <a:srcRect r="80155"/>
          <a:stretch>
            <a:fillRect/>
          </a:stretch>
        </p:blipFill>
        <p:spPr bwMode="auto">
          <a:xfrm>
            <a:off x="0" y="0"/>
            <a:ext cx="1081136" cy="6858000"/>
          </a:xfrm>
          <a:prstGeom prst="rect">
            <a:avLst/>
          </a:prstGeom>
          <a:noFill/>
        </p:spPr>
      </p:pic>
      <p:pic>
        <p:nvPicPr>
          <p:cNvPr id="5" name="Рисунок 4" descr="https://minemshop.ru/images/1020210885.jpg"/>
          <p:cNvPicPr/>
          <p:nvPr/>
        </p:nvPicPr>
        <p:blipFill>
          <a:blip r:embed="rId3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1403648" y="1700808"/>
            <a:ext cx="3024336" cy="44644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Front" fov="2700000">
              <a:rot lat="0" lon="20400000" rev="0"/>
            </a:camera>
            <a:lightRig rig="threePt" dir="t"/>
          </a:scene3d>
          <a:sp3d>
            <a:bevelT w="165100" prst="coolSlant"/>
          </a:sp3d>
        </p:spPr>
      </p:pic>
      <p:sp>
        <p:nvSpPr>
          <p:cNvPr id="6" name="Прямоугольник 5"/>
          <p:cNvSpPr/>
          <p:nvPr/>
        </p:nvSpPr>
        <p:spPr>
          <a:xfrm>
            <a:off x="1115616" y="116631"/>
            <a:ext cx="10801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611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Б306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116632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Бахрушина, Л. 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Словообразовательные модели анатомических терминов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учебное пособие / Л. А. Бахрушина ; под ред. В. Ф.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Новодрановой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- 2-е изд.,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перераб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и доп. - Москва : ГЭОТАР-Медиа, 2018. - 191[1]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2132856"/>
            <a:ext cx="4320480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b="1" i="1" dirty="0" smtClean="0">
                <a:latin typeface="+mn-lt"/>
                <a:cs typeface="Times New Roman" pitchFamily="18" charset="0"/>
              </a:rPr>
              <a:t>       Книга представляет собой учебное пособие справочного типа для преподавателей латинского языка, анатомии и студентов медицинских вузов, изучающих анатомию человека и латинский язык с основами медицинской терминологии.</a:t>
            </a:r>
          </a:p>
          <a:p>
            <a:pPr algn="just">
              <a:lnSpc>
                <a:spcPct val="120000"/>
              </a:lnSpc>
            </a:pPr>
            <a:r>
              <a:rPr lang="ru-RU" b="1" i="1" dirty="0" smtClean="0">
                <a:latin typeface="+mn-lt"/>
                <a:cs typeface="Times New Roman" pitchFamily="18" charset="0"/>
              </a:rPr>
              <a:t>         В пособии даются пояснения: с помощью каких словообразовательных средств и моделей образованы латинские анатомические термины.       </a:t>
            </a:r>
            <a:r>
              <a:rPr lang="ru-RU" i="1" dirty="0" smtClean="0">
                <a:latin typeface="+mn-lt"/>
                <a:cs typeface="Times New Roman" pitchFamily="18" charset="0"/>
              </a:rPr>
              <a:t> </a:t>
            </a:r>
            <a:endParaRPr lang="ru-RU" b="1" i="1" dirty="0" smtClean="0"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mypresentation.ru/documents/1dbe013aac2112d00111870e6bafec55/img0.jpg"/>
          <p:cNvPicPr>
            <a:picLocks noChangeAspect="1" noChangeArrowheads="1"/>
          </p:cNvPicPr>
          <p:nvPr/>
        </p:nvPicPr>
        <p:blipFill>
          <a:blip r:embed="rId2" cstate="print"/>
          <a:srcRect r="80155"/>
          <a:stretch>
            <a:fillRect/>
          </a:stretch>
        </p:blipFill>
        <p:spPr bwMode="auto">
          <a:xfrm>
            <a:off x="0" y="0"/>
            <a:ext cx="1081136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15616" y="116631"/>
            <a:ext cx="9361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577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Е804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116632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Ершов, Ю. 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Основы молекулярной диагностики 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Метаболомика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учебник для студентов биологических и медицинских факультетов / Ю. А. Ершов. - Москва : ГЭОТАР-Медиа, 2016. - 331[5] с.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99992" y="1988840"/>
            <a:ext cx="4464496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b="1" i="1" dirty="0" smtClean="0">
                <a:latin typeface="+mn-lt"/>
                <a:cs typeface="Times New Roman" pitchFamily="18" charset="0"/>
              </a:rPr>
              <a:t>        В учебнике изложены разделы общей  химии и метаболомики, на основе  которых проводится идентификация веществ, входящих в состав организма; оценка свойств буферных растворов и систем организма; описание строения полипептидов, полисахаридов, липидов и нуклеотидов; описание функций витаминов и гормонов; описание принципов медико-клинической диагностики на основе биохимического состава  организма  и   тест-проб.</a:t>
            </a:r>
          </a:p>
        </p:txBody>
      </p:sp>
      <p:pic>
        <p:nvPicPr>
          <p:cNvPr id="1026" name="Picture 2" descr="http://mytehno.ru/image/cache/catalog/chg/web/251/2513034/jpg/2513034_detail-750x750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 l="15455" r="16002"/>
          <a:stretch>
            <a:fillRect/>
          </a:stretch>
        </p:blipFill>
        <p:spPr bwMode="auto">
          <a:xfrm>
            <a:off x="1259632" y="1628800"/>
            <a:ext cx="2952328" cy="43181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Front">
              <a:rot lat="0" lon="20400000" rev="0"/>
            </a:camera>
            <a:lightRig rig="threePt" dir="t"/>
          </a:scene3d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mypresentation.ru/documents/1dbe013aac2112d00111870e6bafec55/img0.jpg"/>
          <p:cNvPicPr>
            <a:picLocks noChangeAspect="1" noChangeArrowheads="1"/>
          </p:cNvPicPr>
          <p:nvPr/>
        </p:nvPicPr>
        <p:blipFill>
          <a:blip r:embed="rId2" cstate="print"/>
          <a:srcRect r="80155"/>
          <a:stretch>
            <a:fillRect/>
          </a:stretch>
        </p:blipFill>
        <p:spPr bwMode="auto">
          <a:xfrm>
            <a:off x="0" y="0"/>
            <a:ext cx="1081136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87624" y="116631"/>
            <a:ext cx="16561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616-053.2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К395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35288" y="116632"/>
            <a:ext cx="622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Кильдиярова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Р. Р.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Поликлиническая и неотложная педиатрия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учебник / Р. Р.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Кильдиярова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В. И. Макарова. - Москва : ГЭОТАР-Медиа, 2019. - 472  с. : ил.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99992" y="1628800"/>
            <a:ext cx="4392488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b="1" dirty="0" smtClean="0"/>
              <a:t>           </a:t>
            </a:r>
            <a:r>
              <a:rPr lang="ru-RU" b="1" i="1" dirty="0" smtClean="0">
                <a:latin typeface="+mn-lt"/>
                <a:cs typeface="Times New Roman" pitchFamily="18" charset="0"/>
              </a:rPr>
              <a:t>В издании рассмотрены аспекты работы врача-педиатра в первичном звене здравоохранения в соответствии с последними  приказами   Минздрава России  и  Федеральными клиническими рекомендациями.</a:t>
            </a:r>
          </a:p>
          <a:p>
            <a:pPr algn="just">
              <a:lnSpc>
                <a:spcPct val="120000"/>
              </a:lnSpc>
            </a:pPr>
            <a:r>
              <a:rPr lang="ru-RU" b="1" i="1" dirty="0" smtClean="0">
                <a:latin typeface="+mn-lt"/>
                <a:cs typeface="Times New Roman" pitchFamily="18" charset="0"/>
              </a:rPr>
              <a:t>       Доступно изложены: организация амбулаторно-поликлинической помощи, медицинское сопровождение детей в детских образовательных учреждениях, организация неотложной помощи в детских поликлиниках. </a:t>
            </a:r>
          </a:p>
          <a:p>
            <a:pPr algn="just">
              <a:lnSpc>
                <a:spcPct val="120000"/>
              </a:lnSpc>
            </a:pPr>
            <a:r>
              <a:rPr lang="ru-RU" b="1" i="1" dirty="0" smtClean="0">
                <a:latin typeface="+mn-lt"/>
                <a:cs typeface="Times New Roman" pitchFamily="18" charset="0"/>
              </a:rPr>
              <a:t>         Учебник предназначен студентам медицинских высших учебных заведений.</a:t>
            </a:r>
          </a:p>
        </p:txBody>
      </p:sp>
      <p:pic>
        <p:nvPicPr>
          <p:cNvPr id="9" name="Рисунок 8" descr="https://voronezh.niceprice62.ru/uploads/cache/data/shop/9533/19_3395763_0-800x800.jpg"/>
          <p:cNvPicPr/>
          <p:nvPr/>
        </p:nvPicPr>
        <p:blipFill>
          <a:blip r:embed="rId3" cstate="print">
            <a:lum bright="-10000" contrast="20000"/>
          </a:blip>
          <a:srcRect l="18903" t="7052" r="18707" b="6170"/>
          <a:stretch>
            <a:fillRect/>
          </a:stretch>
        </p:blipFill>
        <p:spPr bwMode="auto">
          <a:xfrm>
            <a:off x="1331640" y="1700808"/>
            <a:ext cx="3024336" cy="4536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Front">
              <a:rot lat="0" lon="20400000" rev="0"/>
            </a:camera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mypresentation.ru/documents/1dbe013aac2112d00111870e6bafec55/img0.jpg"/>
          <p:cNvPicPr>
            <a:picLocks noChangeAspect="1" noChangeArrowheads="1"/>
          </p:cNvPicPr>
          <p:nvPr/>
        </p:nvPicPr>
        <p:blipFill>
          <a:blip r:embed="rId2" cstate="print"/>
          <a:srcRect r="80155"/>
          <a:stretch>
            <a:fillRect/>
          </a:stretch>
        </p:blipFill>
        <p:spPr bwMode="auto">
          <a:xfrm>
            <a:off x="0" y="0"/>
            <a:ext cx="1081136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87624" y="116631"/>
            <a:ext cx="12961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61:159.9</a:t>
            </a:r>
          </a:p>
          <a:p>
            <a:r>
              <a:rPr lang="ru-RU" b="1" dirty="0" smtClean="0">
                <a:latin typeface="Bookman Old Style" pitchFamily="18" charset="0"/>
              </a:rPr>
              <a:t>М501</a:t>
            </a:r>
            <a:endParaRPr lang="ru-RU" dirty="0" smtClean="0"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99792" y="116632"/>
            <a:ext cx="6264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Менделевич, В. Д.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Медицинская психология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учебник / В. Д. Менделевич. - Ростов-на-Дону : Феникс, 2018. - 460 с.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99992" y="1844824"/>
            <a:ext cx="4392488" cy="4153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b="1" i="1" dirty="0" smtClean="0">
                <a:latin typeface="+mn-lt"/>
                <a:cs typeface="Times New Roman" pitchFamily="18" charset="0"/>
              </a:rPr>
              <a:t>           В учебнике изложены основные разделы медицинской психологии. Описаны методы исследования, методы диагностики. Учебник содержит главы, посвященные таким разделам, как психология больного, психология лечебного взаимодействия, психология индивидуальных различий, психология    девиантного  поведения.</a:t>
            </a:r>
          </a:p>
          <a:p>
            <a:pPr algn="just">
              <a:lnSpc>
                <a:spcPct val="120000"/>
              </a:lnSpc>
            </a:pPr>
            <a:r>
              <a:rPr lang="ru-RU" b="1" i="1" dirty="0" smtClean="0">
                <a:latin typeface="+mn-lt"/>
                <a:cs typeface="Times New Roman" pitchFamily="18" charset="0"/>
              </a:rPr>
              <a:t>          Учебник предназначен  для студентов высших медицинских заведений.</a:t>
            </a:r>
          </a:p>
        </p:txBody>
      </p:sp>
      <p:pic>
        <p:nvPicPr>
          <p:cNvPr id="10" name="Рисунок 9" descr="https://upload-7df14150aa387ef737992a43afb5ffe5.hb.bizmrg.com/iblock/f29/f295d0728f020058a31281c8251f5644/c757ff09dbef48656e5438f16d2a83d9.jpg"/>
          <p:cNvPicPr/>
          <p:nvPr/>
        </p:nvPicPr>
        <p:blipFill>
          <a:blip r:embed="rId3" cstate="print">
            <a:lum bright="-10000" contrast="-20000"/>
          </a:blip>
          <a:srcRect/>
          <a:stretch>
            <a:fillRect/>
          </a:stretch>
        </p:blipFill>
        <p:spPr bwMode="auto">
          <a:xfrm>
            <a:off x="1331640" y="1484784"/>
            <a:ext cx="2952328" cy="4536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Front">
              <a:rot lat="0" lon="20400000" rev="0"/>
            </a:camera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mypresentation.ru/documents/1dbe013aac2112d00111870e6bafec55/img0.jpg"/>
          <p:cNvPicPr>
            <a:picLocks noChangeAspect="1" noChangeArrowheads="1"/>
          </p:cNvPicPr>
          <p:nvPr/>
        </p:nvPicPr>
        <p:blipFill>
          <a:blip r:embed="rId2" cstate="print"/>
          <a:srcRect r="80155"/>
          <a:stretch>
            <a:fillRect/>
          </a:stretch>
        </p:blipFill>
        <p:spPr bwMode="auto">
          <a:xfrm>
            <a:off x="0" y="0"/>
            <a:ext cx="1081136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87624" y="116631"/>
            <a:ext cx="12961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616.89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М501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39752" y="116632"/>
            <a:ext cx="66247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Менделевич, В. Д.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Наркология: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учебник / В. Д. Менделевич, Ю. П. Сиволап. - Ростов-на-Дону : Феникс, 2017. - 348 с.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1988840"/>
            <a:ext cx="4248472" cy="4208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b="1" i="1" dirty="0" smtClean="0">
                <a:latin typeface="+mn-lt"/>
                <a:cs typeface="Times New Roman" pitchFamily="18" charset="0"/>
              </a:rPr>
              <a:t>            В учебнике отражены основные разделы психиатрии, описана психиатрическая пропедевтика, позволяющая врачу точно диагностировать психическое состояние пациента. Учебник содержит главы, посвященные различным психическим заболеваниям, основным принципам терапии и профилактики.</a:t>
            </a:r>
          </a:p>
          <a:p>
            <a:pPr algn="just">
              <a:lnSpc>
                <a:spcPct val="120000"/>
              </a:lnSpc>
            </a:pPr>
            <a:r>
              <a:rPr lang="ru-RU" b="1" i="1" dirty="0" smtClean="0">
                <a:latin typeface="+mn-lt"/>
                <a:cs typeface="Times New Roman" pitchFamily="18" charset="0"/>
              </a:rPr>
              <a:t>           Учебник предназначен для студентов высших медицинских учебных заведений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" name="Рисунок 8" descr="https://fiction-books.ru/img/1019989517.jpg"/>
          <p:cNvPicPr/>
          <p:nvPr/>
        </p:nvPicPr>
        <p:blipFill>
          <a:blip r:embed="rId3" cstate="print">
            <a:lum bright="-10000" contrast="-20000"/>
          </a:blip>
          <a:srcRect/>
          <a:stretch>
            <a:fillRect/>
          </a:stretch>
        </p:blipFill>
        <p:spPr bwMode="auto">
          <a:xfrm>
            <a:off x="1259632" y="1412776"/>
            <a:ext cx="2880320" cy="4536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Front">
              <a:rot lat="0" lon="20400000" rev="0"/>
            </a:camera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mypresentation.ru/documents/1dbe013aac2112d00111870e6bafec55/img0.jpg"/>
          <p:cNvPicPr>
            <a:picLocks noChangeAspect="1" noChangeArrowheads="1"/>
          </p:cNvPicPr>
          <p:nvPr/>
        </p:nvPicPr>
        <p:blipFill>
          <a:blip r:embed="rId2" cstate="print"/>
          <a:srcRect r="80155"/>
          <a:stretch>
            <a:fillRect/>
          </a:stretch>
        </p:blipFill>
        <p:spPr bwMode="auto">
          <a:xfrm>
            <a:off x="0" y="0"/>
            <a:ext cx="1081136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87624" y="116631"/>
            <a:ext cx="12961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616.89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М501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39752" y="116632"/>
            <a:ext cx="66247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Менделевич, В. Д.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Психиатрия: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учебник / В. Д. Менделевич, Е. Г. Менделевич. - Издание второе. - Ростов-на-Дону : Феникс, 2019. - 412[1] с.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99992" y="2060848"/>
            <a:ext cx="4392488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b="1" i="1" dirty="0" smtClean="0">
                <a:latin typeface="+mn-lt"/>
                <a:cs typeface="Times New Roman" pitchFamily="18" charset="0"/>
              </a:rPr>
              <a:t>           В   учебнике   подробно   описана наркологическая пропедевтика, позволяющая точно распознать наркологическую патологию. Учебник содержит главы, посвященные алкогольной, опиоидной,  никотиновой  и другим зависимостям, в которых приводятся данные об эпидемиологии, этиопатогенезе,  клинике   и  терапии.</a:t>
            </a:r>
          </a:p>
          <a:p>
            <a:pPr algn="just">
              <a:lnSpc>
                <a:spcPct val="120000"/>
              </a:lnSpc>
            </a:pPr>
            <a:r>
              <a:rPr lang="ru-RU" b="1" i="1" dirty="0" smtClean="0">
                <a:latin typeface="+mn-lt"/>
                <a:cs typeface="Times New Roman" pitchFamily="18" charset="0"/>
              </a:rPr>
              <a:t>           Учебник предназначен для студентов  высших  учебных  заведений.</a:t>
            </a:r>
            <a:endParaRPr lang="ru-RU" b="1" i="1" dirty="0">
              <a:latin typeface="+mn-lt"/>
              <a:cs typeface="Times New Roman" pitchFamily="18" charset="0"/>
            </a:endParaRPr>
          </a:p>
        </p:txBody>
      </p:sp>
      <p:pic>
        <p:nvPicPr>
          <p:cNvPr id="10" name="Рисунок 9" descr="https://fiction-books.ru/img/1015349185.jpg"/>
          <p:cNvPicPr/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1403648" y="1484784"/>
            <a:ext cx="2952328" cy="4320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Front">
              <a:rot lat="0" lon="20400000" rev="0"/>
            </a:camera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mypresentation.ru/documents/1dbe013aac2112d00111870e6bafec55/img0.jpg"/>
          <p:cNvPicPr>
            <a:picLocks noChangeAspect="1" noChangeArrowheads="1"/>
          </p:cNvPicPr>
          <p:nvPr/>
        </p:nvPicPr>
        <p:blipFill>
          <a:blip r:embed="rId2" cstate="print"/>
          <a:srcRect r="80155"/>
          <a:stretch>
            <a:fillRect/>
          </a:stretch>
        </p:blipFill>
        <p:spPr bwMode="auto">
          <a:xfrm>
            <a:off x="0" y="0"/>
            <a:ext cx="1081136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87624" y="116631"/>
            <a:ext cx="10801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616-07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М925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39752" y="116632"/>
            <a:ext cx="6624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Мухин, Н. 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Пропедевтика внутренних болезней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 Н. А. Мухин, В. С. Моисеев. - 2-е издание дополненное и переработанное. - Москва : ГЭОТАР-Медиа, 2017. - 848 с. : ил.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3968" y="1988840"/>
            <a:ext cx="4608512" cy="405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b="1" i="1" dirty="0" smtClean="0">
                <a:latin typeface="+mn-lt"/>
                <a:cs typeface="Times New Roman" pitchFamily="18" charset="0"/>
              </a:rPr>
              <a:t>                Учебник содержит сведения по клинической диагностике внутренних болезней. Подчеркивается важность знания этиологии и механизмов возникновения определяемых признаков, что позволяет затем диагностировать конкретную   нозологическую   форму. </a:t>
            </a:r>
          </a:p>
          <a:p>
            <a:pPr algn="just">
              <a:lnSpc>
                <a:spcPct val="110000"/>
              </a:lnSpc>
            </a:pPr>
            <a:r>
              <a:rPr lang="ru-RU" b="1" i="1" dirty="0" smtClean="0">
                <a:latin typeface="+mn-lt"/>
                <a:cs typeface="Times New Roman" pitchFamily="18" charset="0"/>
              </a:rPr>
              <a:t>         Приложение к учебнику на компакт-диске включает аудиоматериалы по аускультации, а также дополнительные справочные   материалы.</a:t>
            </a:r>
          </a:p>
          <a:p>
            <a:pPr algn="just">
              <a:lnSpc>
                <a:spcPct val="110000"/>
              </a:lnSpc>
            </a:pPr>
            <a:r>
              <a:rPr lang="ru-RU" b="1" i="1" dirty="0" smtClean="0">
                <a:latin typeface="+mn-lt"/>
                <a:cs typeface="Times New Roman" pitchFamily="18" charset="0"/>
              </a:rPr>
              <a:t>        Учебник предназначен для студентов  высших   медицинских   заведений.</a:t>
            </a:r>
          </a:p>
        </p:txBody>
      </p:sp>
      <p:pic>
        <p:nvPicPr>
          <p:cNvPr id="23554" name="Picture 2" descr="https://wcbook.ru/data/book/43/431171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1259632" y="1772816"/>
            <a:ext cx="2736304" cy="40739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Front">
              <a:rot lat="0" lon="20400000" rev="0"/>
            </a:camera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14566</TotalTime>
  <Words>1901</Words>
  <Application>Microsoft Office PowerPoint</Application>
  <PresentationFormat>Экран (4:3)</PresentationFormat>
  <Paragraphs>156</Paragraphs>
  <Slides>23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infbo</dc:creator>
  <cp:lastModifiedBy>nauchmedab</cp:lastModifiedBy>
  <cp:revision>1612</cp:revision>
  <dcterms:created xsi:type="dcterms:W3CDTF">2014-03-11T08:38:25Z</dcterms:created>
  <dcterms:modified xsi:type="dcterms:W3CDTF">2019-10-21T05:54:50Z</dcterms:modified>
</cp:coreProperties>
</file>