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63" r:id="rId3"/>
    <p:sldId id="295" r:id="rId4"/>
    <p:sldId id="287" r:id="rId5"/>
    <p:sldId id="269" r:id="rId6"/>
    <p:sldId id="272" r:id="rId7"/>
    <p:sldId id="273" r:id="rId8"/>
    <p:sldId id="274" r:id="rId9"/>
    <p:sldId id="275" r:id="rId10"/>
    <p:sldId id="276" r:id="rId11"/>
    <p:sldId id="277" r:id="rId12"/>
    <p:sldId id="279" r:id="rId13"/>
    <p:sldId id="292" r:id="rId14"/>
    <p:sldId id="302" r:id="rId15"/>
    <p:sldId id="298" r:id="rId16"/>
    <p:sldId id="30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6" autoAdjust="0"/>
    <p:restoredTop sz="94840" autoAdjust="0"/>
  </p:normalViewPr>
  <p:slideViewPr>
    <p:cSldViewPr>
      <p:cViewPr varScale="1">
        <p:scale>
          <a:sx n="47" d="100"/>
          <a:sy n="47" d="100"/>
        </p:scale>
        <p:origin x="-1301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00053-2493-4B41-AB23-23EBFE91A459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AB39A-10E5-4807-A1EB-00AEBB16E7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4882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9F02-3357-4D3E-9C5F-1187FD8B903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4693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vk.com/priemusmu" TargetMode="External"/><Relationship Id="rId2" Type="http://schemas.openxmlformats.org/officeDocument/2006/relationships/hyperlink" Target="http://www.usma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UGMU_log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169" y="320013"/>
            <a:ext cx="1700024" cy="1671637"/>
          </a:xfrm>
          <a:prstGeom prst="rect">
            <a:avLst/>
          </a:prstGeom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778121" y="444873"/>
            <a:ext cx="71709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Уральский государственный медицинский университет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3068960"/>
            <a:ext cx="8287195" cy="578882"/>
          </a:xfrm>
          <a:prstGeom prst="round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 smtClean="0"/>
              <a:t>П</a:t>
            </a:r>
            <a:r>
              <a:rPr lang="ru-RU" sz="2800" b="1" dirty="0" smtClean="0"/>
              <a:t>риемная комиссия </a:t>
            </a:r>
            <a:r>
              <a:rPr lang="ru-RU" sz="2800" b="1" dirty="0"/>
              <a:t>2017 г.</a:t>
            </a:r>
            <a:endParaRPr lang="ru-RU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644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886700" cy="628157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Фармацевтический факультет </a:t>
            </a:r>
            <a:r>
              <a:rPr lang="en-US" sz="2800" dirty="0">
                <a:solidFill>
                  <a:schemeClr val="tx1"/>
                </a:solidFill>
              </a:rPr>
              <a:t>(n=</a:t>
            </a:r>
            <a:r>
              <a:rPr lang="ru-RU" sz="2800" dirty="0" smtClean="0">
                <a:solidFill>
                  <a:schemeClr val="tx1"/>
                </a:solidFill>
              </a:rPr>
              <a:t>52,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6</a:t>
            </a:r>
            <a:r>
              <a:rPr lang="en-US" sz="2800" dirty="0">
                <a:solidFill>
                  <a:schemeClr val="tx1"/>
                </a:solidFill>
              </a:rPr>
              <a:t>%)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182" t="1872" r="7123"/>
          <a:stretch/>
        </p:blipFill>
        <p:spPr>
          <a:xfrm>
            <a:off x="99766" y="1485407"/>
            <a:ext cx="3902737" cy="4418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9414781"/>
              </p:ext>
            </p:extLst>
          </p:nvPr>
        </p:nvGraphicFramePr>
        <p:xfrm>
          <a:off x="4211960" y="1513250"/>
          <a:ext cx="4792841" cy="356891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672255"/>
                <a:gridCol w="2120586"/>
              </a:tblGrid>
              <a:tr h="3720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целевые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14</a:t>
                      </a:r>
                      <a:r>
                        <a:rPr lang="en-US" sz="2000" u="none" strike="noStrike" dirty="0" smtClean="0">
                          <a:effectLst/>
                        </a:rPr>
                        <a:t>%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3720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всего бюджет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15</a:t>
                      </a:r>
                      <a:r>
                        <a:rPr lang="en-US" sz="2000" u="none" strike="noStrike" dirty="0" smtClean="0">
                          <a:effectLst/>
                        </a:rPr>
                        <a:t> (</a:t>
                      </a:r>
                      <a:r>
                        <a:rPr lang="ru-RU" sz="2000" u="none" strike="noStrike" dirty="0" smtClean="0">
                          <a:effectLst/>
                        </a:rPr>
                        <a:t>29</a:t>
                      </a:r>
                      <a:r>
                        <a:rPr lang="en-US" sz="2000" u="none" strike="noStrike" dirty="0" smtClean="0">
                          <a:effectLst/>
                        </a:rPr>
                        <a:t>%)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3720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всего контракт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37</a:t>
                      </a:r>
                      <a:r>
                        <a:rPr lang="en-US" sz="2000" u="none" strike="noStrike" dirty="0" smtClean="0">
                          <a:effectLst/>
                        </a:rPr>
                        <a:t> (</a:t>
                      </a:r>
                      <a:r>
                        <a:rPr lang="ru-RU" sz="2000" u="none" strike="noStrike" dirty="0" smtClean="0">
                          <a:effectLst/>
                        </a:rPr>
                        <a:t>71</a:t>
                      </a:r>
                      <a:r>
                        <a:rPr lang="en-US" sz="2000" u="none" strike="noStrike" dirty="0" smtClean="0">
                          <a:effectLst/>
                        </a:rPr>
                        <a:t>%)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3720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средний балл ЕГЭ </a:t>
                      </a:r>
                    </a:p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Б</a:t>
                      </a:r>
                      <a:r>
                        <a:rPr lang="en-US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/</a:t>
                      </a:r>
                      <a:r>
                        <a:rPr lang="ru-RU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 Ц</a:t>
                      </a:r>
                      <a:r>
                        <a:rPr lang="en-US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/</a:t>
                      </a:r>
                      <a:r>
                        <a:rPr lang="ru-RU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 К</a:t>
                      </a:r>
                      <a:endParaRPr lang="ru-RU" sz="20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8</a:t>
                      </a:r>
                      <a:r>
                        <a:rPr lang="en-US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1/ 61/ 63</a:t>
                      </a:r>
                      <a:endParaRPr lang="ru-RU" sz="2000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endParaRPr lang="ru-RU" sz="20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96726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effectLst/>
                        </a:rPr>
                        <a:t>Аттестат с отличием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 smtClean="0">
                        <a:effectLst/>
                      </a:endParaRPr>
                    </a:p>
                    <a:p>
                      <a:pPr algn="ctr" fontAlgn="b"/>
                      <a:r>
                        <a:rPr lang="ru-RU" sz="2000" kern="1200" dirty="0" smtClean="0">
                          <a:effectLst/>
                        </a:rPr>
                        <a:t>Минимальные баллы</a:t>
                      </a:r>
                      <a:r>
                        <a:rPr lang="en-US" sz="2000" kern="1200" dirty="0" smtClean="0">
                          <a:effectLst/>
                        </a:rPr>
                        <a:t>:</a:t>
                      </a:r>
                    </a:p>
                    <a:p>
                      <a:pPr marL="0" indent="271463" algn="just" fontAlgn="b">
                        <a:buFont typeface="Wingdings" panose="05000000000000000000" pitchFamily="2" charset="2"/>
                        <a:buChar char="q"/>
                      </a:pPr>
                      <a:r>
                        <a:rPr lang="ru-RU" sz="2000" u="none" strike="noStrike" kern="1200" dirty="0" smtClean="0">
                          <a:effectLst/>
                        </a:rPr>
                        <a:t>Бюджет</a:t>
                      </a:r>
                    </a:p>
                    <a:p>
                      <a:pPr marL="0" indent="271463" algn="just" fontAlgn="b">
                        <a:buFont typeface="Wingdings" panose="05000000000000000000" pitchFamily="2" charset="2"/>
                        <a:buChar char="q"/>
                      </a:pPr>
                      <a:r>
                        <a:rPr lang="ru-RU" sz="2000" u="none" strike="noStrike" kern="1200" dirty="0" smtClean="0">
                          <a:effectLst/>
                        </a:rPr>
                        <a:t>Целевой бюджет</a:t>
                      </a:r>
                    </a:p>
                    <a:p>
                      <a:pPr marL="0" indent="271463" algn="just" fontAlgn="b">
                        <a:buFont typeface="Wingdings" panose="05000000000000000000" pitchFamily="2" charset="2"/>
                        <a:buChar char="q"/>
                      </a:pPr>
                      <a:r>
                        <a:rPr lang="ru-RU" sz="2000" u="none" strike="noStrike" kern="1200" dirty="0" smtClean="0">
                          <a:effectLst/>
                        </a:rPr>
                        <a:t>Контракт</a:t>
                      </a:r>
                      <a:endParaRPr lang="ru-RU" sz="20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000" b="1" u="none" strike="noStrike" dirty="0" smtClean="0">
                          <a:effectLst/>
                        </a:rPr>
                        <a:t>21%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2000" b="1" u="none" strike="noStrike" dirty="0" smtClean="0">
                        <a:effectLst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2000" u="none" strike="noStrike" dirty="0" smtClean="0">
                        <a:effectLst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228</a:t>
                      </a:r>
                      <a:r>
                        <a:rPr lang="en-US" sz="2000" u="none" strike="noStrike" dirty="0" smtClean="0">
                          <a:effectLst/>
                        </a:rPr>
                        <a:t> (227)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177</a:t>
                      </a:r>
                      <a:r>
                        <a:rPr lang="ru-RU" sz="2000" u="none" strike="noStrike" dirty="0" smtClean="0">
                          <a:effectLst/>
                        </a:rPr>
                        <a:t> (</a:t>
                      </a:r>
                      <a:r>
                        <a:rPr lang="en-US" sz="2000" u="none" strike="noStrike" dirty="0" smtClean="0">
                          <a:effectLst/>
                        </a:rPr>
                        <a:t>146</a:t>
                      </a:r>
                      <a:r>
                        <a:rPr lang="ru-RU" sz="2000" u="none" strike="noStrike" dirty="0" smtClean="0">
                          <a:effectLst/>
                        </a:rPr>
                        <a:t>)</a:t>
                      </a:r>
                      <a:endParaRPr lang="en-US" sz="2000" u="none" strike="noStrike" dirty="0" smtClean="0">
                        <a:effectLst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174</a:t>
                      </a:r>
                      <a:r>
                        <a:rPr lang="ru-RU" sz="2000" u="none" strike="noStrike" dirty="0" smtClean="0">
                          <a:effectLst/>
                        </a:rPr>
                        <a:t> (</a:t>
                      </a:r>
                      <a:r>
                        <a:rPr lang="en-US" sz="2000" u="none" strike="noStrike" dirty="0" smtClean="0">
                          <a:effectLst/>
                        </a:rPr>
                        <a:t>162</a:t>
                      </a:r>
                      <a:r>
                        <a:rPr lang="ru-RU" sz="2000" u="none" strike="noStrike" dirty="0" smtClean="0">
                          <a:effectLst/>
                        </a:rPr>
                        <a:t>)</a:t>
                      </a:r>
                      <a:endParaRPr lang="en-US" sz="20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0043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03932"/>
            <a:ext cx="4912320" cy="994172"/>
          </a:xfrm>
        </p:spPr>
        <p:txBody>
          <a:bodyPr>
            <a:noAutofit/>
          </a:bodyPr>
          <a:lstStyle/>
          <a:p>
            <a:pPr algn="ctr"/>
            <a:r>
              <a:rPr lang="ru-RU" sz="2100" dirty="0">
                <a:solidFill>
                  <a:schemeClr val="tx1"/>
                </a:solidFill>
              </a:rPr>
              <a:t>Клиническая психология </a:t>
            </a:r>
            <a:r>
              <a:rPr lang="en-US" sz="2100" dirty="0">
                <a:solidFill>
                  <a:schemeClr val="tx1"/>
                </a:solidFill>
              </a:rPr>
              <a:t>(n=14</a:t>
            </a:r>
            <a:r>
              <a:rPr lang="ru-RU" sz="2100" dirty="0">
                <a:solidFill>
                  <a:schemeClr val="tx1"/>
                </a:solidFill>
              </a:rPr>
              <a:t>,</a:t>
            </a:r>
            <a:r>
              <a:rPr lang="en-US" sz="2100" dirty="0">
                <a:solidFill>
                  <a:schemeClr val="tx1"/>
                </a:solidFill>
              </a:rPr>
              <a:t> 2%)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7" t="19820" r="1639" b="14413"/>
          <a:stretch/>
        </p:blipFill>
        <p:spPr>
          <a:xfrm>
            <a:off x="251519" y="1005910"/>
            <a:ext cx="3888433" cy="3044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0112832"/>
              </p:ext>
            </p:extLst>
          </p:nvPr>
        </p:nvGraphicFramePr>
        <p:xfrm>
          <a:off x="237951" y="4365104"/>
          <a:ext cx="3902001" cy="1360892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2314747"/>
                <a:gridCol w="1587254"/>
              </a:tblGrid>
              <a:tr h="37207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2000" u="none" strike="noStrike" dirty="0" smtClean="0">
                          <a:effectLst/>
                        </a:rPr>
                        <a:t>бюджет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2000" u="none" strike="noStrike" dirty="0" smtClean="0">
                          <a:effectLst/>
                        </a:rPr>
                        <a:t>0 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/>
                </a:tc>
              </a:tr>
              <a:tr h="55578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2000" u="none" strike="noStrike" dirty="0" smtClean="0">
                          <a:effectLst/>
                        </a:rPr>
                        <a:t>контракт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2000" u="none" strike="noStrike" dirty="0" smtClean="0">
                          <a:effectLst/>
                        </a:rPr>
                        <a:t>План - 14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endParaRPr lang="ru-RU" sz="2000" u="none" strike="noStrike" dirty="0" smtClean="0">
                        <a:effectLst/>
                      </a:endParaRPr>
                    </a:p>
                    <a:p>
                      <a:pPr algn="just" fontAlgn="b"/>
                      <a:r>
                        <a:rPr lang="ru-RU" sz="2000" u="none" strike="noStrike" dirty="0" smtClean="0">
                          <a:effectLst/>
                        </a:rPr>
                        <a:t>Факт – 14 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/>
                </a:tc>
              </a:tr>
              <a:tr h="37207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2000" u="none" strike="noStrike" dirty="0">
                          <a:effectLst/>
                        </a:rPr>
                        <a:t>средний балл ЕГЭ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effectLst/>
                        </a:rPr>
                        <a:t>67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03" t="8599" r="41793"/>
          <a:stretch/>
        </p:blipFill>
        <p:spPr>
          <a:xfrm>
            <a:off x="5436096" y="1005910"/>
            <a:ext cx="2595500" cy="3477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801877" y="260648"/>
            <a:ext cx="4371206" cy="58312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100" dirty="0" smtClean="0">
                <a:solidFill>
                  <a:schemeClr val="tx1"/>
                </a:solidFill>
              </a:rPr>
              <a:t>Сестринское дело </a:t>
            </a:r>
            <a:r>
              <a:rPr lang="en-US" sz="2100" dirty="0" smtClean="0">
                <a:solidFill>
                  <a:schemeClr val="tx1"/>
                </a:solidFill>
              </a:rPr>
              <a:t>(n=</a:t>
            </a:r>
            <a:r>
              <a:rPr lang="ru-RU" sz="2100" dirty="0" smtClean="0">
                <a:solidFill>
                  <a:schemeClr val="tx1"/>
                </a:solidFill>
              </a:rPr>
              <a:t>14,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ru-RU" sz="2100" dirty="0" smtClean="0">
                <a:solidFill>
                  <a:schemeClr val="tx1"/>
                </a:solidFill>
              </a:rPr>
              <a:t>2</a:t>
            </a:r>
            <a:r>
              <a:rPr lang="en-US" sz="2100" dirty="0" smtClean="0">
                <a:solidFill>
                  <a:schemeClr val="tx1"/>
                </a:solidFill>
              </a:rPr>
              <a:t>%)</a:t>
            </a:r>
            <a:r>
              <a:rPr lang="ru-RU" sz="2100" dirty="0" smtClean="0">
                <a:solidFill>
                  <a:schemeClr val="tx1"/>
                </a:solidFill>
              </a:rPr>
              <a:t> </a:t>
            </a:r>
            <a:endParaRPr lang="ru-RU" sz="2100" dirty="0">
              <a:solidFill>
                <a:schemeClr val="tx1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4907357"/>
              </p:ext>
            </p:extLst>
          </p:nvPr>
        </p:nvGraphicFramePr>
        <p:xfrm>
          <a:off x="4832585" y="4653136"/>
          <a:ext cx="4104456" cy="988818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060171"/>
                <a:gridCol w="2044285"/>
              </a:tblGrid>
              <a:tr h="5557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dirty="0" smtClean="0">
                          <a:effectLst/>
                        </a:rPr>
                        <a:t>на базе СПО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План - 14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endParaRPr lang="ru-RU" sz="20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Факт – 14 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3720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средний </a:t>
                      </a:r>
                      <a:r>
                        <a:rPr lang="ru-RU" sz="2000" u="none" strike="noStrike" dirty="0" smtClean="0">
                          <a:effectLst/>
                        </a:rPr>
                        <a:t>балл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effectLst/>
                        </a:rPr>
                        <a:t>56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6867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4680520" cy="504056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Социальная работа </a:t>
            </a:r>
            <a:r>
              <a:rPr lang="en-US" sz="2000" dirty="0" smtClean="0">
                <a:solidFill>
                  <a:schemeClr val="tx1"/>
                </a:solidFill>
              </a:rPr>
              <a:t>(n=</a:t>
            </a:r>
            <a:r>
              <a:rPr lang="ru-RU" sz="2000" dirty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0</a:t>
            </a:r>
            <a:r>
              <a:rPr lang="ru-RU" sz="2000" dirty="0">
                <a:solidFill>
                  <a:schemeClr val="tx1"/>
                </a:solidFill>
              </a:rPr>
              <a:t>,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2,3</a:t>
            </a:r>
            <a:r>
              <a:rPr lang="en-US" sz="2000" dirty="0" smtClean="0">
                <a:solidFill>
                  <a:schemeClr val="tx1"/>
                </a:solidFill>
              </a:rPr>
              <a:t>%)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59" t="2128" r="7883"/>
          <a:stretch/>
        </p:blipFill>
        <p:spPr>
          <a:xfrm>
            <a:off x="298699" y="851904"/>
            <a:ext cx="4364604" cy="3585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7868086"/>
              </p:ext>
            </p:extLst>
          </p:nvPr>
        </p:nvGraphicFramePr>
        <p:xfrm>
          <a:off x="318590" y="4640364"/>
          <a:ext cx="3740041" cy="1360892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16692"/>
                <a:gridCol w="1823349"/>
              </a:tblGrid>
              <a:tr h="3720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бюджет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0 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5557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dirty="0" err="1" smtClean="0">
                          <a:effectLst/>
                        </a:rPr>
                        <a:t>бакалавриат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План - 20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endParaRPr lang="ru-RU" sz="20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Факт – 20 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3720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средний </a:t>
                      </a:r>
                      <a:r>
                        <a:rPr lang="ru-RU" sz="2000" u="none" strike="noStrike" dirty="0" smtClean="0">
                          <a:effectLst/>
                        </a:rPr>
                        <a:t>балл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effectLst/>
                        </a:rPr>
                        <a:t>56 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78" t="9160" r="10049"/>
          <a:stretch/>
        </p:blipFill>
        <p:spPr>
          <a:xfrm>
            <a:off x="4932040" y="260648"/>
            <a:ext cx="3731168" cy="3384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499992" y="4293096"/>
            <a:ext cx="4399458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542925" algn="l"/>
              </a:tabLst>
              <a:defRPr/>
            </a:pPr>
            <a:r>
              <a:rPr lang="ru-RU" sz="2100" dirty="0"/>
              <a:t>	На обучение в </a:t>
            </a:r>
            <a:r>
              <a:rPr lang="ru-RU" sz="2100" b="1" dirty="0"/>
              <a:t>магистратуру</a:t>
            </a:r>
            <a:r>
              <a:rPr lang="ru-RU" sz="2100" dirty="0"/>
              <a:t> по направлению подготовки «Общественное здравоохранение» зачислено </a:t>
            </a:r>
            <a:r>
              <a:rPr lang="ru-RU" sz="2100" dirty="0" smtClean="0"/>
              <a:t>22 человека 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xmlns="" val="125710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39552" y="4503655"/>
            <a:ext cx="8399760" cy="193899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indent="449263" algn="just">
              <a:tabLst>
                <a:tab pos="88900" algn="l"/>
              </a:tabLst>
              <a:defRPr/>
            </a:pPr>
            <a:r>
              <a:rPr lang="ru-RU" sz="2000" dirty="0" smtClean="0"/>
              <a:t>Н</a:t>
            </a:r>
            <a:r>
              <a:rPr lang="en-US" sz="2000" dirty="0"/>
              <a:t>а </a:t>
            </a:r>
            <a:r>
              <a:rPr lang="ru-RU" sz="2000" dirty="0"/>
              <a:t>первый</a:t>
            </a:r>
            <a:r>
              <a:rPr lang="en-US" sz="2000" dirty="0"/>
              <a:t> </a:t>
            </a:r>
            <a:r>
              <a:rPr lang="en-US" sz="2000" dirty="0" err="1" smtClean="0"/>
              <a:t>курс</a:t>
            </a:r>
            <a:r>
              <a:rPr lang="ru-RU" sz="2000" dirty="0" smtClean="0"/>
              <a:t> УГМУ </a:t>
            </a:r>
            <a:r>
              <a:rPr lang="en-US" sz="2000" dirty="0" err="1"/>
              <a:t>зачислен</a:t>
            </a:r>
            <a:r>
              <a:rPr lang="ru-RU" sz="2000" dirty="0"/>
              <a:t>ы</a:t>
            </a:r>
            <a:r>
              <a:rPr lang="en-US" sz="2000" dirty="0"/>
              <a:t> </a:t>
            </a:r>
            <a:r>
              <a:rPr lang="ru-RU" sz="2000" b="1" dirty="0"/>
              <a:t>869 </a:t>
            </a:r>
            <a:r>
              <a:rPr lang="ru-RU" sz="2000" b="1" dirty="0" smtClean="0"/>
              <a:t>студентов</a:t>
            </a:r>
            <a:r>
              <a:rPr lang="en-US" sz="2000" dirty="0" smtClean="0"/>
              <a:t>:</a:t>
            </a:r>
            <a:endParaRPr lang="ru-RU" sz="2000" dirty="0" smtClean="0"/>
          </a:p>
          <a:p>
            <a:pPr marL="342900" indent="-342900" algn="just">
              <a:buFont typeface="Wingdings" panose="05000000000000000000" pitchFamily="2" charset="2"/>
              <a:buChar char="§"/>
              <a:tabLst>
                <a:tab pos="88900" algn="l"/>
              </a:tabLst>
              <a:defRPr/>
            </a:pPr>
            <a:r>
              <a:rPr lang="ru-RU" sz="2000" dirty="0" smtClean="0"/>
              <a:t>на </a:t>
            </a:r>
            <a:r>
              <a:rPr lang="ru-RU" sz="2000" dirty="0"/>
              <a:t>бюджетные места </a:t>
            </a:r>
            <a:r>
              <a:rPr lang="ru-RU" sz="2000" b="1" dirty="0" smtClean="0"/>
              <a:t>500 человек</a:t>
            </a:r>
            <a:r>
              <a:rPr lang="ru-RU" sz="2000" dirty="0" smtClean="0"/>
              <a:t>, </a:t>
            </a:r>
            <a:endParaRPr lang="ru-RU" sz="2000" dirty="0"/>
          </a:p>
          <a:p>
            <a:pPr marL="342900" indent="-342900" algn="just">
              <a:buFont typeface="Wingdings" panose="05000000000000000000" pitchFamily="2" charset="2"/>
              <a:buChar char="§"/>
              <a:tabLst>
                <a:tab pos="88900" algn="l"/>
              </a:tabLst>
              <a:defRPr/>
            </a:pPr>
            <a:r>
              <a:rPr lang="ru-RU" sz="2000" dirty="0" smtClean="0"/>
              <a:t>на </a:t>
            </a:r>
            <a:r>
              <a:rPr lang="ru-RU" sz="2000" dirty="0"/>
              <a:t>места с оплатой стоимости обучения -</a:t>
            </a:r>
            <a:r>
              <a:rPr lang="en-US" sz="2000" dirty="0"/>
              <a:t> </a:t>
            </a:r>
            <a:r>
              <a:rPr lang="ru-RU" sz="2000" b="1" dirty="0" smtClean="0"/>
              <a:t>369 человек</a:t>
            </a:r>
            <a:r>
              <a:rPr lang="ru-RU" sz="2000" dirty="0" smtClean="0"/>
              <a:t>. </a:t>
            </a:r>
          </a:p>
          <a:p>
            <a:pPr indent="449263" algn="just">
              <a:tabLst>
                <a:tab pos="88900" algn="l"/>
              </a:tabLst>
              <a:defRPr/>
            </a:pPr>
            <a:endParaRPr lang="en-US" sz="2000" dirty="0" smtClean="0"/>
          </a:p>
          <a:p>
            <a:pPr indent="449263" algn="just">
              <a:tabLst>
                <a:tab pos="88900" algn="l"/>
              </a:tabLst>
              <a:defRPr/>
            </a:pPr>
            <a:r>
              <a:rPr lang="ru-RU" sz="2000" dirty="0" smtClean="0"/>
              <a:t>Зачислено </a:t>
            </a:r>
            <a:r>
              <a:rPr lang="ru-RU" sz="2000" dirty="0"/>
              <a:t>13 (1,5%) иностранных </a:t>
            </a:r>
            <a:r>
              <a:rPr lang="ru-RU" sz="2000" dirty="0" smtClean="0"/>
              <a:t>граждан.</a:t>
            </a:r>
            <a:endParaRPr lang="ru-RU" sz="2000" dirty="0"/>
          </a:p>
          <a:p>
            <a:pPr indent="449263" algn="just">
              <a:tabLst>
                <a:tab pos="88900" algn="l"/>
              </a:tabLst>
              <a:defRPr/>
            </a:pPr>
            <a:r>
              <a:rPr lang="ru-RU" sz="2000" b="1" dirty="0"/>
              <a:t>У</a:t>
            </a:r>
            <a:r>
              <a:rPr lang="en-US" sz="2000" b="1" dirty="0" err="1"/>
              <a:t>комплектовано</a:t>
            </a:r>
            <a:r>
              <a:rPr lang="ru-RU" sz="2000" b="1" dirty="0"/>
              <a:t> </a:t>
            </a:r>
            <a:r>
              <a:rPr lang="en-US" sz="2000" b="1" dirty="0"/>
              <a:t>100% </a:t>
            </a:r>
            <a:r>
              <a:rPr lang="en-US" sz="2000" b="1" dirty="0" err="1"/>
              <a:t>бюджетных</a:t>
            </a:r>
            <a:r>
              <a:rPr lang="ru-RU" sz="2000" b="1" dirty="0"/>
              <a:t> и </a:t>
            </a:r>
            <a:r>
              <a:rPr lang="ru-RU" sz="2000" b="1" dirty="0" smtClean="0"/>
              <a:t>100% </a:t>
            </a:r>
            <a:r>
              <a:rPr lang="ru-RU" sz="2000" b="1" dirty="0"/>
              <a:t>контрактных</a:t>
            </a:r>
            <a:r>
              <a:rPr lang="en-US" sz="2000" b="1" dirty="0"/>
              <a:t> </a:t>
            </a:r>
            <a:r>
              <a:rPr lang="en-US" sz="2000" b="1" dirty="0" err="1"/>
              <a:t>мест</a:t>
            </a:r>
            <a:endParaRPr lang="ru-RU" sz="2000" b="1" dirty="0"/>
          </a:p>
        </p:txBody>
      </p:sp>
      <p:pic>
        <p:nvPicPr>
          <p:cNvPr id="4098" name="Picture 2" descr="http://www.b-port.com/mediafiles/items/2012/09/88654/a6f526f167d3a9b4c4bdfa0426b00924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274" y="188640"/>
            <a:ext cx="6192316" cy="4128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474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404664"/>
          <a:ext cx="8352930" cy="5766254"/>
        </p:xfrm>
        <a:graphic>
          <a:graphicData uri="http://schemas.openxmlformats.org/drawingml/2006/table">
            <a:tbl>
              <a:tblPr/>
              <a:tblGrid>
                <a:gridCol w="3033651"/>
                <a:gridCol w="1163592"/>
                <a:gridCol w="1163592"/>
                <a:gridCol w="997365"/>
                <a:gridCol w="997365"/>
                <a:gridCol w="997365"/>
              </a:tblGrid>
              <a:tr h="68935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Специальность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УГМУ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ЮУГМУ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ТГМУ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63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 мест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 мест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 мест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357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31.05.01 Лечебное дело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45,5%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57,1%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2357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31.05.02 Педиатрия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21,3%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7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31.05.03 Стоматология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72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32.05.01 Медико­профилактическое дело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7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33.05.01 Фармация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14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37.05.01 Клиническая психология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7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34.03.01 Сестринское дело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7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39.03.02 Социальная работа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6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 мест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Предложения приемной </a:t>
            </a:r>
            <a:r>
              <a:rPr lang="ru-RU" sz="2800" dirty="0" smtClean="0">
                <a:solidFill>
                  <a:schemeClr val="tx1"/>
                </a:solidFill>
              </a:rPr>
              <a:t>комиссии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240" y="1052736"/>
            <a:ext cx="4139728" cy="163121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приема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ru-RU" sz="2000" dirty="0"/>
              <a:t>э</a:t>
            </a:r>
            <a:r>
              <a:rPr lang="ru-RU" sz="2000" dirty="0" smtClean="0"/>
              <a:t>лектронная подача документов,</a:t>
            </a:r>
          </a:p>
          <a:p>
            <a:pPr algn="ctr"/>
            <a:r>
              <a:rPr lang="ru-RU" sz="2000" dirty="0"/>
              <a:t>т</a:t>
            </a:r>
            <a:r>
              <a:rPr lang="ru-RU" sz="2000" dirty="0" smtClean="0"/>
              <a:t>ехническое оснащение, сайт «Абитуриенту»</a:t>
            </a:r>
          </a:p>
          <a:p>
            <a:pPr algn="ctr"/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980728"/>
            <a:ext cx="4032448" cy="163121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Привлечение абитуриентов</a:t>
            </a:r>
          </a:p>
          <a:p>
            <a:pPr algn="ctr"/>
            <a:r>
              <a:rPr lang="ru-RU" sz="2000" dirty="0"/>
              <a:t>п</a:t>
            </a:r>
            <a:r>
              <a:rPr lang="ru-RU" sz="2000" dirty="0" smtClean="0"/>
              <a:t>роведение дней факультетов,</a:t>
            </a:r>
          </a:p>
          <a:p>
            <a:pPr algn="ctr"/>
            <a:r>
              <a:rPr lang="ru-RU" sz="2000" dirty="0"/>
              <a:t>и</a:t>
            </a:r>
            <a:r>
              <a:rPr lang="ru-RU" sz="2000" dirty="0" smtClean="0"/>
              <a:t>спользование электронных ресурсов (</a:t>
            </a:r>
            <a:r>
              <a:rPr lang="ru-RU" sz="2000" dirty="0" err="1" smtClean="0"/>
              <a:t>вебинары</a:t>
            </a:r>
            <a:r>
              <a:rPr lang="ru-RU" sz="2000" dirty="0" smtClean="0"/>
              <a:t>) </a:t>
            </a:r>
            <a:endParaRPr lang="ru-RU" sz="2000" dirty="0" smtClean="0"/>
          </a:p>
          <a:p>
            <a:pPr algn="ctr"/>
            <a:endParaRPr lang="ru-RU" sz="20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140968"/>
            <a:ext cx="422756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http://i.ytimg.com/vi/PCyBkXrpU-E/maxres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575" t="727"/>
          <a:stretch/>
        </p:blipFill>
        <p:spPr bwMode="auto">
          <a:xfrm>
            <a:off x="4932040" y="2924944"/>
            <a:ext cx="3312368" cy="3462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553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240" y="1052736"/>
            <a:ext cx="2843584" cy="132343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хирургии</a:t>
            </a:r>
          </a:p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ноября</a:t>
            </a:r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060008" y="1043732"/>
            <a:ext cx="2832472" cy="132343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терапии</a:t>
            </a:r>
          </a:p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ноября</a:t>
            </a:r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131840" y="1052736"/>
            <a:ext cx="2808312" cy="132343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День акушерства- гинекологии</a:t>
            </a:r>
          </a:p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ноября</a:t>
            </a:r>
          </a:p>
          <a:p>
            <a:pPr algn="ctr"/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4790" t="30023" r="29357" b="39430"/>
          <a:stretch>
            <a:fillRect/>
          </a:stretch>
        </p:blipFill>
        <p:spPr bwMode="auto">
          <a:xfrm>
            <a:off x="3419872" y="3068960"/>
            <a:ext cx="2326412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899592" y="260648"/>
            <a:ext cx="7083672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Дни лечебно-профилактического факультета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61622" t="27851" r="13473" b="30805"/>
          <a:stretch>
            <a:fillRect/>
          </a:stretch>
        </p:blipFill>
        <p:spPr bwMode="auto">
          <a:xfrm>
            <a:off x="6084168" y="3068960"/>
            <a:ext cx="270030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http://kafestvmed2011.ru/wp-content/uploads/2015/03/%D0%A7%D0%B5%D1%80%D0%BD%D1%8F%D0%B4%D1%8C%D0%B5%D0%B2.jpg"/>
          <p:cNvPicPr>
            <a:picLocks noChangeAspect="1" noChangeArrowheads="1"/>
          </p:cNvPicPr>
          <p:nvPr/>
        </p:nvPicPr>
        <p:blipFill>
          <a:blip r:embed="rId4" cstate="print"/>
          <a:srcRect t="11200" r="7601" b="24401"/>
          <a:stretch>
            <a:fillRect/>
          </a:stretch>
        </p:blipFill>
        <p:spPr bwMode="auto">
          <a:xfrm>
            <a:off x="395536" y="2996952"/>
            <a:ext cx="2479580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8553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Работа приемной комиссии в 2017 г.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340768"/>
            <a:ext cx="8640960" cy="11079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363538" algn="just">
              <a:buFont typeface="Wingdings" panose="05000000000000000000" pitchFamily="2" charset="2"/>
              <a:buChar char="§"/>
            </a:pPr>
            <a:r>
              <a:rPr lang="ru-RU" sz="2200" dirty="0" smtClean="0"/>
              <a:t>обучение ОС ПК,</a:t>
            </a:r>
          </a:p>
          <a:p>
            <a:pPr indent="363538" algn="just">
              <a:buFont typeface="Wingdings" panose="05000000000000000000" pitchFamily="2" charset="2"/>
              <a:buChar char="§"/>
            </a:pPr>
            <a:r>
              <a:rPr lang="ru-RU" sz="2200" dirty="0" smtClean="0"/>
              <a:t>подбор </a:t>
            </a:r>
            <a:r>
              <a:rPr lang="ru-RU" sz="2200" dirty="0"/>
              <a:t>и обучение технического секретариата </a:t>
            </a:r>
            <a:r>
              <a:rPr lang="ru-RU" sz="2200" dirty="0" smtClean="0"/>
              <a:t>ПК,</a:t>
            </a:r>
          </a:p>
          <a:p>
            <a:pPr indent="363538" algn="just">
              <a:buFont typeface="Wingdings" panose="05000000000000000000" pitchFamily="2" charset="2"/>
              <a:buChar char="§"/>
            </a:pPr>
            <a:r>
              <a:rPr lang="ru-RU" sz="2200" dirty="0"/>
              <a:t>и</a:t>
            </a:r>
            <a:r>
              <a:rPr lang="ru-RU" sz="2200" dirty="0" smtClean="0"/>
              <a:t>зучение, подготовка </a:t>
            </a:r>
            <a:r>
              <a:rPr lang="ru-RU" sz="2200" dirty="0"/>
              <a:t>нормативных документов</a:t>
            </a:r>
          </a:p>
        </p:txBody>
      </p:sp>
      <p:pic>
        <p:nvPicPr>
          <p:cNvPr id="1026" name="Picture 2" descr="https://im0-tub-ru.yandex.net/i?id=3fdd5dee2d1558889932087a5c554b5c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3642" y="3002940"/>
            <a:ext cx="3392423" cy="2262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http://internationaltrainingchannel.com/wp-content/uploads/2015/02/ServiceStandardTraining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02940"/>
            <a:ext cx="3395084" cy="2262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239" t="19669" r="28991" b="11819"/>
          <a:stretch/>
        </p:blipFill>
        <p:spPr bwMode="auto">
          <a:xfrm>
            <a:off x="6876256" y="2735952"/>
            <a:ext cx="2016224" cy="2796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0462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Работа приемной комиссии в 2017 г.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075" y="1340768"/>
            <a:ext cx="8672177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dirty="0"/>
              <a:t>Проведения «День открытых дверей» (более 2000 человек</a:t>
            </a:r>
            <a:r>
              <a:rPr lang="ru-RU" sz="2200" dirty="0" smtClean="0"/>
              <a:t>)</a:t>
            </a:r>
            <a:endParaRPr lang="ru-RU" sz="22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sz="2200" dirty="0"/>
          </a:p>
        </p:txBody>
      </p:sp>
      <p:pic>
        <p:nvPicPr>
          <p:cNvPr id="2052" name="Picture 4" descr="https://files2.geometria.ru/pics/original/053/894/53894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076" y="2564904"/>
            <a:ext cx="4796814" cy="3196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" name="Picture 2" descr="http://usma.erlang.ru/gallery/VUD/choir/Hor,_noyabr,_2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23232"/>
            <a:ext cx="4465253" cy="2056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11715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Работа приемной комиссии в 2017 г.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108" y="2573290"/>
            <a:ext cx="4467769" cy="2511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33484" t="41832" r="33375" b="3702"/>
          <a:stretch/>
        </p:blipFill>
        <p:spPr>
          <a:xfrm>
            <a:off x="5292079" y="3045955"/>
            <a:ext cx="3349552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/>
          <a:srcRect l="19205" t="9755" r="21350" b="75612"/>
          <a:stretch/>
        </p:blipFill>
        <p:spPr>
          <a:xfrm>
            <a:off x="5292079" y="2573290"/>
            <a:ext cx="3349553" cy="4637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8717" y="1268760"/>
            <a:ext cx="8640960" cy="11079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200" dirty="0"/>
              <a:t>Создание видеоролика,</a:t>
            </a:r>
          </a:p>
          <a:p>
            <a:pPr algn="just"/>
            <a:r>
              <a:rPr lang="ru-RU" sz="2200" dirty="0"/>
              <a:t>Выступление в СМИ, реклама печатных материалов, публикации на соответствующих сайтах</a:t>
            </a:r>
          </a:p>
        </p:txBody>
      </p:sp>
    </p:spTree>
    <p:extLst>
      <p:ext uri="{BB962C8B-B14F-4D97-AF65-F5344CB8AC3E}">
        <p14:creationId xmlns:p14="http://schemas.microsoft.com/office/powerpoint/2010/main" xmlns="" val="222942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84165" y="1266102"/>
            <a:ext cx="3805155" cy="2766110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altLang="ru-RU" sz="1800" dirty="0"/>
              <a:t>Информация для абитуриентов на сайте УГМУ  </a:t>
            </a:r>
            <a:r>
              <a:rPr lang="en-US" altLang="ru-RU" sz="1800" dirty="0">
                <a:hlinkClick r:id="rId2"/>
              </a:rPr>
              <a:t>www</a:t>
            </a:r>
            <a:r>
              <a:rPr lang="ru-RU" altLang="ru-RU" sz="1800" dirty="0">
                <a:hlinkClick r:id="rId2"/>
              </a:rPr>
              <a:t>.</a:t>
            </a:r>
            <a:r>
              <a:rPr lang="en-US" altLang="ru-RU" sz="1800" dirty="0" err="1">
                <a:hlinkClick r:id="rId2"/>
              </a:rPr>
              <a:t>usma</a:t>
            </a:r>
            <a:r>
              <a:rPr lang="ru-RU" altLang="ru-RU" sz="1800" dirty="0">
                <a:hlinkClick r:id="rId2"/>
              </a:rPr>
              <a:t>.</a:t>
            </a:r>
            <a:r>
              <a:rPr lang="en-US" altLang="ru-RU" sz="1800" dirty="0" err="1">
                <a:hlinkClick r:id="rId2"/>
              </a:rPr>
              <a:t>ru</a:t>
            </a:r>
            <a:endParaRPr lang="ru-RU" altLang="ru-RU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2086743" y="574010"/>
            <a:ext cx="53578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Подготовительная работа</a:t>
            </a:r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>
          <a:xfrm>
            <a:off x="4932040" y="1293446"/>
            <a:ext cx="3875486" cy="276611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altLang="ru-RU" sz="1800" dirty="0"/>
              <a:t>Официальная группа Приёмной комиссии УГМУ в социальной сети «В контакте» </a:t>
            </a:r>
            <a:r>
              <a:rPr lang="ru-RU" sz="1800" dirty="0">
                <a:hlinkClick r:id="rId3"/>
              </a:rPr>
              <a:t>http://vk.com/priemusmu</a:t>
            </a:r>
            <a:endParaRPr lang="ru-RU" altLang="ru-RU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379" y="2204864"/>
            <a:ext cx="4994993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49299" y="2968368"/>
            <a:ext cx="4789679" cy="2692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3857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406839" cy="99417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Лечебно-профилактический факультет</a:t>
            </a:r>
            <a:r>
              <a:rPr lang="en-US" sz="2800" dirty="0">
                <a:solidFill>
                  <a:schemeClr val="tx1"/>
                </a:solidFill>
              </a:rPr>
              <a:t> (</a:t>
            </a:r>
            <a:r>
              <a:rPr lang="en-US" sz="2800" dirty="0" smtClean="0">
                <a:solidFill>
                  <a:schemeClr val="tx1"/>
                </a:solidFill>
              </a:rPr>
              <a:t>n=39</a:t>
            </a:r>
            <a:r>
              <a:rPr lang="ru-RU" sz="2800" dirty="0" smtClean="0">
                <a:solidFill>
                  <a:schemeClr val="tx1"/>
                </a:solidFill>
              </a:rPr>
              <a:t>0,</a:t>
            </a:r>
            <a:r>
              <a:rPr lang="en-US" sz="2800" dirty="0" smtClean="0">
                <a:solidFill>
                  <a:schemeClr val="tx1"/>
                </a:solidFill>
              </a:rPr>
              <a:t> 4</a:t>
            </a:r>
            <a:r>
              <a:rPr lang="ru-RU" sz="2800" dirty="0" smtClean="0">
                <a:solidFill>
                  <a:schemeClr val="tx1"/>
                </a:solidFill>
              </a:rPr>
              <a:t>5</a:t>
            </a:r>
            <a:r>
              <a:rPr lang="en-US" sz="2800" dirty="0" smtClean="0">
                <a:solidFill>
                  <a:schemeClr val="tx1"/>
                </a:solidFill>
              </a:rPr>
              <a:t>%)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966" t="4872"/>
          <a:stretch/>
        </p:blipFill>
        <p:spPr>
          <a:xfrm>
            <a:off x="153713" y="1590347"/>
            <a:ext cx="3429000" cy="4298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5801370"/>
              </p:ext>
            </p:extLst>
          </p:nvPr>
        </p:nvGraphicFramePr>
        <p:xfrm>
          <a:off x="4067944" y="1619247"/>
          <a:ext cx="4715861" cy="4281521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646636"/>
                <a:gridCol w="2069225"/>
              </a:tblGrid>
              <a:tr h="4064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целевые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51</a:t>
                      </a:r>
                      <a:r>
                        <a:rPr lang="en-US" sz="2000" u="none" strike="noStrike" dirty="0" smtClean="0">
                          <a:effectLst/>
                        </a:rPr>
                        <a:t>%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</a:tr>
              <a:tr h="4064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всего бюджет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275</a:t>
                      </a:r>
                      <a:r>
                        <a:rPr lang="en-US" sz="2000" u="none" strike="noStrike" dirty="0" smtClean="0">
                          <a:effectLst/>
                        </a:rPr>
                        <a:t> (71%)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</a:tr>
              <a:tr h="4064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effectLst/>
                        </a:rPr>
                        <a:t>всего контракт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115</a:t>
                      </a:r>
                      <a:r>
                        <a:rPr lang="en-US" sz="2000" u="none" strike="noStrike" dirty="0" smtClean="0">
                          <a:effectLst/>
                        </a:rPr>
                        <a:t> (29%)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</a:tr>
              <a:tr h="4064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средний балл </a:t>
                      </a:r>
                      <a:r>
                        <a:rPr lang="ru-RU" sz="2000" u="none" strike="noStrike" dirty="0" smtClean="0">
                          <a:effectLst/>
                        </a:rPr>
                        <a:t>ЕГЭ </a:t>
                      </a:r>
                    </a:p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Б</a:t>
                      </a:r>
                      <a:r>
                        <a:rPr lang="en-US" sz="2000" u="none" strike="noStrike" dirty="0" smtClean="0">
                          <a:effectLst/>
                        </a:rPr>
                        <a:t>/</a:t>
                      </a:r>
                      <a:r>
                        <a:rPr lang="ru-RU" sz="2000" u="none" strike="noStrike" dirty="0" smtClean="0">
                          <a:effectLst/>
                        </a:rPr>
                        <a:t> Ц</a:t>
                      </a:r>
                      <a:r>
                        <a:rPr lang="en-US" sz="2000" u="none" strike="noStrike" dirty="0" smtClean="0">
                          <a:effectLst/>
                        </a:rPr>
                        <a:t>/</a:t>
                      </a:r>
                      <a:r>
                        <a:rPr lang="ru-RU" sz="2000" u="none" strike="noStrike" dirty="0" smtClean="0">
                          <a:effectLst/>
                        </a:rPr>
                        <a:t> К</a:t>
                      </a:r>
                      <a:endParaRPr lang="ru-RU" sz="20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8</a:t>
                      </a:r>
                      <a:r>
                        <a:rPr lang="en-US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5/ 69/ 72</a:t>
                      </a:r>
                      <a:endParaRPr lang="ru-RU" sz="20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</a:tr>
              <a:tr h="119586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effectLst/>
                        </a:rPr>
                        <a:t>Аттестат с отличием</a:t>
                      </a:r>
                    </a:p>
                    <a:p>
                      <a:pPr algn="ctr" fontAlgn="b"/>
                      <a:endParaRPr lang="ru-RU" sz="2000" kern="1200" dirty="0" smtClean="0">
                        <a:effectLst/>
                      </a:endParaRPr>
                    </a:p>
                    <a:p>
                      <a:pPr algn="ctr" fontAlgn="b"/>
                      <a:r>
                        <a:rPr lang="ru-RU" sz="2000" kern="1200" dirty="0" smtClean="0">
                          <a:effectLst/>
                        </a:rPr>
                        <a:t>Минимальные баллы</a:t>
                      </a:r>
                      <a:r>
                        <a:rPr lang="en-US" sz="2000" kern="1200" dirty="0" smtClean="0">
                          <a:effectLst/>
                        </a:rPr>
                        <a:t> (3 </a:t>
                      </a:r>
                      <a:r>
                        <a:rPr lang="ru-RU" sz="2000" kern="1200" dirty="0" smtClean="0">
                          <a:effectLst/>
                        </a:rPr>
                        <a:t>предмета)</a:t>
                      </a:r>
                      <a:r>
                        <a:rPr lang="en-US" sz="2000" kern="1200" dirty="0" smtClean="0">
                          <a:effectLst/>
                        </a:rPr>
                        <a:t>:</a:t>
                      </a:r>
                    </a:p>
                    <a:p>
                      <a:pPr marL="0" indent="357188" algn="just" fontAlgn="b">
                        <a:buFont typeface="Wingdings" panose="05000000000000000000" pitchFamily="2" charset="2"/>
                        <a:buChar char="q"/>
                      </a:pPr>
                      <a:r>
                        <a:rPr lang="ru-RU" sz="2000" u="none" strike="noStrike" kern="1200" dirty="0" smtClean="0">
                          <a:effectLst/>
                        </a:rPr>
                        <a:t>Бюджет</a:t>
                      </a:r>
                    </a:p>
                    <a:p>
                      <a:pPr marL="0" indent="357188" algn="just" fontAlgn="b">
                        <a:buFont typeface="Wingdings" panose="05000000000000000000" pitchFamily="2" charset="2"/>
                        <a:buChar char="q"/>
                      </a:pPr>
                      <a:r>
                        <a:rPr lang="ru-RU" sz="2000" u="none" strike="noStrike" kern="1200" dirty="0" smtClean="0">
                          <a:effectLst/>
                        </a:rPr>
                        <a:t>Целевой бюджет</a:t>
                      </a:r>
                    </a:p>
                    <a:p>
                      <a:pPr marL="0" indent="357188" algn="just" fontAlgn="b">
                        <a:buFont typeface="Wingdings" panose="05000000000000000000" pitchFamily="2" charset="2"/>
                        <a:buChar char="q"/>
                      </a:pPr>
                      <a:r>
                        <a:rPr lang="ru-RU" sz="2000" u="none" strike="noStrike" kern="1200" dirty="0" smtClean="0">
                          <a:effectLst/>
                        </a:rPr>
                        <a:t>Контракт</a:t>
                      </a:r>
                    </a:p>
                    <a:p>
                      <a:pPr marL="0" indent="357188" algn="just" fontAlgn="b">
                        <a:buFont typeface="Wingdings" panose="05000000000000000000" pitchFamily="2" charset="2"/>
                        <a:buChar char="q"/>
                      </a:pPr>
                      <a:r>
                        <a:rPr lang="ru-RU" sz="2000" u="none" strike="noStrike" kern="1200" dirty="0" smtClean="0">
                          <a:effectLst/>
                        </a:rPr>
                        <a:t>Целевой контракт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000" b="1" u="none" strike="noStrike" dirty="0" smtClean="0">
                          <a:effectLst/>
                        </a:rPr>
                        <a:t>36 %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2000" b="1" u="none" strike="noStrike" dirty="0" smtClean="0">
                        <a:effectLst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2000" u="none" strike="noStrike" dirty="0" smtClean="0">
                        <a:effectLst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2017 </a:t>
                      </a:r>
                      <a:r>
                        <a:rPr lang="ru-RU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г.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(2016</a:t>
                      </a:r>
                      <a:r>
                        <a:rPr lang="ru-RU" sz="2000" u="none" strike="noStrike" baseline="0" dirty="0" smtClean="0">
                          <a:effectLst/>
                        </a:rPr>
                        <a:t> г.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)</a:t>
                      </a:r>
                      <a:endParaRPr lang="en-US" sz="2000" u="none" strike="noStrike" dirty="0" smtClean="0">
                        <a:effectLst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239</a:t>
                      </a:r>
                      <a:r>
                        <a:rPr lang="en-US" sz="2000" u="none" strike="noStrike" dirty="0" smtClean="0">
                          <a:effectLst/>
                        </a:rPr>
                        <a:t> (221)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176</a:t>
                      </a:r>
                      <a:r>
                        <a:rPr lang="ru-RU" sz="2000" u="none" strike="noStrike" dirty="0" smtClean="0">
                          <a:effectLst/>
                        </a:rPr>
                        <a:t> (</a:t>
                      </a:r>
                      <a:r>
                        <a:rPr lang="en-US" sz="2000" u="none" strike="noStrike" dirty="0" smtClean="0">
                          <a:effectLst/>
                        </a:rPr>
                        <a:t>176</a:t>
                      </a:r>
                      <a:r>
                        <a:rPr lang="ru-RU" sz="2000" u="none" strike="noStrike" dirty="0" smtClean="0">
                          <a:effectLst/>
                        </a:rPr>
                        <a:t>)</a:t>
                      </a:r>
                      <a:endParaRPr lang="en-US" sz="2000" u="none" strike="noStrike" dirty="0" smtClean="0">
                        <a:effectLst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207</a:t>
                      </a:r>
                      <a:r>
                        <a:rPr lang="en-US" sz="2000" u="none" strike="noStrike" dirty="0" smtClean="0">
                          <a:effectLst/>
                        </a:rPr>
                        <a:t> (199)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188</a:t>
                      </a:r>
                      <a:r>
                        <a:rPr lang="ru-RU" sz="2000" u="none" strike="noStrike" dirty="0" smtClean="0">
                          <a:effectLst/>
                        </a:rPr>
                        <a:t> (</a:t>
                      </a:r>
                      <a:r>
                        <a:rPr lang="en-US" sz="2000" u="none" strike="noStrike" dirty="0" smtClean="0">
                          <a:effectLst/>
                        </a:rPr>
                        <a:t>166</a:t>
                      </a:r>
                      <a:r>
                        <a:rPr lang="ru-RU" sz="2000" u="none" strike="noStrike" dirty="0" smtClean="0">
                          <a:effectLst/>
                        </a:rPr>
                        <a:t>)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7628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057" t="-3334"/>
          <a:stretch/>
        </p:blipFill>
        <p:spPr>
          <a:xfrm>
            <a:off x="0" y="1287408"/>
            <a:ext cx="4223281" cy="4327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886700" cy="733097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Стоматологический факультет </a:t>
            </a:r>
            <a:r>
              <a:rPr lang="en-US" sz="2800" dirty="0">
                <a:solidFill>
                  <a:schemeClr val="tx1"/>
                </a:solidFill>
              </a:rPr>
              <a:t>(</a:t>
            </a:r>
            <a:r>
              <a:rPr lang="en-US" sz="2800" dirty="0" smtClean="0">
                <a:solidFill>
                  <a:schemeClr val="tx1"/>
                </a:solidFill>
              </a:rPr>
              <a:t>n=</a:t>
            </a:r>
            <a:r>
              <a:rPr lang="ru-RU" sz="2800" dirty="0" smtClean="0">
                <a:solidFill>
                  <a:schemeClr val="tx1"/>
                </a:solidFill>
              </a:rPr>
              <a:t>104,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12</a:t>
            </a:r>
            <a:r>
              <a:rPr lang="en-US" sz="2800" dirty="0" smtClean="0">
                <a:solidFill>
                  <a:schemeClr val="tx1"/>
                </a:solidFill>
              </a:rPr>
              <a:t>%)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8665880"/>
              </p:ext>
            </p:extLst>
          </p:nvPr>
        </p:nvGraphicFramePr>
        <p:xfrm>
          <a:off x="4427985" y="1772816"/>
          <a:ext cx="4536504" cy="356891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736304"/>
                <a:gridCol w="1800200"/>
              </a:tblGrid>
              <a:tr h="3720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целевые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effectLst/>
                        </a:rPr>
                        <a:t>8</a:t>
                      </a:r>
                      <a:r>
                        <a:rPr lang="en-US" sz="2000" u="none" strike="noStrike" dirty="0" smtClean="0">
                          <a:effectLst/>
                        </a:rPr>
                        <a:t>%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3720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всего бюджет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30</a:t>
                      </a:r>
                      <a:r>
                        <a:rPr lang="en-US" sz="2000" u="none" strike="noStrike" dirty="0" smtClean="0">
                          <a:effectLst/>
                        </a:rPr>
                        <a:t> (</a:t>
                      </a:r>
                      <a:r>
                        <a:rPr lang="ru-RU" sz="2000" u="none" strike="noStrike" dirty="0" smtClean="0">
                          <a:effectLst/>
                        </a:rPr>
                        <a:t>29</a:t>
                      </a:r>
                      <a:r>
                        <a:rPr lang="en-US" sz="2000" u="none" strike="noStrike" dirty="0" smtClean="0">
                          <a:effectLst/>
                        </a:rPr>
                        <a:t>%)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3720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всего контракт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74</a:t>
                      </a:r>
                      <a:r>
                        <a:rPr lang="en-US" sz="2000" u="none" strike="noStrike" dirty="0" smtClean="0">
                          <a:effectLst/>
                        </a:rPr>
                        <a:t> (</a:t>
                      </a:r>
                      <a:r>
                        <a:rPr lang="ru-RU" sz="2000" u="none" strike="noStrike" dirty="0" smtClean="0">
                          <a:effectLst/>
                        </a:rPr>
                        <a:t>71</a:t>
                      </a:r>
                      <a:r>
                        <a:rPr lang="en-US" sz="2000" u="none" strike="noStrike" dirty="0" smtClean="0">
                          <a:effectLst/>
                        </a:rPr>
                        <a:t>%)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3720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средний балл ЕГЭ </a:t>
                      </a:r>
                    </a:p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Б</a:t>
                      </a:r>
                      <a:r>
                        <a:rPr lang="en-US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/</a:t>
                      </a:r>
                      <a:r>
                        <a:rPr lang="ru-RU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 Ц</a:t>
                      </a:r>
                      <a:r>
                        <a:rPr lang="en-US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/</a:t>
                      </a:r>
                      <a:r>
                        <a:rPr lang="ru-RU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 К</a:t>
                      </a:r>
                      <a:endParaRPr lang="ru-RU" sz="20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8</a:t>
                      </a:r>
                      <a:r>
                        <a:rPr lang="en-US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9/ 74/ 74</a:t>
                      </a:r>
                      <a:endParaRPr lang="ru-RU" sz="2000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endParaRPr lang="ru-RU" sz="20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9672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kern="1200" dirty="0" smtClean="0">
                          <a:effectLst/>
                        </a:rPr>
                        <a:t>Аттестат с отличием</a:t>
                      </a:r>
                    </a:p>
                    <a:p>
                      <a:pPr algn="ctr" fontAlgn="b"/>
                      <a:endParaRPr lang="ru-RU" sz="2000" b="1" kern="1200" dirty="0" smtClean="0">
                        <a:effectLst/>
                      </a:endParaRPr>
                    </a:p>
                    <a:p>
                      <a:pPr algn="ctr" fontAlgn="b"/>
                      <a:r>
                        <a:rPr lang="ru-RU" sz="2000" kern="1200" dirty="0" smtClean="0">
                          <a:effectLst/>
                        </a:rPr>
                        <a:t>Минимальные баллы</a:t>
                      </a:r>
                      <a:r>
                        <a:rPr lang="en-US" sz="2000" kern="1200" dirty="0" smtClean="0">
                          <a:effectLst/>
                        </a:rPr>
                        <a:t>:</a:t>
                      </a:r>
                    </a:p>
                    <a:p>
                      <a:pPr marL="0" indent="271463" algn="just" fontAlgn="b">
                        <a:buFont typeface="Wingdings" panose="05000000000000000000" pitchFamily="2" charset="2"/>
                        <a:buChar char="q"/>
                      </a:pPr>
                      <a:r>
                        <a:rPr lang="ru-RU" sz="2000" u="none" strike="noStrike" kern="1200" dirty="0" smtClean="0">
                          <a:effectLst/>
                        </a:rPr>
                        <a:t>Бюджет</a:t>
                      </a:r>
                    </a:p>
                    <a:p>
                      <a:pPr marL="0" indent="271463" algn="just" fontAlgn="b">
                        <a:buFont typeface="Wingdings" panose="05000000000000000000" pitchFamily="2" charset="2"/>
                        <a:buChar char="q"/>
                      </a:pPr>
                      <a:r>
                        <a:rPr lang="ru-RU" sz="2000" u="none" strike="noStrike" kern="1200" dirty="0" smtClean="0">
                          <a:effectLst/>
                        </a:rPr>
                        <a:t>Целевой бюджет</a:t>
                      </a:r>
                    </a:p>
                    <a:p>
                      <a:pPr marL="0" indent="271463" algn="just" fontAlgn="b">
                        <a:buFont typeface="Wingdings" panose="05000000000000000000" pitchFamily="2" charset="2"/>
                        <a:buChar char="q"/>
                      </a:pPr>
                      <a:r>
                        <a:rPr lang="ru-RU" sz="2000" u="none" strike="noStrike" kern="1200" dirty="0" smtClean="0">
                          <a:effectLst/>
                        </a:rPr>
                        <a:t>Контракт</a:t>
                      </a:r>
                      <a:endParaRPr lang="ru-RU" sz="20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2000" b="1" u="none" strike="noStrike" dirty="0" smtClean="0">
                          <a:effectLst/>
                        </a:rPr>
                        <a:t>33%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2000" u="none" strike="noStrike" dirty="0" smtClean="0">
                        <a:effectLst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ru-RU" sz="2000" u="none" strike="noStrike" dirty="0" smtClean="0">
                        <a:effectLst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258</a:t>
                      </a:r>
                      <a:r>
                        <a:rPr lang="en-US" sz="2000" u="none" strike="noStrike" dirty="0" smtClean="0">
                          <a:effectLst/>
                        </a:rPr>
                        <a:t> (266)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222</a:t>
                      </a:r>
                      <a:r>
                        <a:rPr lang="ru-RU" sz="2000" u="none" strike="noStrike" dirty="0" smtClean="0">
                          <a:effectLst/>
                        </a:rPr>
                        <a:t> (</a:t>
                      </a:r>
                      <a:r>
                        <a:rPr lang="en-US" sz="2000" u="none" strike="noStrike" dirty="0" smtClean="0">
                          <a:effectLst/>
                        </a:rPr>
                        <a:t>221</a:t>
                      </a:r>
                      <a:r>
                        <a:rPr lang="ru-RU" sz="2000" u="none" strike="noStrike" dirty="0" smtClean="0">
                          <a:effectLst/>
                        </a:rPr>
                        <a:t>)</a:t>
                      </a:r>
                      <a:endParaRPr lang="en-US" sz="2000" u="none" strike="noStrike" dirty="0" smtClean="0">
                        <a:effectLst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204</a:t>
                      </a:r>
                      <a:r>
                        <a:rPr lang="ru-RU" sz="2000" u="none" strike="noStrike" dirty="0" smtClean="0">
                          <a:effectLst/>
                        </a:rPr>
                        <a:t> (</a:t>
                      </a:r>
                      <a:r>
                        <a:rPr lang="en-US" sz="2000" u="none" strike="noStrike" dirty="0" smtClean="0">
                          <a:effectLst/>
                        </a:rPr>
                        <a:t>201</a:t>
                      </a:r>
                      <a:r>
                        <a:rPr lang="ru-RU" sz="2000" u="none" strike="noStrike" dirty="0" smtClean="0">
                          <a:effectLst/>
                        </a:rPr>
                        <a:t>)</a:t>
                      </a:r>
                      <a:endParaRPr lang="en-US" sz="20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8855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886700" cy="695776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Педиатрический факультет </a:t>
            </a:r>
            <a:r>
              <a:rPr lang="en-US" sz="2800" dirty="0">
                <a:solidFill>
                  <a:schemeClr val="tx1"/>
                </a:solidFill>
              </a:rPr>
              <a:t>(n=</a:t>
            </a:r>
            <a:r>
              <a:rPr lang="ru-RU" sz="2800" dirty="0">
                <a:solidFill>
                  <a:schemeClr val="tx1"/>
                </a:solidFill>
              </a:rPr>
              <a:t>183,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21</a:t>
            </a:r>
            <a:r>
              <a:rPr lang="en-US" sz="2800" dirty="0" smtClean="0">
                <a:solidFill>
                  <a:schemeClr val="tx1"/>
                </a:solidFill>
              </a:rPr>
              <a:t>%)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57" t="2604" r="4579"/>
          <a:stretch/>
        </p:blipFill>
        <p:spPr>
          <a:xfrm>
            <a:off x="0" y="1553026"/>
            <a:ext cx="3859452" cy="4297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4908121"/>
              </p:ext>
            </p:extLst>
          </p:nvPr>
        </p:nvGraphicFramePr>
        <p:xfrm>
          <a:off x="3995936" y="1576068"/>
          <a:ext cx="4715861" cy="387371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646636"/>
                <a:gridCol w="2069225"/>
              </a:tblGrid>
              <a:tr h="3720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целевые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46</a:t>
                      </a:r>
                      <a:r>
                        <a:rPr lang="en-US" sz="2000" u="none" strike="noStrike" dirty="0" smtClean="0">
                          <a:effectLst/>
                        </a:rPr>
                        <a:t>%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3720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всего бюджет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130</a:t>
                      </a:r>
                      <a:r>
                        <a:rPr lang="en-US" sz="2000" u="none" strike="noStrike" dirty="0" smtClean="0">
                          <a:effectLst/>
                        </a:rPr>
                        <a:t> (</a:t>
                      </a:r>
                      <a:r>
                        <a:rPr lang="ru-RU" sz="2000" u="none" strike="noStrike" dirty="0" smtClean="0">
                          <a:effectLst/>
                        </a:rPr>
                        <a:t>71</a:t>
                      </a:r>
                      <a:r>
                        <a:rPr lang="en-US" sz="2000" u="none" strike="noStrike" dirty="0" smtClean="0">
                          <a:effectLst/>
                        </a:rPr>
                        <a:t>%)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3720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всего контракт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53</a:t>
                      </a:r>
                      <a:r>
                        <a:rPr lang="en-US" sz="2000" u="none" strike="noStrike" dirty="0" smtClean="0">
                          <a:effectLst/>
                        </a:rPr>
                        <a:t> (</a:t>
                      </a:r>
                      <a:r>
                        <a:rPr lang="ru-RU" sz="2000" u="none" strike="noStrike" dirty="0" smtClean="0">
                          <a:effectLst/>
                        </a:rPr>
                        <a:t>29</a:t>
                      </a:r>
                      <a:r>
                        <a:rPr lang="en-US" sz="2000" u="none" strike="noStrike" dirty="0" smtClean="0">
                          <a:effectLst/>
                        </a:rPr>
                        <a:t>%)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3720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средний балл ЕГЭ </a:t>
                      </a:r>
                    </a:p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Б</a:t>
                      </a:r>
                      <a:r>
                        <a:rPr lang="en-US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/</a:t>
                      </a:r>
                      <a:r>
                        <a:rPr lang="ru-RU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 Ц</a:t>
                      </a:r>
                      <a:r>
                        <a:rPr lang="en-US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/</a:t>
                      </a:r>
                      <a:r>
                        <a:rPr lang="ru-RU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 К</a:t>
                      </a:r>
                      <a:endParaRPr lang="ru-RU" sz="20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 79/ 61/ 68</a:t>
                      </a:r>
                      <a:endParaRPr lang="ru-RU" sz="2000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119586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effectLst/>
                        </a:rPr>
                        <a:t>Аттестат с отличием</a:t>
                      </a:r>
                    </a:p>
                    <a:p>
                      <a:pPr algn="ctr" fontAlgn="b"/>
                      <a:endParaRPr lang="ru-RU" sz="2000" kern="1200" dirty="0" smtClean="0">
                        <a:effectLst/>
                      </a:endParaRPr>
                    </a:p>
                    <a:p>
                      <a:pPr algn="ctr" fontAlgn="b"/>
                      <a:r>
                        <a:rPr lang="ru-RU" sz="2000" kern="1200" dirty="0" smtClean="0">
                          <a:effectLst/>
                        </a:rPr>
                        <a:t>Минимальные баллы</a:t>
                      </a:r>
                      <a:r>
                        <a:rPr lang="en-US" sz="2000" kern="1200" dirty="0" smtClean="0">
                          <a:effectLst/>
                        </a:rPr>
                        <a:t>:</a:t>
                      </a:r>
                    </a:p>
                    <a:p>
                      <a:pPr marL="0" indent="357188" algn="just" fontAlgn="b">
                        <a:buFont typeface="Wingdings" panose="05000000000000000000" pitchFamily="2" charset="2"/>
                        <a:buChar char="q"/>
                      </a:pPr>
                      <a:r>
                        <a:rPr lang="ru-RU" sz="2000" u="none" strike="noStrike" kern="1200" dirty="0" smtClean="0">
                          <a:effectLst/>
                        </a:rPr>
                        <a:t>Бюджет</a:t>
                      </a:r>
                    </a:p>
                    <a:p>
                      <a:pPr marL="0" indent="357188" algn="just" fontAlgn="b">
                        <a:buFont typeface="Wingdings" panose="05000000000000000000" pitchFamily="2" charset="2"/>
                        <a:buChar char="q"/>
                      </a:pPr>
                      <a:r>
                        <a:rPr lang="ru-RU" sz="2000" u="none" strike="noStrike" kern="1200" dirty="0" smtClean="0">
                          <a:effectLst/>
                        </a:rPr>
                        <a:t>Целевой бюджет</a:t>
                      </a:r>
                    </a:p>
                    <a:p>
                      <a:pPr marL="0" indent="357188" algn="just" fontAlgn="b">
                        <a:buFont typeface="Wingdings" panose="05000000000000000000" pitchFamily="2" charset="2"/>
                        <a:buChar char="q"/>
                      </a:pPr>
                      <a:r>
                        <a:rPr lang="ru-RU" sz="2000" u="none" strike="noStrike" kern="1200" dirty="0" smtClean="0">
                          <a:effectLst/>
                        </a:rPr>
                        <a:t>Контракт</a:t>
                      </a:r>
                    </a:p>
                    <a:p>
                      <a:pPr marL="0" indent="357188" algn="just" fontAlgn="b">
                        <a:buFont typeface="Wingdings" panose="05000000000000000000" pitchFamily="2" charset="2"/>
                        <a:buChar char="q"/>
                      </a:pPr>
                      <a:r>
                        <a:rPr lang="ru-RU" sz="2000" u="none" strike="noStrike" kern="1200" dirty="0" smtClean="0">
                          <a:effectLst/>
                        </a:rPr>
                        <a:t>Целевой контракт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000" b="1" u="none" strike="noStrike" dirty="0" smtClean="0">
                          <a:effectLst/>
                        </a:rPr>
                        <a:t>27%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2000" b="1" u="none" strike="noStrike" dirty="0" smtClean="0">
                        <a:effectLst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ru-RU" sz="2000" u="none" strike="noStrike" dirty="0" smtClean="0">
                        <a:effectLst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227</a:t>
                      </a:r>
                      <a:r>
                        <a:rPr lang="en-US" sz="2000" u="none" strike="noStrike" dirty="0" smtClean="0">
                          <a:effectLst/>
                        </a:rPr>
                        <a:t> (218)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175 </a:t>
                      </a:r>
                      <a:r>
                        <a:rPr lang="ru-RU" sz="2000" u="none" strike="noStrike" dirty="0" smtClean="0">
                          <a:effectLst/>
                        </a:rPr>
                        <a:t>(</a:t>
                      </a:r>
                      <a:r>
                        <a:rPr lang="en-US" sz="2000" u="none" strike="noStrike" dirty="0" smtClean="0">
                          <a:effectLst/>
                        </a:rPr>
                        <a:t>153</a:t>
                      </a:r>
                      <a:r>
                        <a:rPr lang="ru-RU" sz="2000" u="none" strike="noStrike" dirty="0" smtClean="0">
                          <a:effectLst/>
                        </a:rPr>
                        <a:t>)</a:t>
                      </a:r>
                      <a:endParaRPr lang="en-US" sz="2000" u="none" strike="noStrike" dirty="0" smtClean="0">
                        <a:effectLst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195</a:t>
                      </a:r>
                      <a:r>
                        <a:rPr lang="en-US" sz="2000" u="none" strike="noStrike" dirty="0" smtClean="0">
                          <a:effectLst/>
                        </a:rPr>
                        <a:t> (</a:t>
                      </a:r>
                      <a:r>
                        <a:rPr lang="ru-RU" sz="2000" u="none" strike="noStrike" dirty="0" smtClean="0">
                          <a:effectLst/>
                        </a:rPr>
                        <a:t>198, </a:t>
                      </a:r>
                      <a:r>
                        <a:rPr lang="en-US" sz="2000" u="none" strike="noStrike" dirty="0" smtClean="0">
                          <a:effectLst/>
                        </a:rPr>
                        <a:t>-2)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169</a:t>
                      </a:r>
                      <a:r>
                        <a:rPr lang="ru-RU" sz="2000" u="none" strike="noStrike" dirty="0" smtClean="0">
                          <a:effectLst/>
                        </a:rPr>
                        <a:t> (</a:t>
                      </a:r>
                      <a:r>
                        <a:rPr lang="en-US" sz="2000" u="none" strike="noStrike" dirty="0" smtClean="0">
                          <a:effectLst/>
                        </a:rPr>
                        <a:t>172</a:t>
                      </a:r>
                      <a:r>
                        <a:rPr lang="ru-RU" sz="2000" u="none" strike="noStrike" dirty="0" smtClean="0">
                          <a:effectLst/>
                        </a:rPr>
                        <a:t>)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850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886700" cy="651929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Медико-профилактический факультет </a:t>
            </a:r>
            <a:r>
              <a:rPr lang="en-US" sz="2800" dirty="0">
                <a:solidFill>
                  <a:schemeClr val="tx1"/>
                </a:solidFill>
              </a:rPr>
              <a:t>(</a:t>
            </a:r>
            <a:r>
              <a:rPr lang="en-US" sz="2800" dirty="0" smtClean="0">
                <a:solidFill>
                  <a:schemeClr val="tx1"/>
                </a:solidFill>
              </a:rPr>
              <a:t>n=</a:t>
            </a:r>
            <a:r>
              <a:rPr lang="ru-RU" sz="2800" dirty="0" smtClean="0">
                <a:solidFill>
                  <a:schemeClr val="tx1"/>
                </a:solidFill>
              </a:rPr>
              <a:t>82,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9</a:t>
            </a:r>
            <a:r>
              <a:rPr lang="en-US" sz="2800" dirty="0" smtClean="0">
                <a:solidFill>
                  <a:schemeClr val="tx1"/>
                </a:solidFill>
              </a:rPr>
              <a:t>%)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110" y="1509179"/>
            <a:ext cx="3367909" cy="432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7661582"/>
              </p:ext>
            </p:extLst>
          </p:nvPr>
        </p:nvGraphicFramePr>
        <p:xfrm>
          <a:off x="3779912" y="1513114"/>
          <a:ext cx="5094105" cy="381358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880320"/>
                <a:gridCol w="2213785"/>
              </a:tblGrid>
              <a:tr h="3720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целевые</a:t>
                      </a:r>
                      <a:endParaRPr lang="ru-RU" sz="2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43 (86%</a:t>
                      </a:r>
                      <a:r>
                        <a:rPr lang="ru-RU" sz="2000" u="none" strike="noStrike" baseline="0" dirty="0" smtClean="0">
                          <a:effectLst/>
                        </a:rPr>
                        <a:t> от бюджета)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3720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всего бюджет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50</a:t>
                      </a:r>
                      <a:r>
                        <a:rPr lang="en-US" sz="2000" u="none" strike="noStrike" dirty="0" smtClean="0">
                          <a:effectLst/>
                        </a:rPr>
                        <a:t> (</a:t>
                      </a:r>
                      <a:r>
                        <a:rPr lang="ru-RU" sz="2000" u="none" strike="noStrike" dirty="0" smtClean="0">
                          <a:effectLst/>
                        </a:rPr>
                        <a:t>61</a:t>
                      </a:r>
                      <a:r>
                        <a:rPr lang="en-US" sz="2000" u="none" strike="noStrike" dirty="0" smtClean="0">
                          <a:effectLst/>
                        </a:rPr>
                        <a:t>%)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3720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всего контракт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32</a:t>
                      </a:r>
                      <a:r>
                        <a:rPr lang="en-US" sz="2000" u="none" strike="noStrike" dirty="0" smtClean="0">
                          <a:effectLst/>
                        </a:rPr>
                        <a:t> (</a:t>
                      </a:r>
                      <a:r>
                        <a:rPr lang="ru-RU" sz="2000" u="none" strike="noStrike" dirty="0" smtClean="0">
                          <a:effectLst/>
                        </a:rPr>
                        <a:t>39</a:t>
                      </a:r>
                      <a:r>
                        <a:rPr lang="en-US" sz="2000" u="none" strike="noStrike" dirty="0" smtClean="0">
                          <a:effectLst/>
                        </a:rPr>
                        <a:t>%)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3720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средний балл ЕГЭ </a:t>
                      </a:r>
                    </a:p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Б</a:t>
                      </a:r>
                      <a:r>
                        <a:rPr lang="en-US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/</a:t>
                      </a:r>
                      <a:r>
                        <a:rPr lang="ru-RU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 Ц</a:t>
                      </a:r>
                      <a:r>
                        <a:rPr lang="en-US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/</a:t>
                      </a:r>
                      <a:r>
                        <a:rPr lang="ru-RU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 К</a:t>
                      </a:r>
                      <a:endParaRPr lang="ru-RU" sz="20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74/ </a:t>
                      </a:r>
                      <a:r>
                        <a:rPr lang="ru-RU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66</a:t>
                      </a:r>
                      <a:r>
                        <a:rPr lang="en-US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/</a:t>
                      </a:r>
                      <a:r>
                        <a:rPr lang="en-US" sz="2000" u="none" strike="noStrike" baseline="0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62</a:t>
                      </a:r>
                      <a:endParaRPr lang="ru-RU" sz="2000" u="none" strike="noStrike" dirty="0" smtClean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96726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effectLst/>
                        </a:rPr>
                        <a:t>Аттестат с отличием</a:t>
                      </a:r>
                    </a:p>
                    <a:p>
                      <a:pPr algn="ctr" fontAlgn="b"/>
                      <a:endParaRPr lang="ru-RU" sz="2000" kern="1200" dirty="0" smtClean="0">
                        <a:effectLst/>
                      </a:endParaRPr>
                    </a:p>
                    <a:p>
                      <a:pPr algn="ctr" fontAlgn="b"/>
                      <a:r>
                        <a:rPr lang="ru-RU" sz="2000" kern="1200" dirty="0" smtClean="0">
                          <a:effectLst/>
                        </a:rPr>
                        <a:t>Минимальные баллы</a:t>
                      </a:r>
                      <a:r>
                        <a:rPr lang="en-US" sz="2000" kern="1200" dirty="0" smtClean="0">
                          <a:effectLst/>
                        </a:rPr>
                        <a:t>:</a:t>
                      </a:r>
                    </a:p>
                    <a:p>
                      <a:pPr marL="0" indent="271463" algn="just" fontAlgn="b">
                        <a:buFont typeface="Wingdings" panose="05000000000000000000" pitchFamily="2" charset="2"/>
                        <a:buChar char="q"/>
                      </a:pPr>
                      <a:r>
                        <a:rPr lang="ru-RU" sz="2000" u="none" strike="noStrike" kern="1200" dirty="0" smtClean="0">
                          <a:effectLst/>
                        </a:rPr>
                        <a:t>Бюджет</a:t>
                      </a:r>
                    </a:p>
                    <a:p>
                      <a:pPr marL="0" indent="271463" algn="just" fontAlgn="b">
                        <a:buFont typeface="Wingdings" panose="05000000000000000000" pitchFamily="2" charset="2"/>
                        <a:buChar char="q"/>
                      </a:pPr>
                      <a:r>
                        <a:rPr lang="ru-RU" sz="2000" u="none" strike="noStrike" kern="1200" dirty="0" smtClean="0">
                          <a:effectLst/>
                        </a:rPr>
                        <a:t>Целевой бюджет</a:t>
                      </a:r>
                    </a:p>
                    <a:p>
                      <a:pPr marL="0" indent="271463" algn="just" fontAlgn="b">
                        <a:buFont typeface="Wingdings" panose="05000000000000000000" pitchFamily="2" charset="2"/>
                        <a:buChar char="q"/>
                      </a:pPr>
                      <a:r>
                        <a:rPr lang="ru-RU" sz="2000" u="none" strike="noStrike" kern="1200" dirty="0" smtClean="0">
                          <a:effectLst/>
                        </a:rPr>
                        <a:t>Контракт</a:t>
                      </a:r>
                      <a:endParaRPr lang="ru-RU" sz="20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000" b="1" u="none" strike="noStrike" dirty="0" smtClean="0">
                          <a:effectLst/>
                        </a:rPr>
                        <a:t>15%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2000" u="none" strike="noStrike" dirty="0" smtClean="0">
                        <a:effectLst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2000" u="none" strike="noStrike" dirty="0" smtClean="0">
                        <a:effectLst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218</a:t>
                      </a:r>
                      <a:r>
                        <a:rPr lang="en-US" sz="2000" u="none" strike="noStrike" dirty="0" smtClean="0">
                          <a:effectLst/>
                        </a:rPr>
                        <a:t> (213)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164</a:t>
                      </a:r>
                      <a:r>
                        <a:rPr lang="ru-RU" sz="2000" u="none" strike="noStrike" dirty="0" smtClean="0">
                          <a:effectLst/>
                        </a:rPr>
                        <a:t> (</a:t>
                      </a:r>
                      <a:r>
                        <a:rPr lang="en-US" sz="2000" u="none" strike="noStrike" dirty="0" smtClean="0">
                          <a:effectLst/>
                        </a:rPr>
                        <a:t>164</a:t>
                      </a:r>
                      <a:r>
                        <a:rPr lang="ru-RU" sz="2000" u="none" strike="noStrike" dirty="0" smtClean="0">
                          <a:effectLst/>
                        </a:rPr>
                        <a:t>)</a:t>
                      </a:r>
                      <a:endParaRPr lang="en-US" sz="2000" u="none" strike="noStrike" dirty="0" smtClean="0">
                        <a:effectLst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0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177</a:t>
                      </a:r>
                      <a:r>
                        <a:rPr lang="en-US" sz="2000" u="none" strike="noStrike" dirty="0" smtClean="0">
                          <a:effectLst/>
                        </a:rPr>
                        <a:t> (173)</a:t>
                      </a:r>
                      <a:endParaRPr lang="en-US" sz="20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2149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D25E00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665</TotalTime>
  <Words>682</Words>
  <Application>Microsoft Office PowerPoint</Application>
  <PresentationFormat>Экран (4:3)</PresentationFormat>
  <Paragraphs>242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Слайд 1</vt:lpstr>
      <vt:lpstr>Работа приемной комиссии в 2017 г.</vt:lpstr>
      <vt:lpstr>Работа приемной комиссии в 2017 г.</vt:lpstr>
      <vt:lpstr>Работа приемной комиссии в 2017 г.</vt:lpstr>
      <vt:lpstr>Слайд 5</vt:lpstr>
      <vt:lpstr>Лечебно-профилактический факультет (n=390, 45%)</vt:lpstr>
      <vt:lpstr>Стоматологический факультет (n=104, 12%)</vt:lpstr>
      <vt:lpstr>Педиатрический факультет (n=183, 21%)</vt:lpstr>
      <vt:lpstr>Медико-профилактический факультет (n=82, 9%)</vt:lpstr>
      <vt:lpstr>Фармацевтический факультет (n=52, 6%)</vt:lpstr>
      <vt:lpstr>Клиническая психология (n=14, 2%) </vt:lpstr>
      <vt:lpstr>Социальная работа (n=20, 2,3%) </vt:lpstr>
      <vt:lpstr>Слайд 13</vt:lpstr>
      <vt:lpstr>Слайд 14</vt:lpstr>
      <vt:lpstr>Предложения приемной комиссии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Вадим</dc:creator>
  <cp:lastModifiedBy>Пользователь Windows</cp:lastModifiedBy>
  <cp:revision>102</cp:revision>
  <dcterms:created xsi:type="dcterms:W3CDTF">2017-08-25T05:46:13Z</dcterms:created>
  <dcterms:modified xsi:type="dcterms:W3CDTF">2017-10-17T15:13:52Z</dcterms:modified>
</cp:coreProperties>
</file>