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8"/>
  </p:notesMasterIdLst>
  <p:sldIdLst>
    <p:sldId id="256" r:id="rId2"/>
    <p:sldId id="257" r:id="rId3"/>
    <p:sldId id="260" r:id="rId4"/>
    <p:sldId id="259" r:id="rId5"/>
    <p:sldId id="261" r:id="rId6"/>
    <p:sldId id="258" r:id="rId7"/>
    <p:sldId id="262" r:id="rId8"/>
    <p:sldId id="281" r:id="rId9"/>
    <p:sldId id="282" r:id="rId10"/>
    <p:sldId id="265" r:id="rId11"/>
    <p:sldId id="266" r:id="rId12"/>
    <p:sldId id="271" r:id="rId13"/>
    <p:sldId id="268" r:id="rId14"/>
    <p:sldId id="287" r:id="rId15"/>
    <p:sldId id="275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Факультеты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3"/>
                <c:pt idx="0">
                  <c:v>Стоматологический</c:v>
                </c:pt>
                <c:pt idx="1">
                  <c:v>Лечебно-профилактический</c:v>
                </c:pt>
                <c:pt idx="2">
                  <c:v>Педиатрический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54</c:v>
                </c:pt>
                <c:pt idx="1">
                  <c:v>39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C0-413A-A8F6-150677F14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62144125854810095"/>
          <c:y val="0.19204872047244101"/>
          <c:w val="0.36282812881266102"/>
          <c:h val="0.73127706692913397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Участие в НОМУСе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Участвовал(а) будучи студентом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</c:v>
                </c:pt>
                <c:pt idx="1">
                  <c:v>39</c:v>
                </c:pt>
                <c:pt idx="2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08-43E2-8205-A7A97E2782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Изменилось </a:t>
            </a:r>
            <a:r>
              <a:rPr lang="ru-RU" dirty="0"/>
              <a:t>ли за </a:t>
            </a:r>
            <a:r>
              <a:rPr lang="ru-RU" dirty="0" smtClean="0"/>
              <a:t>время </a:t>
            </a:r>
            <a:r>
              <a:rPr lang="ru-RU" dirty="0"/>
              <a:t>обучения Ваше отношение к выбранной специальности</a:t>
            </a:r>
            <a:r>
              <a:rPr lang="ru-RU" dirty="0" smtClean="0"/>
              <a:t>?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Изменилось ли за год обучения Ваше отношение к выбранной специальности?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Укрепился(лась) в правильности выбора</c:v>
                </c:pt>
                <c:pt idx="1">
                  <c:v>Стал(а) сомневаться в своих возможностях</c:v>
                </c:pt>
                <c:pt idx="2">
                  <c:v>Разочаровался(лась) в своей будущей профессии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83</c:v>
                </c:pt>
                <c:pt idx="1">
                  <c:v>9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F3-4455-9A51-5618F9995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92295282585384"/>
          <c:y val="0.249932339842731"/>
          <c:w val="0.393868180841354"/>
          <c:h val="0.64868352133612295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Какой жизненный путь Вам представляется предпочтительнее?</c:v>
                </c:pt>
              </c:strCache>
            </c:strRef>
          </c:tx>
          <c:dLbls>
            <c:dLbl>
              <c:idx val="3"/>
              <c:layout>
                <c:manualLayout>
                  <c:x val="-1.1531696876385901E-2"/>
                  <c:y val="-1.1718577530354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4B5-41FD-BE6B-1AEFCB9543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3349045528442E-2"/>
                  <c:y val="-1.21898545855929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B5-41FD-BE6B-1AEFCB95430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Буду работать по полученной специальности</c:v>
                </c:pt>
                <c:pt idx="1">
                  <c:v>Мечтаю иметь собственное дело по специальности</c:v>
                </c:pt>
                <c:pt idx="2">
                  <c:v>Учиться в аспирантуре</c:v>
                </c:pt>
                <c:pt idx="3">
                  <c:v>Затрудняюсь ответить</c:v>
                </c:pt>
                <c:pt idx="4">
                  <c:v>Работать по специальности не хочу, думаю получить другую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61</c:v>
                </c:pt>
                <c:pt idx="1">
                  <c:v>21</c:v>
                </c:pt>
                <c:pt idx="2">
                  <c:v>7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4B5-41FD-BE6B-1AEFCB9543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369067847940198"/>
          <c:y val="0.192465326102606"/>
          <c:w val="0.46090038949531997"/>
          <c:h val="0.8075346738973939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Полностью готов</c:v>
                </c:pt>
                <c:pt idx="1">
                  <c:v>Хорошо готов</c:v>
                </c:pt>
                <c:pt idx="2">
                  <c:v>Удовлетворительно готов</c:v>
                </c:pt>
                <c:pt idx="3">
                  <c:v>Не готов</c:v>
                </c:pt>
                <c:pt idx="4">
                  <c:v>Затрудняюсь с ответом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</c:v>
                </c:pt>
                <c:pt idx="1">
                  <c:v>43</c:v>
                </c:pt>
                <c:pt idx="2">
                  <c:v>31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C7-4596-9799-41554AC47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Своей работой на базе кафедры удовлетворен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</c:v>
                </c:pt>
                <c:pt idx="1">
                  <c:v>34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7A-49F4-8008-3022D3EC9B5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Дополнительное использование муляжей, фантомов на кафедре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</c:v>
                </c:pt>
                <c:pt idx="1">
                  <c:v>30</c:v>
                </c:pt>
                <c:pt idx="2">
                  <c:v>15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AC-4DFE-A989-B5F31001022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451844180717098E-2"/>
          <c:y val="0.37255476777957502"/>
          <c:w val="0.69863121097869396"/>
          <c:h val="0.513992216834307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Имеются ли у вас какие либо недовольства, относящиеся к организации учебного процесса на кафедре?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30</c:v>
                </c:pt>
                <c:pt idx="1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86-4350-B507-4FA5DF20F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Если бы Вы снова стали выбирать профессию, то повторили бы свой выбор?</c:v>
                </c:pt>
              </c:strCache>
            </c:strRef>
          </c:tx>
          <c:dLbls>
            <c:numFmt formatCode="0%" sourceLinked="0"/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3"/>
                <c:pt idx="0">
                  <c:v>80</c:v>
                </c:pt>
                <c:pt idx="1">
                  <c:v>15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EA-4840-9DCC-85BD58BAAF1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6D648-5852-2142-AA9F-2B6F640F5672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591D4-8049-9545-9618-DBC1BCE42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21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591D4-8049-9545-9618-DBC1BCE428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60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79BC7E7-EA8E-4DA7-915E-CC098D9BADC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79BC7E7-EA8E-4DA7-915E-CC098D9BADC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79BC7E7-EA8E-4DA7-915E-CC098D9BADC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79BC7E7-EA8E-4DA7-915E-CC098D9BADCB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localhost/Users/alexgs13/Desktop/%D0%9E%D1%80%D0%B4%D0%B8%D0%BD%D0%B0%D1%82%D1%83%D1%80%D0%B0/Logotip_Sovet_studentov_SMK.jpg" TargetMode="External"/><Relationship Id="rId5" Type="http://schemas.openxmlformats.org/officeDocument/2006/relationships/image" Target="../media/image6.jpeg"/><Relationship Id="rId4" Type="http://schemas.openxmlformats.org/officeDocument/2006/relationships/image" Target="file://localhost/Users/alexgs13/Desktop/%D0%9E%D1%80%D0%B4%D0%B8%D0%BD%D0%B0%D1%82%D1%83%D1%80%D0%B0/%D0%93%D0%B5%D1%80%D0%B1%20%D0%A3%D0%93%D0%9C%D0%A3%20%D0%BF%D1%80%D0%BE%D0%B7%D1%80%D0%B0%D1%87%D0%BD%D1%8B%D0%B8%CC%86.pn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-113968" y="1202635"/>
            <a:ext cx="9257968" cy="1928191"/>
          </a:xfrm>
        </p:spPr>
        <p:txBody>
          <a:bodyPr/>
          <a:lstStyle/>
          <a:p>
            <a:r>
              <a:rPr lang="ru-RU" sz="5400" dirty="0" smtClean="0"/>
              <a:t>Результаты</a:t>
            </a:r>
            <a:br>
              <a:rPr lang="ru-RU" sz="5400" dirty="0" smtClean="0"/>
            </a:br>
            <a:r>
              <a:rPr lang="ru-RU" sz="5400" dirty="0" smtClean="0"/>
              <a:t> анкетирования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0306" y="3597906"/>
            <a:ext cx="7258918" cy="2929582"/>
          </a:xfrm>
        </p:spPr>
        <p:txBody>
          <a:bodyPr/>
          <a:lstStyle/>
          <a:p>
            <a:pPr algn="r"/>
            <a:r>
              <a:rPr lang="ru-RU" dirty="0" smtClean="0"/>
              <a:t>Алентьев А.М.</a:t>
            </a:r>
          </a:p>
          <a:p>
            <a:pPr algn="r"/>
            <a:r>
              <a:rPr lang="ru-RU" dirty="0" smtClean="0"/>
              <a:t>Представитель аспирантов в совете по качеству УГМУ</a:t>
            </a:r>
          </a:p>
          <a:p>
            <a:pPr algn="r"/>
            <a:r>
              <a:rPr lang="ru-RU" dirty="0"/>
              <a:t>Руководитель отдела </a:t>
            </a:r>
            <a:r>
              <a:rPr lang="ru-RU" dirty="0" smtClean="0"/>
              <a:t>ординатуры, д.м.н</a:t>
            </a:r>
            <a:r>
              <a:rPr lang="ru-RU" dirty="0"/>
              <a:t>., </a:t>
            </a:r>
            <a:r>
              <a:rPr lang="ru-RU" dirty="0" smtClean="0"/>
              <a:t>профессор </a:t>
            </a:r>
            <a:r>
              <a:rPr lang="ru-RU" dirty="0"/>
              <a:t>Борзунов И.В. </a:t>
            </a:r>
          </a:p>
        </p:txBody>
      </p:sp>
      <p:pic>
        <p:nvPicPr>
          <p:cNvPr id="4" name="Герб УГМУ прозрачный.png" descr="/Users/alexgs13/Desktop/Ординатура/Герб УГМУ прозрачный.png"/>
          <p:cNvPicPr>
            <a:picLocks noChangeAspect="1"/>
          </p:cNvPicPr>
          <p:nvPr/>
        </p:nvPicPr>
        <p:blipFill>
          <a:blip r:embed="rId3" r:link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7227" cy="1613143"/>
          </a:xfrm>
          <a:prstGeom prst="rect">
            <a:avLst/>
          </a:prstGeom>
        </p:spPr>
      </p:pic>
      <p:pic>
        <p:nvPicPr>
          <p:cNvPr id="5" name="Logotip_Sovet_studentov_SMK.jpg" descr="/Users/alexgs13/Desktop/Ординатура/Logotip_Sovet_studentov_SMK.jpg"/>
          <p:cNvPicPr>
            <a:picLocks noChangeAspect="1"/>
          </p:cNvPicPr>
          <p:nvPr/>
        </p:nvPicPr>
        <p:blipFill>
          <a:blip r:embed="rId5" r:link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273" y="0"/>
            <a:ext cx="1425727" cy="155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48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83143"/>
              </p:ext>
            </p:extLst>
          </p:nvPr>
        </p:nvGraphicFramePr>
        <p:xfrm>
          <a:off x="1095023" y="1950720"/>
          <a:ext cx="6965245" cy="4446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азвание 1"/>
          <p:cNvSpPr>
            <a:spLocks noGrp="1"/>
          </p:cNvSpPr>
          <p:nvPr>
            <p:ph type="title"/>
          </p:nvPr>
        </p:nvSpPr>
        <p:spPr>
          <a:xfrm>
            <a:off x="1095023" y="670561"/>
            <a:ext cx="6965245" cy="1182624"/>
          </a:xfrm>
        </p:spPr>
        <p:txBody>
          <a:bodyPr>
            <a:noAutofit/>
          </a:bodyPr>
          <a:lstStyle/>
          <a:p>
            <a:r>
              <a:rPr lang="ru-RU" sz="3800" dirty="0" smtClean="0"/>
              <a:t>Оценка прохождения обучения на базе кафедры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70901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414871"/>
              </p:ext>
            </p:extLst>
          </p:nvPr>
        </p:nvGraphicFramePr>
        <p:xfrm>
          <a:off x="930635" y="2168878"/>
          <a:ext cx="5967540" cy="4071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</p:spPr>
        <p:txBody>
          <a:bodyPr>
            <a:noAutofit/>
          </a:bodyPr>
          <a:lstStyle/>
          <a:p>
            <a:r>
              <a:rPr lang="ru-RU" sz="3800" dirty="0" smtClean="0"/>
              <a:t>Оценка прохождения обучения на базе кафедры</a:t>
            </a:r>
            <a:endParaRPr lang="ru-RU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6898175" y="2493105"/>
            <a:ext cx="1162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Helvetica"/>
                <a:cs typeface="Helvetica"/>
              </a:rPr>
              <a:t>Средний балл – 3,96</a:t>
            </a:r>
          </a:p>
        </p:txBody>
      </p:sp>
    </p:spTree>
    <p:extLst>
      <p:ext uri="{BB962C8B-B14F-4D97-AF65-F5344CB8AC3E}">
        <p14:creationId xmlns:p14="http://schemas.microsoft.com/office/powerpoint/2010/main" val="71594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Helvetica"/>
                <a:ea typeface="Arial"/>
                <a:cs typeface="Helvetica"/>
              </a:rPr>
              <a:t>Недовольства</a:t>
            </a:r>
            <a:r>
              <a:rPr lang="ru-RU" sz="3200" dirty="0">
                <a:solidFill>
                  <a:srgbClr val="000000"/>
                </a:solidFill>
                <a:latin typeface="Helvetica"/>
                <a:ea typeface="Arial"/>
                <a:cs typeface="Helvetica"/>
              </a:rPr>
              <a:t>, относящиеся к организации учебного процесса на </a:t>
            </a:r>
            <a:r>
              <a:rPr lang="ru-RU" sz="3200" dirty="0" smtClean="0">
                <a:solidFill>
                  <a:srgbClr val="000000"/>
                </a:solidFill>
                <a:latin typeface="Helvetica"/>
                <a:ea typeface="Arial"/>
                <a:cs typeface="Helvetica"/>
              </a:rPr>
              <a:t>кафедре</a:t>
            </a:r>
            <a:endParaRPr lang="ru-RU" sz="3200" dirty="0">
              <a:latin typeface="Helvetica"/>
              <a:cs typeface="Helvetica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346132"/>
              </p:ext>
            </p:extLst>
          </p:nvPr>
        </p:nvGraphicFramePr>
        <p:xfrm>
          <a:off x="892517" y="2230942"/>
          <a:ext cx="7385068" cy="4444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10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09306" y="2076491"/>
            <a:ext cx="7150962" cy="3975953"/>
          </a:xfrm>
        </p:spPr>
        <p:txBody>
          <a:bodyPr>
            <a:normAutofit/>
          </a:bodyPr>
          <a:lstStyle/>
          <a:p>
            <a:r>
              <a:rPr lang="ru-RU" dirty="0" smtClean="0"/>
              <a:t>Что можно улучшить? </a:t>
            </a:r>
          </a:p>
          <a:p>
            <a:r>
              <a:rPr lang="ru-RU" dirty="0" smtClean="0"/>
              <a:t>23</a:t>
            </a:r>
            <a:r>
              <a:rPr lang="en-US" dirty="0" smtClean="0"/>
              <a:t>%</a:t>
            </a:r>
            <a:r>
              <a:rPr lang="ru-RU" dirty="0" smtClean="0"/>
              <a:t> составление расписания, </a:t>
            </a:r>
          </a:p>
          <a:p>
            <a:r>
              <a:rPr lang="ru-RU" dirty="0" smtClean="0"/>
              <a:t>26% база ЛПУ, </a:t>
            </a:r>
          </a:p>
          <a:p>
            <a:r>
              <a:rPr lang="ru-RU" dirty="0" smtClean="0"/>
              <a:t>20</a:t>
            </a:r>
            <a:r>
              <a:rPr lang="en-US" dirty="0" smtClean="0"/>
              <a:t>%</a:t>
            </a:r>
            <a:r>
              <a:rPr lang="ru-RU" dirty="0" smtClean="0"/>
              <a:t> отношения с кураторами, </a:t>
            </a:r>
          </a:p>
          <a:p>
            <a:r>
              <a:rPr lang="ru-RU" dirty="0"/>
              <a:t>3</a:t>
            </a:r>
            <a:r>
              <a:rPr lang="ru-RU" dirty="0" smtClean="0"/>
              <a:t>0</a:t>
            </a:r>
            <a:r>
              <a:rPr lang="en-US" dirty="0" smtClean="0"/>
              <a:t>% </a:t>
            </a:r>
            <a:r>
              <a:rPr lang="ru-RU" dirty="0" smtClean="0"/>
              <a:t>отношение ЛПУ к ординаторам, </a:t>
            </a:r>
          </a:p>
          <a:p>
            <a:r>
              <a:rPr lang="ru-RU" dirty="0" smtClean="0"/>
              <a:t>23</a:t>
            </a:r>
            <a:r>
              <a:rPr lang="en-US" dirty="0" smtClean="0"/>
              <a:t>%</a:t>
            </a:r>
            <a:r>
              <a:rPr lang="ru-RU" dirty="0" smtClean="0"/>
              <a:t> уменьшить нагрузку на ординаторов (ведение документации и пр.). </a:t>
            </a:r>
          </a:p>
        </p:txBody>
      </p:sp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909638" y="593725"/>
            <a:ext cx="7551737" cy="124301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Helvetica"/>
                <a:ea typeface="Arial"/>
                <a:cs typeface="Helvetica"/>
              </a:rPr>
              <a:t>Недовольства</a:t>
            </a:r>
            <a:r>
              <a:rPr lang="ru-RU" sz="3200" dirty="0">
                <a:solidFill>
                  <a:srgbClr val="000000"/>
                </a:solidFill>
                <a:latin typeface="Helvetica"/>
                <a:ea typeface="Arial"/>
                <a:cs typeface="Helvetica"/>
              </a:rPr>
              <a:t>, относящиеся к организации учебного процесса на </a:t>
            </a:r>
            <a:r>
              <a:rPr lang="ru-RU" sz="3200" dirty="0" smtClean="0">
                <a:solidFill>
                  <a:srgbClr val="000000"/>
                </a:solidFill>
                <a:latin typeface="Helvetica"/>
                <a:ea typeface="Arial"/>
                <a:cs typeface="Helvetica"/>
              </a:rPr>
              <a:t>кафедре</a:t>
            </a:r>
            <a:endParaRPr lang="ru-RU" sz="32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031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09306" y="594488"/>
            <a:ext cx="7552434" cy="124174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Helvetica"/>
                <a:ea typeface="Arial"/>
                <a:cs typeface="Helvetica"/>
              </a:rPr>
              <a:t>Предложения </a:t>
            </a:r>
            <a:r>
              <a:rPr lang="ru-RU" sz="3200" dirty="0">
                <a:solidFill>
                  <a:srgbClr val="000000"/>
                </a:solidFill>
                <a:latin typeface="Helvetica"/>
                <a:ea typeface="Arial"/>
                <a:cs typeface="Helvetica"/>
              </a:rPr>
              <a:t>по улучшению качества подготовки </a:t>
            </a:r>
            <a:r>
              <a:rPr lang="ru-RU" sz="3200" dirty="0" smtClean="0">
                <a:solidFill>
                  <a:srgbClr val="000000"/>
                </a:solidFill>
                <a:latin typeface="Helvetica"/>
                <a:ea typeface="Arial"/>
                <a:cs typeface="Helvetica"/>
              </a:rPr>
              <a:t>:</a:t>
            </a:r>
            <a:endParaRPr lang="ru-RU" sz="3200" dirty="0">
              <a:solidFill>
                <a:srgbClr val="000000"/>
              </a:solidFill>
              <a:latin typeface="Helvetica"/>
              <a:ea typeface="Lucida Grande"/>
              <a:cs typeface="Helvetica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09306" y="1836235"/>
            <a:ext cx="7150962" cy="4216210"/>
          </a:xfrm>
        </p:spPr>
        <p:txBody>
          <a:bodyPr>
            <a:normAutofit/>
          </a:bodyPr>
          <a:lstStyle/>
          <a:p>
            <a:r>
              <a:rPr lang="ru-RU" dirty="0" smtClean="0"/>
              <a:t>69</a:t>
            </a:r>
            <a:r>
              <a:rPr lang="en-US" dirty="0" smtClean="0"/>
              <a:t>% </a:t>
            </a:r>
            <a:r>
              <a:rPr lang="ru-RU" dirty="0"/>
              <a:t>анкетированных ответили, что полностью довольны </a:t>
            </a:r>
            <a:r>
              <a:rPr lang="ru-RU" dirty="0" smtClean="0"/>
              <a:t>своим </a:t>
            </a:r>
            <a:r>
              <a:rPr lang="ru-RU" dirty="0"/>
              <a:t>обучением на кафедрах.</a:t>
            </a:r>
          </a:p>
          <a:p>
            <a:r>
              <a:rPr lang="ru-RU" dirty="0" smtClean="0"/>
              <a:t>Основное предложение от респондентов касалось </a:t>
            </a:r>
            <a:r>
              <a:rPr lang="ru-RU" b="1" dirty="0" smtClean="0"/>
              <a:t>увеличения количества семинарских занятий и практической подготовки. </a:t>
            </a:r>
          </a:p>
          <a:p>
            <a:r>
              <a:rPr lang="ru-RU" dirty="0"/>
              <a:t>Проводить подготовку к аккредитации специалистов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1509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95023" y="892378"/>
            <a:ext cx="6965245" cy="16940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Если </a:t>
            </a:r>
            <a:r>
              <a:rPr lang="ru-RU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бы Вы снова стали выбирать </a:t>
            </a:r>
            <a:r>
              <a:rPr lang="ru-RU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специальность, </a:t>
            </a:r>
            <a:r>
              <a:rPr lang="ru-RU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то повторили бы свой выбор?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378874"/>
              </p:ext>
            </p:extLst>
          </p:nvPr>
        </p:nvGraphicFramePr>
        <p:xfrm>
          <a:off x="1095023" y="2717633"/>
          <a:ext cx="6965245" cy="3479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39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Спасибо за внимание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72796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34975" y="654464"/>
            <a:ext cx="7749582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Анкета «Мнение </a:t>
            </a:r>
            <a:r>
              <a:rPr lang="ru-RU" sz="3600" dirty="0" smtClean="0"/>
              <a:t>ординаторов </a:t>
            </a:r>
            <a:r>
              <a:rPr lang="ru-RU" sz="3600" dirty="0"/>
              <a:t>УГМУ»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1206" y="1797464"/>
            <a:ext cx="6548239" cy="392560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Calibri"/>
                <a:cs typeface="Calibri"/>
              </a:rPr>
              <a:t>В 2017 году </a:t>
            </a:r>
            <a:r>
              <a:rPr lang="ru-RU" sz="3200" b="1" dirty="0" smtClean="0">
                <a:latin typeface="Calibri"/>
                <a:cs typeface="Calibri"/>
              </a:rPr>
              <a:t>97</a:t>
            </a:r>
            <a:r>
              <a:rPr lang="ru-RU" sz="3200" dirty="0" smtClean="0">
                <a:latin typeface="Calibri"/>
                <a:cs typeface="Calibri"/>
              </a:rPr>
              <a:t> ординаторов приняли участие </a:t>
            </a:r>
            <a:r>
              <a:rPr lang="ru-RU" sz="3200" dirty="0">
                <a:latin typeface="Calibri"/>
                <a:cs typeface="Calibri"/>
              </a:rPr>
              <a:t>в </a:t>
            </a:r>
            <a:r>
              <a:rPr lang="ru-RU" sz="3200" dirty="0" smtClean="0">
                <a:latin typeface="Calibri"/>
                <a:cs typeface="Calibri"/>
              </a:rPr>
              <a:t>анкетировании с целью оценки </a:t>
            </a:r>
            <a:r>
              <a:rPr lang="ru-RU" sz="3200" dirty="0">
                <a:latin typeface="Calibri"/>
                <a:cs typeface="Calibri"/>
              </a:rPr>
              <a:t>качества учебного процесса на </a:t>
            </a:r>
            <a:r>
              <a:rPr lang="ru-RU" sz="3200" dirty="0" smtClean="0">
                <a:latin typeface="Calibri"/>
                <a:cs typeface="Calibri"/>
              </a:rPr>
              <a:t>кафедрах УГМУ</a:t>
            </a:r>
          </a:p>
        </p:txBody>
      </p:sp>
    </p:spTree>
    <p:extLst>
      <p:ext uri="{BB962C8B-B14F-4D97-AF65-F5344CB8AC3E}">
        <p14:creationId xmlns:p14="http://schemas.microsoft.com/office/powerpoint/2010/main" val="319550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Кафедры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Самое активное участие приняли ординаторы</a:t>
            </a:r>
            <a:r>
              <a:rPr lang="ru-RU" dirty="0"/>
              <a:t> </a:t>
            </a:r>
            <a:r>
              <a:rPr lang="ru-RU" dirty="0" smtClean="0"/>
              <a:t>кафедры Стоматологии детского возраста и ортодонтии </a:t>
            </a:r>
          </a:p>
          <a:p>
            <a:pPr marL="0" indent="0" algn="ctr">
              <a:buNone/>
            </a:pPr>
            <a:r>
              <a:rPr lang="ru-RU" dirty="0" smtClean="0"/>
              <a:t>(40 респондентов, 41%) </a:t>
            </a:r>
          </a:p>
          <a:p>
            <a:pPr lvl="1"/>
            <a:r>
              <a:rPr lang="ru-RU" dirty="0" smtClean="0"/>
              <a:t>Акушерства </a:t>
            </a:r>
            <a:r>
              <a:rPr lang="ru-RU" dirty="0"/>
              <a:t>и гинекологии</a:t>
            </a:r>
          </a:p>
          <a:p>
            <a:pPr lvl="1"/>
            <a:r>
              <a:rPr lang="ru-RU" dirty="0" smtClean="0"/>
              <a:t>Госпитальной терапии</a:t>
            </a:r>
          </a:p>
          <a:p>
            <a:pPr lvl="1"/>
            <a:r>
              <a:rPr lang="ru-RU" dirty="0" smtClean="0"/>
              <a:t>Хирургической стоматологии и ЧЛХ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17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3040" y="775252"/>
            <a:ext cx="6196405" cy="4947817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ea typeface="Arial"/>
                <a:cs typeface="Arial"/>
              </a:rPr>
              <a:t>Средний балл зачетной книжки среди респондентов составил 4,43</a:t>
            </a:r>
          </a:p>
          <a:p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23598947"/>
              </p:ext>
            </p:extLst>
          </p:nvPr>
        </p:nvGraphicFramePr>
        <p:xfrm>
          <a:off x="823861" y="2096086"/>
          <a:ext cx="7586388" cy="4553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AutoShape 2" descr="Диаграмма ответов в Формах. Вопрос: Какой факультет вы окончили?. Количество ответов: 9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7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432055"/>
              </p:ext>
            </p:extLst>
          </p:nvPr>
        </p:nvGraphicFramePr>
        <p:xfrm>
          <a:off x="1095023" y="1460757"/>
          <a:ext cx="7195079" cy="4665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9939" y="648770"/>
            <a:ext cx="6965245" cy="1202485"/>
          </a:xfrm>
        </p:spPr>
        <p:txBody>
          <a:bodyPr>
            <a:normAutofit/>
          </a:bodyPr>
          <a:lstStyle/>
          <a:p>
            <a:r>
              <a:rPr lang="ru-RU" dirty="0"/>
              <a:t>Участие в </a:t>
            </a:r>
            <a:r>
              <a:rPr lang="ru-RU" dirty="0" err="1" smtClean="0"/>
              <a:t>НОМУСе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79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335969"/>
              </p:ext>
            </p:extLst>
          </p:nvPr>
        </p:nvGraphicFramePr>
        <p:xfrm>
          <a:off x="895473" y="814007"/>
          <a:ext cx="7342878" cy="5372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91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700763"/>
              </p:ext>
            </p:extLst>
          </p:nvPr>
        </p:nvGraphicFramePr>
        <p:xfrm>
          <a:off x="783882" y="2057524"/>
          <a:ext cx="7619347" cy="41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082" y="772681"/>
            <a:ext cx="703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Helvetica"/>
                <a:cs typeface="Helvetica"/>
              </a:rPr>
              <a:t>Дальнейшая специализация</a:t>
            </a:r>
            <a:endParaRPr lang="ru-RU" sz="2400" b="1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4008" y="1411192"/>
            <a:ext cx="7459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Helvetica"/>
                <a:cs typeface="Helvetica"/>
              </a:rPr>
              <a:t>Дальнейшую специализацию планируют получить </a:t>
            </a:r>
            <a:r>
              <a:rPr lang="ru-RU" sz="2000" b="1" dirty="0" smtClean="0">
                <a:latin typeface="Helvetica"/>
                <a:cs typeface="Helvetica"/>
              </a:rPr>
              <a:t>65</a:t>
            </a:r>
            <a:r>
              <a:rPr lang="en-US" sz="2000" b="1" dirty="0" smtClean="0">
                <a:latin typeface="Helvetica"/>
                <a:cs typeface="Helvetica"/>
              </a:rPr>
              <a:t>%</a:t>
            </a:r>
            <a:r>
              <a:rPr lang="en-US" sz="2000" dirty="0" smtClean="0">
                <a:latin typeface="Helvetica"/>
                <a:cs typeface="Helvetica"/>
              </a:rPr>
              <a:t> </a:t>
            </a:r>
            <a:r>
              <a:rPr lang="ru-RU" sz="2000" dirty="0" smtClean="0">
                <a:latin typeface="Helvetica"/>
                <a:cs typeface="Helvetica"/>
              </a:rPr>
              <a:t>респондентов</a:t>
            </a:r>
            <a:endParaRPr lang="ru-RU" sz="2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744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95023" y="863729"/>
            <a:ext cx="6965245" cy="1202485"/>
          </a:xfrm>
        </p:spPr>
        <p:txBody>
          <a:bodyPr/>
          <a:lstStyle/>
          <a:p>
            <a:r>
              <a:rPr lang="ru-RU" dirty="0" smtClean="0"/>
              <a:t>Готовность к работе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896340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51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прохождения обучения на базе кафедры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Helvetica"/>
                <a:cs typeface="Helvetica"/>
              </a:rPr>
              <a:t>По 5 бальной шкале</a:t>
            </a:r>
          </a:p>
          <a:p>
            <a:r>
              <a:rPr lang="ru-RU" dirty="0" smtClean="0">
                <a:latin typeface="Helvetica"/>
                <a:cs typeface="Helvetica"/>
              </a:rPr>
              <a:t>Отработка необходимых для практики навыков – 4,45</a:t>
            </a:r>
          </a:p>
          <a:p>
            <a:r>
              <a:rPr lang="ru-RU" dirty="0">
                <a:solidFill>
                  <a:srgbClr val="000000"/>
                </a:solidFill>
                <a:latin typeface="Helvetica"/>
                <a:ea typeface="Lucida Grande"/>
                <a:cs typeface="Helvetica"/>
              </a:rPr>
              <a:t>Т</a:t>
            </a:r>
            <a:r>
              <a:rPr lang="ru-RU" dirty="0" smtClean="0">
                <a:solidFill>
                  <a:srgbClr val="000000"/>
                </a:solidFill>
                <a:latin typeface="Helvetica"/>
                <a:ea typeface="Lucida Grande"/>
                <a:cs typeface="Helvetica"/>
              </a:rPr>
              <a:t>еоретическая подготовка 4,32</a:t>
            </a:r>
          </a:p>
          <a:p>
            <a:r>
              <a:rPr lang="ru-RU" dirty="0" smtClean="0">
                <a:latin typeface="Helvetica"/>
                <a:cs typeface="Helvetica"/>
              </a:rPr>
              <a:t>Информация в доступной литературе 4,40</a:t>
            </a:r>
          </a:p>
          <a:p>
            <a:r>
              <a:rPr lang="ru-RU" dirty="0" smtClean="0">
                <a:latin typeface="Helvetica"/>
                <a:cs typeface="Helvetica"/>
              </a:rPr>
              <a:t>Организация обучения 4,30</a:t>
            </a:r>
          </a:p>
          <a:p>
            <a:r>
              <a:rPr lang="ru-RU" dirty="0" smtClean="0">
                <a:latin typeface="Helvetica"/>
                <a:cs typeface="Helvetica"/>
              </a:rPr>
              <a:t>Взаимоотношение с руководителем 4,63</a:t>
            </a:r>
          </a:p>
          <a:p>
            <a:r>
              <a:rPr lang="ru-RU" dirty="0" smtClean="0">
                <a:latin typeface="Helvetica"/>
                <a:cs typeface="Helvetica"/>
              </a:rPr>
              <a:t>Взаимоотношение с кураторами на базах ЛПУ – 4,67</a:t>
            </a:r>
          </a:p>
          <a:p>
            <a:endParaRPr lang="ru-RU" dirty="0" smtClean="0">
              <a:latin typeface="Helvetica"/>
              <a:cs typeface="Helvetica"/>
            </a:endParaRPr>
          </a:p>
          <a:p>
            <a:endParaRPr lang="ru-RU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466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шка">
  <a:themeElements>
    <a:clrScheme name="Веш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еш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еш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Вешка.thmx</Template>
  <TotalTime>567</TotalTime>
  <Words>313</Words>
  <Application>Microsoft Office PowerPoint</Application>
  <PresentationFormat>Экран (4:3)</PresentationFormat>
  <Paragraphs>51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Brush Script MT</vt:lpstr>
      <vt:lpstr>Calibri</vt:lpstr>
      <vt:lpstr>Constantia</vt:lpstr>
      <vt:lpstr>Franklin Gothic Book</vt:lpstr>
      <vt:lpstr>Helvetica</vt:lpstr>
      <vt:lpstr>Lucida Grande</vt:lpstr>
      <vt:lpstr>Rage Italic</vt:lpstr>
      <vt:lpstr>Вешка</vt:lpstr>
      <vt:lpstr>Результаты  анкетирования</vt:lpstr>
      <vt:lpstr>Анкета «Мнение ординаторов УГМУ» </vt:lpstr>
      <vt:lpstr>Кафедры</vt:lpstr>
      <vt:lpstr>Презентация PowerPoint</vt:lpstr>
      <vt:lpstr>Участие в НОМУСе</vt:lpstr>
      <vt:lpstr>Презентация PowerPoint</vt:lpstr>
      <vt:lpstr>Презентация PowerPoint</vt:lpstr>
      <vt:lpstr>Готовность к работе</vt:lpstr>
      <vt:lpstr>Оценка прохождения обучения на базе кафедры</vt:lpstr>
      <vt:lpstr>Оценка прохождения обучения на базе кафедры</vt:lpstr>
      <vt:lpstr>Оценка прохождения обучения на базе кафедры</vt:lpstr>
      <vt:lpstr>Недовольства, относящиеся к организации учебного процесса на кафедре</vt:lpstr>
      <vt:lpstr>Недовольства, относящиеся к организации учебного процесса на кафедре</vt:lpstr>
      <vt:lpstr>Предложения по улучшению качества подготовки :</vt:lpstr>
      <vt:lpstr>Если бы Вы снова стали выбирать специальность, то повторили бы свой выбор?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</dc:title>
  <dc:creator>Alexey Alentiev</dc:creator>
  <cp:lastModifiedBy>Интернатура</cp:lastModifiedBy>
  <cp:revision>37</cp:revision>
  <dcterms:created xsi:type="dcterms:W3CDTF">2016-09-24T11:19:56Z</dcterms:created>
  <dcterms:modified xsi:type="dcterms:W3CDTF">2017-10-17T11:23:35Z</dcterms:modified>
</cp:coreProperties>
</file>