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82" r:id="rId2"/>
    <p:sldId id="297" r:id="rId3"/>
    <p:sldId id="386" r:id="rId4"/>
    <p:sldId id="400" r:id="rId5"/>
    <p:sldId id="383" r:id="rId6"/>
    <p:sldId id="389" r:id="rId7"/>
    <p:sldId id="399" r:id="rId8"/>
    <p:sldId id="387" r:id="rId9"/>
    <p:sldId id="396" r:id="rId10"/>
    <p:sldId id="395" r:id="rId11"/>
    <p:sldId id="397" r:id="rId12"/>
    <p:sldId id="401" r:id="rId13"/>
    <p:sldId id="402" r:id="rId14"/>
    <p:sldId id="391" r:id="rId15"/>
    <p:sldId id="388" r:id="rId16"/>
    <p:sldId id="392" r:id="rId17"/>
    <p:sldId id="394" r:id="rId18"/>
    <p:sldId id="403" r:id="rId19"/>
    <p:sldId id="384" r:id="rId20"/>
    <p:sldId id="393" r:id="rId21"/>
    <p:sldId id="398" r:id="rId22"/>
    <p:sldId id="351" r:id="rId23"/>
    <p:sldId id="390" r:id="rId24"/>
    <p:sldId id="385" r:id="rId25"/>
    <p:sldId id="40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A60693"/>
    <a:srgbClr val="AA0696"/>
    <a:srgbClr val="DF07C5"/>
    <a:srgbClr val="6E3267"/>
    <a:srgbClr val="0033CC"/>
    <a:srgbClr val="663300"/>
    <a:srgbClr val="452103"/>
    <a:srgbClr val="4C6AFE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5981" autoAdjust="0"/>
  </p:normalViewPr>
  <p:slideViewPr>
    <p:cSldViewPr>
      <p:cViewPr varScale="1">
        <p:scale>
          <a:sx n="78" d="100"/>
          <a:sy n="78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CFC36A-A7D0-4361-B526-32F39B534C99}" type="datetimeFigureOut">
              <a:rPr lang="ru-RU"/>
              <a:pPr>
                <a:defRPr/>
              </a:pPr>
              <a:t>13.06.2018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3A99E-7A13-44A8-928F-AB9B84C773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4143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7F9E0-4B5C-414C-881F-00E889F6CF9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6629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A99E-7A13-44A8-928F-AB9B84C77384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E1645-74B4-4005-932B-3AB6F9AABCD1}" type="datetimeFigureOut">
              <a:rPr lang="ru-RU" smtClean="0"/>
              <a:pPr>
                <a:defRPr/>
              </a:pPr>
              <a:t>13.06.2018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C4073-7F15-43D1-A870-F04014840D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4E596-7AE8-4DCD-9DED-1CF2A32415E3}" type="datetimeFigureOut">
              <a:rPr lang="ru-RU" smtClean="0"/>
              <a:pPr>
                <a:defRPr/>
              </a:pPr>
              <a:t>13.06.2018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1946B-6D60-4981-8F34-7204F0A921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101BAE-CF05-42A7-9D60-EAB82DD6E8B0}" type="datetimeFigureOut">
              <a:rPr lang="ru-RU" smtClean="0"/>
              <a:pPr>
                <a:defRPr/>
              </a:pPr>
              <a:t>13.06.2018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11429-FD7C-4C04-85D0-D4649987C26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2B2F2-766A-44DD-8BD0-7D7311242E0B}" type="datetimeFigureOut">
              <a:rPr lang="ru-RU" smtClean="0"/>
              <a:pPr>
                <a:defRPr/>
              </a:pPr>
              <a:t>13.06.2018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BF4B5-2C0B-4D89-B1D2-4977C48A1C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628A8-D2BE-4914-80BB-6BFB28B1EEC8}" type="datetimeFigureOut">
              <a:rPr lang="ru-RU" smtClean="0"/>
              <a:pPr>
                <a:defRPr/>
              </a:pPr>
              <a:t>13.06.2018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DC514-4367-4E3C-B946-936A23DAD8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60CA28-5560-4FAB-B73A-A2B8EF69B6C1}" type="datetimeFigureOut">
              <a:rPr lang="ru-RU" smtClean="0"/>
              <a:pPr>
                <a:defRPr/>
              </a:pPr>
              <a:t>13.06.2018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41ECF-7480-451B-96A9-DA0E32DC36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33AFA-5A79-45ED-8D94-6D8384B34C49}" type="datetimeFigureOut">
              <a:rPr lang="ru-RU" smtClean="0"/>
              <a:pPr>
                <a:defRPr/>
              </a:pPr>
              <a:t>13.06.2018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316F6-3EBE-4E57-B7F9-02569A9012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73D63-E585-40DC-8476-B83BA7111CA3}" type="datetimeFigureOut">
              <a:rPr lang="ru-RU" smtClean="0"/>
              <a:pPr>
                <a:defRPr/>
              </a:pPr>
              <a:t>13.06.2018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36DE6-EE45-4D97-AC92-278B2A0AA3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B03D3-EA42-4CD4-B63B-F512C26DF495}" type="datetimeFigureOut">
              <a:rPr lang="ru-RU" smtClean="0"/>
              <a:pPr>
                <a:defRPr/>
              </a:pPr>
              <a:t>13.06.2018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C3AC0-D14A-44CB-BAC1-EF3795C1C8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17376E-7F4C-488B-9AF8-16CE12DAE20B}" type="datetimeFigureOut">
              <a:rPr lang="ru-RU" smtClean="0"/>
              <a:pPr>
                <a:defRPr/>
              </a:pPr>
              <a:t>13.06.2018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A03D5-CA1F-4196-AA30-051C725726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D0B28-4A29-4C3A-BB6B-5B0C84709D59}" type="datetimeFigureOut">
              <a:rPr lang="ru-RU" smtClean="0"/>
              <a:pPr>
                <a:defRPr/>
              </a:pPr>
              <a:t>13.06.2018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14161-E311-4BA4-A86F-E9B6F2C51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67C21F-CD80-4ABC-9DFD-06AA78DD52E5}" type="datetimeFigureOut">
              <a:rPr lang="ru-RU" smtClean="0"/>
              <a:pPr>
                <a:defRPr/>
              </a:pPr>
              <a:t>13.06.2018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B63BC8-431E-4F34-A68A-B824DACD1B2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501222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3429000"/>
            <a:ext cx="6984776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85728"/>
            <a:ext cx="7429552" cy="63094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 smtClean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Печатные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 smtClean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работы сотрудников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 smtClean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Уральского государственного медицинского университета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Выпуск 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n w="1905"/>
              <a:solidFill>
                <a:srgbClr val="8000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n w="1905"/>
              <a:solidFill>
                <a:srgbClr val="8000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Екатеринбург</a:t>
            </a:r>
            <a:endParaRPr lang="ru-RU" sz="2000" b="1" dirty="0" smtClean="0">
              <a:ln w="1905"/>
              <a:solidFill>
                <a:srgbClr val="8000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2000" b="1" dirty="0">
              <a:ln w="1905"/>
              <a:solidFill>
                <a:srgbClr val="8000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331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611</a:t>
            </a:r>
          </a:p>
          <a:p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УГМУ</a:t>
            </a: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И665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0"/>
            <a:ext cx="7956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Инновации в обучении и воспитании: траектория развития педагогических технологий кафедры анатомии человека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монография / П. В. Ивачев [и др.] ; Министерство здравоохранения РФ, ФГБОУ ВО УГМУ. - Екатеринбург : УГМУ, 2017. - 183[1] с.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772816"/>
            <a:ext cx="56166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монографии представлены материалы исследований ученых, преподавателей, занимающихся разработкой инновационных моделей обучения, воспитания и внедрением новых педагогических технологий в систему подготовки медицинских кадров.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Монография адресована преподавателям медицинских высших и средних учебных заведений, обучающимся по программам подготовки и повышения квалификации педагогических кадров.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Nauchmedab.USMA\Рабочий стол\Фонд редких книг\Изображение 012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6102" t="16838" r="10206" b="15797"/>
          <a:stretch>
            <a:fillRect/>
          </a:stretch>
        </p:blipFill>
        <p:spPr bwMode="auto">
          <a:xfrm>
            <a:off x="251520" y="1988840"/>
            <a:ext cx="2828571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187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613.2</a:t>
            </a:r>
          </a:p>
          <a:p>
            <a:r>
              <a:rPr lang="ru-RU" sz="2000" b="1" dirty="0" smtClean="0">
                <a:latin typeface="Bookman Old Style" pitchFamily="18" charset="0"/>
              </a:rPr>
              <a:t>УГМУ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К172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0"/>
            <a:ext cx="7956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Калинина, Н. 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Сборник учебных пособий по гигиене питания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Ч. 2 / Н. И. Калинина, Л. А. Борисенко, Ю. Н. Нефедова ; Министерство здравоохранения РФ, ФГБОУ ВО УГМУ. - Екатеринбург : УГМУ, 2017. - 215[1] с. : табл.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988840"/>
            <a:ext cx="55446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учебном пособии представлены методические рекомендации к работе студентов на практических занятиях, а также  учебная информация по разделам «Пищевые отравления и их профилактика», «Экспертиза продуктов питания» в соответствии с рабочей программой дисциплины «Гигиена питания».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Для студентов медико-профилактического факультета УГМУ.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Nauchmedab.USMA\Рабочий стол\Фонд редких книг\Изображение 023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7959" t="12311" r="6482" b="18297"/>
          <a:stretch>
            <a:fillRect/>
          </a:stretch>
        </p:blipFill>
        <p:spPr bwMode="auto">
          <a:xfrm>
            <a:off x="323528" y="1988840"/>
            <a:ext cx="2863385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59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616.8</a:t>
            </a:r>
          </a:p>
          <a:p>
            <a:r>
              <a:rPr lang="ru-RU" sz="2000" b="1" dirty="0" smtClean="0">
                <a:latin typeface="Bookman Old Style" pitchFamily="18" charset="0"/>
              </a:rPr>
              <a:t>УГМУ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Л33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0"/>
            <a:ext cx="7956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Лебедева, Е. Р.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Головная боль как неотложное состояние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учебно-методическое пособие / Е. Р. Лебедева ; Министерство здравоохранения РФ, ФГБОУ ВО УГМУ, Международный центр лечения головных болей "Европа-Азия". - Екатеринбург : УГМУ, 2016. - 23[1] с.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988840"/>
            <a:ext cx="51845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учебно-методическом пособии представлены данные по вопросам диагностики головных болей, которые могут представлять неотложные состояния и требуют современной точной диагностики.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Предназначено для врачей-неврологов, терапевтов, врачей скорой медицинской помощи, слушателей факультета повышения квалификации врачей, а также студентов старших курсов.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Nauchmedab.USMA\Рабочий стол\Фонд редких книг\Изображение 021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7958" t="7460" r="4494" b="26505"/>
          <a:stretch>
            <a:fillRect/>
          </a:stretch>
        </p:blipFill>
        <p:spPr bwMode="auto">
          <a:xfrm>
            <a:off x="539552" y="2060848"/>
            <a:ext cx="2778102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Nauchmedab.USMA\Рабочий стол\Фонд редких книг\Изображение 019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4224" t="14883" r="6513" b="18762"/>
          <a:stretch>
            <a:fillRect/>
          </a:stretch>
        </p:blipFill>
        <p:spPr bwMode="auto">
          <a:xfrm>
            <a:off x="251520" y="2276872"/>
            <a:ext cx="277791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59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616.8</a:t>
            </a:r>
          </a:p>
          <a:p>
            <a:r>
              <a:rPr lang="ru-RU" sz="2000" b="1" dirty="0" smtClean="0">
                <a:latin typeface="Bookman Old Style" pitchFamily="18" charset="0"/>
              </a:rPr>
              <a:t>УГМУ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Л33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0"/>
            <a:ext cx="7956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Лебедева, Е. Р.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Транзиторные ишемические атаки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учебное пособие для врачей и слушателей ФПК и ПП / Е. Р. Лебедева ; Министерство здравоохранения РФ, ФГБОУ ВО УГМУ, Международный медицинский центр "Европа-Азия". - Екатеринбург : УГМУ, 2017. - 35[1]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844824"/>
            <a:ext cx="56886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учебном пособии представлены данные по вопросам диагностики, лечения, профилактики транзиторных ишемических атак, включены рекомендации Европейской Организации по борьбе с инсультом, а также данные международных исследований с этой области.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Предназначено для врачей-неврологов, терапевтов, врачей скорой медицинской помощи, врачей ОВП, слушателей факультета повышения квалификации врачей, а также ординаторов и студентов старших курсов.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59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614.2</a:t>
            </a:r>
          </a:p>
          <a:p>
            <a:r>
              <a:rPr lang="ru-RU" sz="2000" b="1" dirty="0" smtClean="0">
                <a:latin typeface="Bookman Old Style" pitchFamily="18" charset="0"/>
              </a:rPr>
              <a:t>УГМУ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М482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0"/>
            <a:ext cx="8143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Мельникова, О. А. </a:t>
            </a:r>
          </a:p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Совершенствование деятельности медицинских и фармацевтических организаций в области оборота наркотических средств и психотропных веществ на основе анализа правонарушений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монография / О. А. Мельникова, И.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Брантнэр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; Министерство здравоохранения РФ, ФГБОУ ВО УГМУ. - Екатеринбург : УГМУ, 2016. - 223[1] с. : ил., табл.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492896"/>
            <a:ext cx="56886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Представленная монография знакомит с вопросами правового регулирования деятельности, связанной с наркотическими средствами и психотропными веществами в медицинских и аптечных организациях. 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Для работников здравоохранения, повышающих свою квалификацию на факультетах дополнительного образования.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Nauchmedab.USMA\Рабочий стол\Фонд редких книг\Изображение 035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3943" t="6917" r="8810" b="27963"/>
          <a:stretch>
            <a:fillRect/>
          </a:stretch>
        </p:blipFill>
        <p:spPr bwMode="auto">
          <a:xfrm>
            <a:off x="323528" y="2420888"/>
            <a:ext cx="2706093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763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616-053.2</a:t>
            </a:r>
          </a:p>
          <a:p>
            <a:r>
              <a:rPr lang="ru-RU" sz="2000" b="1" dirty="0" smtClean="0">
                <a:latin typeface="Bookman Old Style" pitchFamily="18" charset="0"/>
              </a:rPr>
              <a:t>УГМУ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М56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0"/>
            <a:ext cx="7524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Мещанинов, В. Н.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Биохимия детского возраста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учебное пособие / В. Н. Мещанинов, Д. Л. Щербаков ; Министерство здравоохранения РФ, ФГБОУ ВО УГМУ. - Екатеринбург : УГМУ, 2017. - 189[1] с. : ил.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700808"/>
            <a:ext cx="5438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Издание содержит теоретический материал и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патохимию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ведущих заболеваний в педиатрии, контрольные тестовые вопросы по теме, дополняет существующие учебники в части возрастных особенностей обмена веществ у детей в норме и при типичной патологии.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Учебное пособие по дисциплине «Биохимия детского возраста» предназначено для студентов 2 курса педиатрических факультетов.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Documents and Settings\Nauchmedab.USMA\Рабочий стол\Фонд редких книг\Изображение 038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1271" t="1907" r="12219" b="20807"/>
          <a:stretch>
            <a:fillRect/>
          </a:stretch>
        </p:blipFill>
        <p:spPr bwMode="auto">
          <a:xfrm>
            <a:off x="467544" y="1844824"/>
            <a:ext cx="2732958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Nauchmedab.USMA\Рабочий стол\Фонд редких книг\Изображение 032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6360" t="6917" r="7130" b="31783"/>
          <a:stretch>
            <a:fillRect/>
          </a:stretch>
        </p:blipFill>
        <p:spPr bwMode="auto">
          <a:xfrm>
            <a:off x="323528" y="2204864"/>
            <a:ext cx="2736304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115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577</a:t>
            </a:r>
          </a:p>
          <a:p>
            <a:r>
              <a:rPr lang="ru-RU" sz="2000" b="1" dirty="0" smtClean="0">
                <a:latin typeface="Bookman Old Style" pitchFamily="18" charset="0"/>
              </a:rPr>
              <a:t>УГМУ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М56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0"/>
            <a:ext cx="7956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Мещанинов, В. Н.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Метаболизм клеточных структур при старении и стрессе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монография / В. Н. Мещанинов, Д. Л. Щербаков, В. А. Лукаш ; Министерство здравоохранения РФ, ФГБОУ ВО УГМУ, ГАУЗ СО "Центр специализированных видов мед. помощи "Институт мед. клеточных технологий". - Екатеринбург : УГМУ, 2017. - 307[1] с. : ил.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060848"/>
            <a:ext cx="57606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Монография расшифровывает биохимические механизмы старения организма экспериментальных животных. Показаны последствия воздействия на организм стрессовых факторов и использование корректоров - антиоксидантов,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геропротекторов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в лечении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иммобилизационного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прооксидантного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стресс – возраст – синдрома.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Для врачей и научных работников в области возрастной физиологии, патологии, геронтологии, биохимии.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428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61:159.9УГМУ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М991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0"/>
            <a:ext cx="7740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Мякотных, В. С.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Стресс и возраст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монография / В. С. Мякотных, М. Н. Торгашов, Т.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Боровкова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; Министерство здравоохранения РФ, ФГБОУ ВО УГМУ. - Екатеринбург : УГМУ, 2016. - 319[1] с. : ил., табл.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484784"/>
            <a:ext cx="5400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монографии представлено современное состояние проблемы стрессового воздействия и отдаленных последствий по отношению к возрасту пострадавших и периоду времени, прошедшего с момента воздействия стресс-фактора на организм.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Издание будет полезно для широкого круга врачей и научных работников, занимающихся изучением вопросов патогенеза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стресс-индуцированной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патологии, диагностики и лечения пострадавших от стрессовых воздействий в зависимости от их возраста. 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Documents and Settings\Nauchmedab.USMA\Рабочий стол\Фонд редких книг\Изображение 034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3816" t="18925" r="9675" b="18660"/>
          <a:stretch>
            <a:fillRect/>
          </a:stretch>
        </p:blipFill>
        <p:spPr bwMode="auto">
          <a:xfrm>
            <a:off x="395536" y="2204864"/>
            <a:ext cx="2846691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115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617.3</a:t>
            </a:r>
          </a:p>
          <a:p>
            <a:r>
              <a:rPr lang="ru-RU" sz="2000" b="1" dirty="0" smtClean="0">
                <a:latin typeface="Bookman Old Style" pitchFamily="18" charset="0"/>
              </a:rPr>
              <a:t>УГМУ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О-266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7812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Обухов, И. 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Кистевая хирургия. Т. 2. Посттравматические контрактуры пальцев кисти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 И. А. Обухов ; ФГБОУ ВО УГМУ,  Министерство здравоохранения РФ. - Екатеринбург : [б. и.], 2016. - 318[2]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: ил.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556792"/>
            <a:ext cx="540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монографии приведена классификация, клиника, диагностика и лечение посттравматических контрактур суставов пальцев кисти. Описаны наиболее простые и доступные к применению в клинической практике методы оперативного лечения контрактур пястно-фаланговых и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межфаланговых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суставов пальцев кисти. 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Книга предназначена врачам-травматологам-ортопедам, хирургам общего профиля, специалистам, занимающимся реабилитацией пациентов с патологией кисти.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Nauchmedab.USMA\Рабочий стол\Фонд редких книг\Изображение 018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5040" t="15592" r="3160" b="9285"/>
          <a:stretch>
            <a:fillRect/>
          </a:stretch>
        </p:blipFill>
        <p:spPr bwMode="auto">
          <a:xfrm>
            <a:off x="323528" y="1916832"/>
            <a:ext cx="2835555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714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616.15</a:t>
            </a:r>
          </a:p>
          <a:p>
            <a:r>
              <a:rPr lang="ru-RU" sz="2000" b="1" dirty="0" smtClean="0">
                <a:latin typeface="Bookman Old Style" pitchFamily="18" charset="0"/>
              </a:rPr>
              <a:t>УГМУ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Т564</a:t>
            </a:r>
            <a:endParaRPr lang="ru-RU" sz="2000" dirty="0" smtClean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0"/>
            <a:ext cx="7884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Томилов, А. Ф.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Цитологическая диагностика болезней крови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монография / А. Ф. Томилов, В. В. Базарный ; Министерство здравоохранения РФ, ФГБОУ ВО УГМУ. - Екатеринбург : УГМУ, 2017. - 123[1] с. : ил.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700808"/>
            <a:ext cx="55824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монографии изложены основные сведения о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гемопоэзе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приводится характеристика особенностей морфологии клеток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эритропоэза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гранулоцитопоэза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моноцитопоэза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лимфопоэза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мегакариоцитопоэза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в норме и патологии, при цитостатической терапии. Отдельное место занимает вопрос о редких гематологических заболеваниях.</a:t>
            </a:r>
            <a:endParaRPr lang="ru-RU" sz="2200" i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Издание   предназначено для гематологов, ординаторов. специалистов клинической лабораторной    диагностики.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Nauchmedab.USMA\Рабочий стол\Фонд редких книг\Изображение 025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11449" t="8348" r="7130" b="26531"/>
          <a:stretch>
            <a:fillRect/>
          </a:stretch>
        </p:blipFill>
        <p:spPr bwMode="auto">
          <a:xfrm>
            <a:off x="323528" y="1988840"/>
            <a:ext cx="2776392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214290"/>
            <a:ext cx="7858180" cy="621510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800080"/>
                </a:solidFill>
                <a:latin typeface="Cambria" pitchFamily="18" charset="0"/>
                <a:cs typeface="Times New Roman" pitchFamily="18" charset="0"/>
              </a:rPr>
              <a:t>Уважаемые читатели!</a:t>
            </a:r>
          </a:p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800080"/>
                </a:solidFill>
                <a:latin typeface="Cambria" pitchFamily="18" charset="0"/>
                <a:cs typeface="Times New Roman" pitchFamily="18" charset="0"/>
              </a:rPr>
              <a:t>Научная  медицинская  библиотека УГМУ предлагает  Вашему вниманию </a:t>
            </a:r>
          </a:p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ТРУДЫ   СОТРУДНИКОВ   УГМУ,</a:t>
            </a:r>
          </a:p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800080"/>
                </a:solidFill>
                <a:latin typeface="Cambria" pitchFamily="18" charset="0"/>
                <a:cs typeface="Times New Roman" pitchFamily="18" charset="0"/>
              </a:rPr>
              <a:t>поступившие  в  фонд  библиотеки.</a:t>
            </a:r>
          </a:p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800080"/>
                </a:solidFill>
                <a:latin typeface="Cambria" pitchFamily="18" charset="0"/>
                <a:cs typeface="Times New Roman" pitchFamily="18" charset="0"/>
              </a:rPr>
              <a:t>Ждем  Вас  в  библиотеке</a:t>
            </a:r>
            <a:r>
              <a:rPr lang="ru-RU" sz="4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!</a:t>
            </a:r>
            <a:endParaRPr lang="ru-RU" sz="4000" b="1" cap="all" dirty="0" smtClean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428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61:159.9УГМУ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Т60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0"/>
            <a:ext cx="7596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Торгашов, М. Н. </a:t>
            </a:r>
          </a:p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Диагностика и лечение последствий стрессовых воздействий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учебное пособие / М. Н. Торгашов, В. С. Мякотных, Т.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Боровкова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; Министерство здравоохранения РФ, ФГБОУ ВО УГМУ. - Екатеринбург : УГМУ, 2017. - 107[1] с. : табл.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643050"/>
            <a:ext cx="540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пособии представлены современные представления о стресс-факторах,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стресс-индуцированных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расстройствах. Приводятся методики диагностики стресса и последствий стрессовых воздействий на организм, рассматриваются методы лечения и профилактики стресс индуцированной патологии и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геропротективных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воздействий.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Пособие предназначено для слушателей факультета  повышения квалификации врачей, студентов старших курсов.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Nauchmedab.USMA\Рабочий стол\Фонд редких книг\Изображение 01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t="10073" b="7104"/>
          <a:stretch>
            <a:fillRect/>
          </a:stretch>
        </p:blipFill>
        <p:spPr bwMode="auto">
          <a:xfrm>
            <a:off x="395536" y="2060848"/>
            <a:ext cx="282093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428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614.253</a:t>
            </a:r>
          </a:p>
          <a:p>
            <a:r>
              <a:rPr lang="ru-RU" sz="2000" b="1" dirty="0" smtClean="0">
                <a:latin typeface="Bookman Old Style" pitchFamily="18" charset="0"/>
              </a:rPr>
              <a:t>УГМУ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Ф561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0"/>
            <a:ext cx="7715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Философия медицины - самосознание терапии. Методологические проблемы теории и клинической практики медицины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сборник статей докладов и тезисов докладов участников региональной научно-практической конференции 30 апреля 2016 г. / Министерство здравоохранения РФ, ФГБОУ ВО УГМУ. - Екатеринбург : [УГМУ], 2016. - 255[1]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988840"/>
            <a:ext cx="56166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сборнике рассматриваются с позиций различных философских подходов актуальные, дискуссионные проблемы развития современной российской медицины, что позволяет прояснить мировоззренческую, методологическую и этическую позицию медицинского сообщества в условиях господства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мультикультуры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идеологического плюрализма.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Сборник адресован, ученым, педагогам, клиницистам, студентам медицинских вузов.</a:t>
            </a:r>
          </a:p>
        </p:txBody>
      </p:sp>
      <p:pic>
        <p:nvPicPr>
          <p:cNvPr id="8" name="Picture 2" descr="C:\Documents and Settings\Nauchmedab.USMA\Рабочий стол\Фонд редких книг\Изображение 018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b="8598"/>
          <a:stretch>
            <a:fillRect/>
          </a:stretch>
        </p:blipFill>
        <p:spPr bwMode="auto">
          <a:xfrm>
            <a:off x="323528" y="2204864"/>
            <a:ext cx="2808312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140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61(091)</a:t>
            </a:r>
          </a:p>
          <a:p>
            <a:r>
              <a:rPr lang="ru-RU" sz="2000" b="1" dirty="0" smtClean="0">
                <a:latin typeface="Bookman Old Style" pitchFamily="18" charset="0"/>
              </a:rPr>
              <a:t>УГМУ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Ш243</a:t>
            </a:r>
            <a:endParaRPr lang="ru-RU" sz="2000" dirty="0" smtClean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0"/>
            <a:ext cx="7715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Шапошников, Г. Н.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 игр по истории медицины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учебное пособие / Г. Н. Шапошников, И. В. Айрапетова, А. Л. Устинов ; Министерство здравоохранения РФ, ФГБОУ ВО УГМУ. - Екатеринбург : УГМУ, 2017. - 239[1] с. : ил.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556792"/>
            <a:ext cx="55098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Сборник включает лучшие игры по дисциплине «История медицины». В каждой игре выделены ключевые понятия, фактура расположена по тематическим линейкам. Игры  разработаны преподавателями кафедры истории, экономики и правоведения. </a:t>
            </a:r>
            <a:endParaRPr lang="ru-RU" sz="2200" i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Рассчитано на студентов медицинских и фармацевтических вузов, аспирантов клинических и медико-биологических специальностей, магистрантов социальной работы и высшего сестринского образования, всех, кто интересуется историей медицины.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Nauchmedab.USMA\Рабочий стол\Фонд редких книг\Изображение 029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7632" t="3339" r="12220" b="33687"/>
          <a:stretch>
            <a:fillRect/>
          </a:stretch>
        </p:blipFill>
        <p:spPr bwMode="auto">
          <a:xfrm>
            <a:off x="323528" y="1916832"/>
            <a:ext cx="2802434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691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616-053.2</a:t>
            </a:r>
          </a:p>
          <a:p>
            <a:r>
              <a:rPr lang="ru-RU" sz="2000" b="1" dirty="0" smtClean="0">
                <a:latin typeface="Bookman Old Style" pitchFamily="18" charset="0"/>
              </a:rPr>
              <a:t>УГМУ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Э672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0"/>
            <a:ext cx="7668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Энтеровирусные менингиты у детей: эпидемиология, клиника, иммунология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монография / О. П. Ковтун [и др.] ; УГМУ, Управление здравоохранения г. Екатеринбурга, Российская академия наук. Уральское отделение, Институт иммунологии и физиологии, МАУ "Клинико-диагностический центр", МАУ "Городской центр медицинской профилактики". - Екатеринбург : [б. и.], 2017. - 147[1] с. : табл.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492896"/>
            <a:ext cx="55104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монографии представлены материалы наблюдений за циркуляцией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энтеровирусов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 клиническими проявлениями и иммунологическими особенностями   серозных менингитов у детей в возрасте от 3 до 14 лет.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Наличие  в  монографии  таких разделов как эпидемиология энтеровирусных инфекций, этиология, патогенез, делает книгу интересной для врачей различных специальностей.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Nauchmedab.USMA\Рабочий стол\Фонд редких книг\Изображение 03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6360" t="13357" r="18580" b="22953"/>
          <a:stretch>
            <a:fillRect/>
          </a:stretch>
        </p:blipFill>
        <p:spPr bwMode="auto">
          <a:xfrm>
            <a:off x="323528" y="2420888"/>
            <a:ext cx="27225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714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612</a:t>
            </a:r>
          </a:p>
          <a:p>
            <a:r>
              <a:rPr lang="ru-RU" sz="2000" b="1" dirty="0" smtClean="0">
                <a:latin typeface="Bookman Old Style" pitchFamily="18" charset="0"/>
              </a:rPr>
              <a:t>УГМУ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Ю963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0"/>
            <a:ext cx="7956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Юшков, Б. Г.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Повреждение и регенерация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монография / Б. Г. Юшков, В. 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Климин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; Институт иммунологии и физиологии УРО РАН, УГМУ. - Москва : [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Коментарий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], 2017. - 130[2] с.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628800"/>
            <a:ext cx="5400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монографии обобщены результаты научных исследований авторов и данных отечественных и зарубежных исследований механизмов регенерации тканей. Представлена оригинальная точка зрения и система взглядов на процессы восстановления органов и тканей организма при повреждении.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Издание предназначено для физиологов, патофизиологов, иммунологов, студентов медицинских университетов и биологических факультетов университетов.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Nauchmedab.USMA\Рабочий стол\Фонд редких книг\Изображение 02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1449" t="10495" r="9675" b="22953"/>
          <a:stretch>
            <a:fillRect/>
          </a:stretch>
        </p:blipFill>
        <p:spPr bwMode="auto">
          <a:xfrm>
            <a:off x="467544" y="1916832"/>
            <a:ext cx="2732958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vtomatic.USMA\Pictures\Рисунок1.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 rot="10800000" flipV="1">
            <a:off x="3214678" y="3484455"/>
            <a:ext cx="564360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Bookman Old Style" pitchFamily="18" charset="0"/>
                <a:cs typeface="Times New Roman" pitchFamily="18" charset="0"/>
              </a:rPr>
              <a:t>Виртуальную выставку </a:t>
            </a:r>
          </a:p>
          <a:p>
            <a:pPr algn="ctr"/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подготовила </a:t>
            </a:r>
            <a:r>
              <a:rPr lang="ru-RU" sz="2400" dirty="0">
                <a:latin typeface="Bookman Old Style" pitchFamily="18" charset="0"/>
                <a:cs typeface="Times New Roman" pitchFamily="18" charset="0"/>
              </a:rPr>
              <a:t>и оформила заведующая абонементом научной медицинской литературы библиотеки </a:t>
            </a:r>
            <a:r>
              <a:rPr lang="ru-RU" sz="2400" dirty="0" smtClean="0">
                <a:latin typeface="Bookman Old Style" pitchFamily="18" charset="0"/>
                <a:cs typeface="Times New Roman" pitchFamily="18" charset="0"/>
              </a:rPr>
              <a:t>УГМУ</a:t>
            </a:r>
          </a:p>
          <a:p>
            <a:pPr algn="ctr"/>
            <a:r>
              <a:rPr lang="ru-RU" sz="3200" dirty="0" err="1" smtClean="0">
                <a:latin typeface="Bookman Old Style" pitchFamily="18" charset="0"/>
                <a:cs typeface="Times New Roman" pitchFamily="18" charset="0"/>
              </a:rPr>
              <a:t>Манохина</a:t>
            </a:r>
            <a:r>
              <a:rPr lang="ru-RU" sz="3200" dirty="0" smtClean="0">
                <a:latin typeface="Bookman Old Style" pitchFamily="18" charset="0"/>
                <a:cs typeface="Times New Roman" pitchFamily="18" charset="0"/>
              </a:rPr>
              <a:t> Марина Николаевна</a:t>
            </a:r>
            <a:endParaRPr lang="ru-RU" sz="3200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429000"/>
            <a:ext cx="2428872" cy="307183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357166"/>
            <a:ext cx="81439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400" b="1" dirty="0" smtClean="0">
                <a:ln>
                  <a:prstDash val="solid"/>
                </a:ln>
                <a:solidFill>
                  <a:srgbClr val="80008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Благодарим за</a:t>
            </a:r>
          </a:p>
          <a:p>
            <a:pPr algn="ctr"/>
            <a:r>
              <a:rPr lang="ru-RU" sz="7400" b="1" dirty="0" smtClean="0">
                <a:ln>
                  <a:prstDash val="solid"/>
                </a:ln>
                <a:solidFill>
                  <a:srgbClr val="80008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man Old Style" pitchFamily="18" charset="0"/>
              </a:rPr>
              <a:t>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500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  <a:cs typeface="Arial" pitchFamily="34" charset="0"/>
              </a:rPr>
              <a:t>617-089</a:t>
            </a:r>
          </a:p>
          <a:p>
            <a:r>
              <a:rPr lang="ru-RU" sz="2000" b="1" dirty="0" smtClean="0">
                <a:latin typeface="Bookman Old Style" pitchFamily="18" charset="0"/>
                <a:cs typeface="Arial" pitchFamily="34" charset="0"/>
              </a:rPr>
              <a:t>УГМУ</a:t>
            </a:r>
            <a:endParaRPr lang="ru-RU" sz="2000" dirty="0" smtClean="0">
              <a:latin typeface="Bookman Old Style" pitchFamily="18" charset="0"/>
              <a:cs typeface="Arial" pitchFamily="34" charset="0"/>
            </a:endParaRPr>
          </a:p>
          <a:p>
            <a:r>
              <a:rPr lang="ru-RU" sz="2000" b="1" dirty="0" smtClean="0">
                <a:latin typeface="Bookman Old Style" pitchFamily="18" charset="0"/>
                <a:cs typeface="Arial" pitchFamily="34" charset="0"/>
              </a:rPr>
              <a:t>А437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0"/>
            <a:ext cx="7715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Актуальные вопросы хирургии: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теории к практике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материалы IV Всероссийской научно-практической конференции молодых ученых и студентов, посвященной памяти профессора М. 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Шулутко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24 ноября 2016 г. /  Министерство здравоохранения РФ, ФГБОУ ВО УГМУ, НОМУС ; под. ред. Е. П. Шурыгиной. - Екатеринбург : УГМУ, 2017. - 109[1] с.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916832"/>
            <a:ext cx="52223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сборнике опубликованы статьи молодых ученых и студентов медицинских вузов Екатеринбурга, Челябинска, Рязани, Новосибирска, Архангельска, Гродно (республика Беларусь), где рассматриваются вопросы оперативного лечения различных заболеваний и их осложнений.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Первые шаги в научно-исследовательской работе будут интересны и однокурсникам студентов медицинских вузов, и их старшим товарищам.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Nauchmedab.USMA\Рабочий стол\Фонд редких книг\Изображение 017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0416" t="22754" r="16667" b="15429"/>
          <a:stretch>
            <a:fillRect/>
          </a:stretch>
        </p:blipFill>
        <p:spPr bwMode="auto">
          <a:xfrm>
            <a:off x="467544" y="2132856"/>
            <a:ext cx="2814545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1259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616.4</a:t>
            </a:r>
          </a:p>
          <a:p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УГМУ</a:t>
            </a: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А437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0"/>
            <a:ext cx="80724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Актуальные проблемы современной эндокринологии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материалы VII научно-практической конференции эндокринологов Уральского федерального округа Екатеринбург, 27 мая 2017 г.  / Аппарат полномочного представителя президента РФ в УФО, ГБОУ ВПО УГМУ Минздрава России, Министерство здравоохранения Свердловской обл., Российская ассоциация эндокринологов. - Екатеринбург : [Б. и.], 2017. - 104[1]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916832"/>
            <a:ext cx="52565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данном выпуске материалов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VII научно-практической конференции представлены работы врачей эндокринологов, кардиологов, терапевтов, неврологов,   которые оказывают медицинскую помощь пациентам эндокринологического профиля.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Основная тема конференции была посвящена профилактике и лечению сахарного диабета, патологии щитовидной железы. Были затронуты темы ожирения и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гиперпролактемии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у мужчин.</a:t>
            </a:r>
          </a:p>
        </p:txBody>
      </p:sp>
      <p:pic>
        <p:nvPicPr>
          <p:cNvPr id="7170" name="Picture 2" descr="C:\Documents and Settings\Nauchmedab.USMA\Рабочий стол\Фонд редких книг\Изображение 02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2623" b="4348"/>
          <a:stretch>
            <a:fillRect/>
          </a:stretch>
        </p:blipFill>
        <p:spPr bwMode="auto">
          <a:xfrm>
            <a:off x="395536" y="2348880"/>
            <a:ext cx="2808312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59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616.3</a:t>
            </a:r>
          </a:p>
          <a:p>
            <a:r>
              <a:rPr lang="ru-RU" sz="2000" b="1" dirty="0" smtClean="0">
                <a:latin typeface="Bookman Old Style" pitchFamily="18" charset="0"/>
              </a:rPr>
              <a:t>УГМУ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Б694</a:t>
            </a:r>
            <a:endParaRPr lang="ru-RU" sz="2000" dirty="0" smtClean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0"/>
            <a:ext cx="7884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Блинкова, Н. Б.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Полиплоидия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регенерации печени при хроническом гепатите у пациентов из разных возрастных групп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монография / Н. Б. Блинкова, С. В. Сазонов, С. Л. Леонтьев ; Министерство здравоохранения РФ, ФГБОУ ВО УГМУ, ГАУЗ СО "Центр специализированных видов мед. помощи "Институт мед. клеточных технологий". - Екатеринбург : [б. и.], 2017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- 104[2] с. : ил.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2204864"/>
            <a:ext cx="540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ходе научной работы были установлены новые закономерности представительства тучных и лимфоидных клеток в печени пациентов с хроническим гепатитом умеренной активности, определено их участие в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репаративной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регенерации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в условиях возрастной инволюции</a:t>
            </a:r>
            <a:r>
              <a:rPr lang="ru-RU" sz="2200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Издание представляет интерес для патологоанатомов, гистологов, врачей, научных сотрудников, биологов, студентов медицинских вузов.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Nauchmedab.USMA\Рабочий стол\Фонд редких книг\Изображение 03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632" t="5485" r="10947" b="29394"/>
          <a:stretch>
            <a:fillRect/>
          </a:stretch>
        </p:blipFill>
        <p:spPr bwMode="auto">
          <a:xfrm>
            <a:off x="467544" y="2276872"/>
            <a:ext cx="2736303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44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</a:rPr>
              <a:t>616.1</a:t>
            </a:r>
          </a:p>
          <a:p>
            <a:r>
              <a:rPr lang="ru-RU" sz="2000" b="1" dirty="0" smtClean="0">
                <a:latin typeface="Bookman Old Style" pitchFamily="18" charset="0"/>
              </a:rPr>
              <a:t>УГМУ</a:t>
            </a:r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В815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0"/>
            <a:ext cx="8100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Временная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чреспищеводная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эндокардиальная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электростимуляция сердца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методические рекомендации / М. В. Архипов [и др.] ; Министерство здравоохранения РФ, ГБОУ ВО УГМУ. - 2-е изд.,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 доп. - Екатеринбург ; [Тверь] : УГМУ, 2017. - 111[1] с. : ил.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628800"/>
            <a:ext cx="52565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Представлены показания к применению временной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чреспищеводной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эндокардиальной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электростимуляции сердца, выбору доступа и режима функционирования кардиостимулятора при лечении больных с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бради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тахиаритмиями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описаны методики различных видов временной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электрокардиостимуляции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принципы ведения больных с временным электродом. 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Для студентов и преподавателей медицинских вузов, кардиологов, врачей-кардиохирургов, реаниматологов.</a:t>
            </a:r>
            <a:endParaRPr lang="ru-RU" sz="22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Nauchmedab.USMA\Рабочий стол\Фонд редких книг\Изображение 017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12721" t="14788" r="18580" b="27247"/>
          <a:stretch>
            <a:fillRect/>
          </a:stretch>
        </p:blipFill>
        <p:spPr bwMode="auto">
          <a:xfrm>
            <a:off x="467544" y="1988840"/>
            <a:ext cx="2715428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331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61(091)</a:t>
            </a:r>
          </a:p>
          <a:p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УГМУ</a:t>
            </a: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Д295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0"/>
            <a:ext cx="7358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Дело А. Т.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Лидского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учителя, талантливого хирурга - живет и развивается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 Н.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Скоромец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[и др.] ; Министерство здравоохранения РФ, ФГБОУ ВО УГМУ. - Екатеринбург : УГМУ, 2017. - 93[3]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: фот.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916832"/>
            <a:ext cx="52223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Книга «Дело А. Т.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Лидского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- учителя, талантливого хирурга - живет и развивается» повествует о талантливом человеке и ученом, блестящем хирурге и педагоге, о человеке с широким кругом интересов. В книге показан важная роль профессора А.Т.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Лидского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в создании уральской школы хирургов.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Книга будет интересна всем, кто интересуется историей медицины .</a:t>
            </a:r>
            <a:endParaRPr lang="ru-RU" sz="22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Nauchmedab.USMA\Рабочий стол\Фонд редких книг\Изображение 02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1937" t="11937" r="8473" b="19790"/>
          <a:stretch>
            <a:fillRect/>
          </a:stretch>
        </p:blipFill>
        <p:spPr bwMode="auto">
          <a:xfrm>
            <a:off x="539552" y="1844824"/>
            <a:ext cx="282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691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616-053.2</a:t>
            </a:r>
          </a:p>
          <a:p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УГМУ</a:t>
            </a: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Д364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0"/>
            <a:ext cx="7596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Дерматомикозы у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учебное пособие для врачей / [М. А. Уфимцева [и др.] ; под ред. М. А. Уфимцевой] ; Министерство здравоохранения РФ, ФГБОУ ВО УГМУ. - Екатеринбург : УГМУ, 2017. - 115[1] с.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ил.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484784"/>
            <a:ext cx="5400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Учебное   пособие направлено на совершенствование у врачей профессиональных компетенций по диагностике, лечению и профилактике дерматомикозов у детей. В пособии представлены термины и определения, что значительно повышает его информативность.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Пособие предназначено для врачей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дерматовенерологов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педиатров, эпидемиологов,  врачей обучающихся по программам дополнительного профессионального образования, в системе непрерывного медицинского образования.</a:t>
            </a:r>
            <a:endParaRPr lang="ru-RU" sz="2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Documents and Settings\Nauchmedab.USMA\Рабочий стол\Фонд редких книг\Изображение 039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8905" t="19082" r="12219" b="25100"/>
          <a:stretch>
            <a:fillRect/>
          </a:stretch>
        </p:blipFill>
        <p:spPr bwMode="auto">
          <a:xfrm>
            <a:off x="467544" y="1916832"/>
            <a:ext cx="2774112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59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616.1</a:t>
            </a:r>
          </a:p>
          <a:p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УГМУ</a:t>
            </a:r>
            <a:endParaRPr lang="ru-RU" sz="2000" dirty="0" smtClean="0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Е741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0"/>
            <a:ext cx="7956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Ермолаев, В. 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Заболевания артериальной системы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монография / В. Л. Ермолаев ; Министерство здравоохранения РФ, ФГБОУ ВО УГМУ. - Екатеринбург : УГМУ, 2017. - 315[1] с. : ил.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772816"/>
            <a:ext cx="52565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монографии уделено особое внимание ведущей патологии заболеваний артериальной системы – атеросклерозу. С позиций современной науки представлены симптоматика, диагностика, дифференциальная диагностика, классификация, лечебная тактика и методы открытых и </a:t>
            </a:r>
            <a:r>
              <a:rPr lang="ru-RU" sz="2200" b="1" i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эндоваскулярных</a:t>
            </a:r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восстановительных и реконструктивных операций. </a:t>
            </a:r>
          </a:p>
          <a:p>
            <a:pPr indent="355600" algn="just"/>
            <a:r>
              <a:rPr lang="ru-RU" sz="22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Книга адресована врачам-хирургам, аспирантам, ординаторам, студентам старших курсов медицинских вузов, </a:t>
            </a:r>
            <a:endParaRPr lang="ru-RU" sz="2200" b="1" i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Nauchmedab.USMA\Рабочий стол\Фонд редких книг\Изображение 026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5265" t="13357" r="9675" b="25816"/>
          <a:stretch>
            <a:fillRect/>
          </a:stretch>
        </p:blipFill>
        <p:spPr bwMode="auto">
          <a:xfrm>
            <a:off x="395536" y="1988840"/>
            <a:ext cx="2844507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11084</TotalTime>
  <Words>2500</Words>
  <Application>Microsoft Office PowerPoint</Application>
  <PresentationFormat>Экран (4:3)</PresentationFormat>
  <Paragraphs>165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infbo</dc:creator>
  <cp:lastModifiedBy>avtomatic</cp:lastModifiedBy>
  <cp:revision>1173</cp:revision>
  <dcterms:created xsi:type="dcterms:W3CDTF">2014-03-11T08:38:25Z</dcterms:created>
  <dcterms:modified xsi:type="dcterms:W3CDTF">2018-06-13T10:17:22Z</dcterms:modified>
</cp:coreProperties>
</file>