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7" r:id="rId2"/>
    <p:sldId id="258" r:id="rId3"/>
    <p:sldId id="266" r:id="rId4"/>
    <p:sldId id="259" r:id="rId5"/>
    <p:sldId id="299" r:id="rId6"/>
    <p:sldId id="269" r:id="rId7"/>
    <p:sldId id="300" r:id="rId8"/>
    <p:sldId id="301" r:id="rId9"/>
    <p:sldId id="262" r:id="rId10"/>
    <p:sldId id="275" r:id="rId11"/>
    <p:sldId id="261" r:id="rId12"/>
    <p:sldId id="270" r:id="rId13"/>
    <p:sldId id="260" r:id="rId14"/>
    <p:sldId id="288" r:id="rId15"/>
    <p:sldId id="263" r:id="rId16"/>
    <p:sldId id="284" r:id="rId17"/>
    <p:sldId id="264" r:id="rId18"/>
    <p:sldId id="298" r:id="rId19"/>
    <p:sldId id="289" r:id="rId20"/>
    <p:sldId id="290" r:id="rId21"/>
    <p:sldId id="291" r:id="rId22"/>
    <p:sldId id="283" r:id="rId23"/>
    <p:sldId id="282" r:id="rId24"/>
    <p:sldId id="265" r:id="rId25"/>
    <p:sldId id="268" r:id="rId26"/>
    <p:sldId id="267" r:id="rId27"/>
    <p:sldId id="281" r:id="rId28"/>
    <p:sldId id="292" r:id="rId29"/>
    <p:sldId id="293" r:id="rId30"/>
    <p:sldId id="294" r:id="rId31"/>
    <p:sldId id="286" r:id="rId32"/>
    <p:sldId id="287" r:id="rId33"/>
    <p:sldId id="295" r:id="rId34"/>
    <p:sldId id="296" r:id="rId35"/>
    <p:sldId id="277" r:id="rId36"/>
    <p:sldId id="280"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bo" initials="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3C37"/>
    <a:srgbClr val="830F2B"/>
    <a:srgbClr val="8E3E73"/>
    <a:srgbClr val="0033CC"/>
    <a:srgbClr val="0000FF"/>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09" autoAdjust="0"/>
    <p:restoredTop sz="88406" autoAdjust="0"/>
  </p:normalViewPr>
  <p:slideViewPr>
    <p:cSldViewPr>
      <p:cViewPr>
        <p:scale>
          <a:sx n="80" d="100"/>
          <a:sy n="80" d="100"/>
        </p:scale>
        <p:origin x="-158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3D2E8-8F25-4E78-8533-D8CCDD32A26A}" type="datetimeFigureOut">
              <a:rPr lang="ru-RU" smtClean="0"/>
              <a:pPr/>
              <a:t>09.03.2016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54605-6E9E-42FA-B362-6271AF46834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BB54605-6E9E-42FA-B362-6271AF468340}" type="slidenum">
              <a:rPr lang="ru-RU" smtClean="0"/>
              <a:pPr/>
              <a:t>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79DD59-3945-4D11-B2E4-39DB53ABCA5C}" type="datetimeFigureOut">
              <a:rPr lang="ru-RU" smtClean="0"/>
              <a:pPr/>
              <a:t>09.03.2016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8949DFE-85C2-43EC-B635-967B891D60B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9DD59-3945-4D11-B2E4-39DB53ABCA5C}" type="datetimeFigureOut">
              <a:rPr lang="ru-RU" smtClean="0"/>
              <a:pPr/>
              <a:t>09.03.2016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49DFE-85C2-43EC-B635-967B891D60B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4" name="Прямоугольник 3"/>
          <p:cNvSpPr/>
          <p:nvPr/>
        </p:nvSpPr>
        <p:spPr>
          <a:xfrm>
            <a:off x="714348" y="857232"/>
            <a:ext cx="7500990" cy="5016758"/>
          </a:xfrm>
          <a:prstGeom prst="rect">
            <a:avLst/>
          </a:prstGeom>
        </p:spPr>
        <p:txBody>
          <a:bodyPr wrap="square">
            <a:spAutoFit/>
          </a:bodyPr>
          <a:lstStyle/>
          <a:p>
            <a:pPr algn="ctr" fontAlgn="auto">
              <a:spcBef>
                <a:spcPts val="0"/>
              </a:spcBef>
              <a:spcAft>
                <a:spcPts val="0"/>
              </a:spcAft>
              <a:defRPr/>
            </a:pPr>
            <a:r>
              <a:rPr lang="ru-RU" sz="3200" b="1" dirty="0" smtClean="0">
                <a:ln>
                  <a:solidFill>
                    <a:schemeClr val="bg1">
                      <a:lumMod val="95000"/>
                    </a:schemeClr>
                  </a:solidFill>
                </a:ln>
                <a:solidFill>
                  <a:srgbClr val="C00000"/>
                </a:solidFill>
                <a:latin typeface="Arial Black" pitchFamily="34" charset="0"/>
                <a:cs typeface="Times New Roman" pitchFamily="18" charset="0"/>
              </a:rPr>
              <a:t>Уважаемые читатели!</a:t>
            </a:r>
          </a:p>
          <a:p>
            <a:pPr algn="ctr" fontAlgn="auto">
              <a:spcBef>
                <a:spcPts val="0"/>
              </a:spcBef>
              <a:spcAft>
                <a:spcPts val="0"/>
              </a:spcAft>
              <a:defRPr/>
            </a:pPr>
            <a:endParaRPr lang="ru-RU" sz="3200" b="1" dirty="0" smtClean="0">
              <a:ln>
                <a:solidFill>
                  <a:schemeClr val="bg1">
                    <a:lumMod val="95000"/>
                  </a:schemeClr>
                </a:solidFill>
              </a:ln>
              <a:solidFill>
                <a:srgbClr val="C00000"/>
              </a:solidFill>
              <a:latin typeface="Arial Black" pitchFamily="34" charset="0"/>
              <a:cs typeface="Times New Roman" pitchFamily="18" charset="0"/>
            </a:endParaRPr>
          </a:p>
          <a:p>
            <a:pPr lvl="1" algn="ctr">
              <a:defRPr/>
            </a:pPr>
            <a:r>
              <a:rPr lang="ru-RU" sz="3200" b="1" dirty="0" smtClean="0">
                <a:ln>
                  <a:solidFill>
                    <a:schemeClr val="bg1">
                      <a:lumMod val="95000"/>
                    </a:schemeClr>
                  </a:solidFill>
                </a:ln>
                <a:solidFill>
                  <a:srgbClr val="C00000"/>
                </a:solidFill>
                <a:latin typeface="Arial Black" pitchFamily="34" charset="0"/>
                <a:cs typeface="Times New Roman" pitchFamily="18" charset="0"/>
              </a:rPr>
              <a:t>Научная медицинская библиотека УГМУ предлагает вашему вниманию выставку изданий </a:t>
            </a:r>
            <a:r>
              <a:rPr lang="ru-RU" sz="3200" b="1" i="1" dirty="0" smtClean="0">
                <a:ln>
                  <a:solidFill>
                    <a:schemeClr val="bg1">
                      <a:lumMod val="95000"/>
                    </a:schemeClr>
                  </a:solidFill>
                </a:ln>
                <a:solidFill>
                  <a:srgbClr val="FF0000"/>
                </a:solidFill>
                <a:latin typeface="Arial Black" pitchFamily="34" charset="0"/>
                <a:cs typeface="Times New Roman" pitchFamily="18" charset="0"/>
              </a:rPr>
              <a:t>по акушерству и гинекологии</a:t>
            </a:r>
            <a:r>
              <a:rPr lang="ru-RU" sz="3200" b="1" dirty="0" smtClean="0">
                <a:ln>
                  <a:solidFill>
                    <a:schemeClr val="bg1">
                      <a:lumMod val="95000"/>
                    </a:schemeClr>
                  </a:solidFill>
                </a:ln>
                <a:solidFill>
                  <a:srgbClr val="C00000"/>
                </a:solidFill>
                <a:latin typeface="Arial Black" pitchFamily="34" charset="0"/>
                <a:cs typeface="Times New Roman" pitchFamily="18" charset="0"/>
              </a:rPr>
              <a:t>, поступивших в фонд библиотеки.</a:t>
            </a:r>
          </a:p>
          <a:p>
            <a:pPr algn="ctr" fontAlgn="auto">
              <a:spcBef>
                <a:spcPts val="0"/>
              </a:spcBef>
              <a:spcAft>
                <a:spcPts val="0"/>
              </a:spcAft>
              <a:defRPr/>
            </a:pPr>
            <a:endParaRPr lang="ru-RU" sz="3200" b="1" dirty="0" smtClean="0">
              <a:ln>
                <a:solidFill>
                  <a:schemeClr val="bg1">
                    <a:lumMod val="95000"/>
                  </a:schemeClr>
                </a:solidFill>
              </a:ln>
              <a:solidFill>
                <a:srgbClr val="C00000"/>
              </a:solidFill>
              <a:latin typeface="Arial Black" pitchFamily="34" charset="0"/>
              <a:cs typeface="Times New Roman" pitchFamily="18" charset="0"/>
            </a:endParaRPr>
          </a:p>
          <a:p>
            <a:pPr algn="ctr" fontAlgn="auto">
              <a:spcBef>
                <a:spcPts val="0"/>
              </a:spcBef>
              <a:spcAft>
                <a:spcPts val="0"/>
              </a:spcAft>
              <a:defRPr/>
            </a:pPr>
            <a:r>
              <a:rPr lang="ru-RU" sz="3200" b="1" dirty="0" smtClean="0">
                <a:ln>
                  <a:solidFill>
                    <a:schemeClr val="bg1">
                      <a:lumMod val="95000"/>
                    </a:schemeClr>
                  </a:solidFill>
                </a:ln>
                <a:solidFill>
                  <a:srgbClr val="C00000"/>
                </a:solidFill>
                <a:latin typeface="Arial Black" pitchFamily="34" charset="0"/>
                <a:cs typeface="Times New Roman" pitchFamily="18" charset="0"/>
              </a:rPr>
              <a:t>Ждем Вас в библиотеке.</a:t>
            </a:r>
            <a:endParaRPr lang="ru-RU" sz="3200" b="1" dirty="0">
              <a:solidFill>
                <a:srgbClr val="C00000"/>
              </a:solidFill>
              <a:latin typeface="Arial Black" pitchFamily="34"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Рисунок1.png"/>
          <p:cNvPicPr>
            <a:picLocks noChangeAspect="1" noChangeArrowheads="1"/>
          </p:cNvPicPr>
          <p:nvPr/>
        </p:nvPicPr>
        <p:blipFill>
          <a:blip r:embed="rId2" cstate="print"/>
          <a:srcRect/>
          <a:stretch>
            <a:fillRect/>
          </a:stretch>
        </p:blipFill>
        <p:spPr bwMode="auto">
          <a:xfrm>
            <a:off x="0" y="0"/>
            <a:ext cx="9282787" cy="6858000"/>
          </a:xfrm>
          <a:prstGeom prst="rect">
            <a:avLst/>
          </a:prstGeom>
          <a:noFill/>
        </p:spPr>
      </p:pic>
      <p:sp>
        <p:nvSpPr>
          <p:cNvPr id="5" name="Прямоугольник 4"/>
          <p:cNvSpPr/>
          <p:nvPr/>
        </p:nvSpPr>
        <p:spPr>
          <a:xfrm>
            <a:off x="3347864" y="2060848"/>
            <a:ext cx="5544616" cy="338554"/>
          </a:xfrm>
          <a:prstGeom prst="rect">
            <a:avLst/>
          </a:prstGeom>
        </p:spPr>
        <p:txBody>
          <a:bodyPr wrap="square">
            <a:spAutoFit/>
          </a:bodyPr>
          <a:lstStyle/>
          <a:p>
            <a:pPr algn="just"/>
            <a:r>
              <a:rPr lang="ru-RU" sz="1600" i="1" dirty="0" smtClean="0">
                <a:latin typeface="Book Antiqua" pitchFamily="18" charset="0"/>
              </a:rPr>
              <a:t>	</a:t>
            </a:r>
            <a:endParaRPr lang="ru-RU" i="1" dirty="0">
              <a:solidFill>
                <a:srgbClr val="3333FF"/>
              </a:solidFill>
              <a:latin typeface="Times New Roman" pitchFamily="18" charset="0"/>
              <a:cs typeface="Times New Roman" pitchFamily="18" charset="0"/>
            </a:endParaRPr>
          </a:p>
        </p:txBody>
      </p:sp>
      <p:sp>
        <p:nvSpPr>
          <p:cNvPr id="32771" name="Rectangle 3"/>
          <p:cNvSpPr>
            <a:spLocks noChangeArrowheads="1"/>
          </p:cNvSpPr>
          <p:nvPr/>
        </p:nvSpPr>
        <p:spPr bwMode="auto">
          <a:xfrm>
            <a:off x="0" y="0"/>
            <a:ext cx="10001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618.2/.7</a:t>
            </a: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А771</a:t>
            </a:r>
            <a:endParaRPr lang="ru-RU" b="1"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2772" name="Rectangle 4"/>
          <p:cNvSpPr>
            <a:spLocks noChangeArrowheads="1"/>
          </p:cNvSpPr>
          <p:nvPr/>
        </p:nvSpPr>
        <p:spPr bwMode="auto">
          <a:xfrm>
            <a:off x="1643042" y="0"/>
            <a:ext cx="76438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b="1" dirty="0" smtClean="0">
                <a:latin typeface="Times New Roman" pitchFamily="18" charset="0"/>
                <a:cs typeface="Times New Roman" pitchFamily="18" charset="0"/>
              </a:rPr>
              <a:t>Апресян, С. В. </a:t>
            </a:r>
          </a:p>
          <a:p>
            <a:pPr algn="just"/>
            <a:r>
              <a:rPr lang="ru-RU" b="1" dirty="0" smtClean="0">
                <a:latin typeface="Times New Roman" pitchFamily="18" charset="0"/>
                <a:cs typeface="Times New Roman" pitchFamily="18" charset="0"/>
              </a:rPr>
              <a:t>Беременность и роды при экстрагенитальных заболеваниях </a:t>
            </a:r>
            <a:r>
              <a:rPr lang="ru-RU" dirty="0" smtClean="0">
                <a:latin typeface="Times New Roman" pitchFamily="18" charset="0"/>
                <a:cs typeface="Times New Roman" pitchFamily="18" charset="0"/>
              </a:rPr>
              <a:t>/ С. В. Апресян ; под ред. В. Е. Радзинского. - 2-е изд. перераб. и доп. - Москва : ГЭОТАР-Медиа, 2015. - 536 с. - (Библиотека врача-специалиста)</a:t>
            </a:r>
            <a:endParaRPr lang="ru-RU" dirty="0">
              <a:latin typeface="Times New Roman" pitchFamily="18" charset="0"/>
              <a:cs typeface="Times New Roman" pitchFamily="18" charset="0"/>
            </a:endParaRPr>
          </a:p>
        </p:txBody>
      </p:sp>
      <p:pic>
        <p:nvPicPr>
          <p:cNvPr id="23554" name="Picture 2" descr="&amp;Bcy;&amp;iecy;&amp;rcy;&amp;iecy;&amp;mcy;&amp;iecy;&amp;ncy;&amp;ncy;&amp;ocy;&amp;scy;&amp;tcy;&amp;softcy; &amp;icy; &amp;rcy;&amp;ocy;&amp;dcy;&amp;ycy; &amp;pcy;&amp;rcy;&amp;icy; &amp;ecy;&amp;kcy;&amp;scy;&amp;tcy;&amp;rcy;&amp;acy;&amp;gcy;&amp;iecy;&amp;ncy;&amp;icy;&amp;tcy;&amp;acy;&amp;lcy;&amp;softcy;&amp;ncy;&amp;ycy;&amp;khcy; &amp;zcy;&amp;acy;&amp;bcy;&amp;ocy;&amp;lcy;&amp;iecy;&amp;vcy;&amp;acy;&amp;ncy;&amp;icy;&amp;yacy;&amp;khcy;. &amp;Bcy;&amp;icy;&amp;bcy;&amp;lcy;&amp;icy;&amp;ocy;&amp;tcy;&amp;iecy;&amp;kcy;&amp;acy; &amp;vcy;&amp;rcy;&amp;acy;&amp;chcy;&amp;acy;-&amp;scy;&amp;pcy;&amp;iecy;&amp;tscy;&amp;icy;&amp;acy;&amp;lcy;&amp;icy;&amp;scy;&amp;tcy;&amp;acy;"/>
          <p:cNvPicPr>
            <a:picLocks noChangeAspect="1" noChangeArrowheads="1"/>
          </p:cNvPicPr>
          <p:nvPr/>
        </p:nvPicPr>
        <p:blipFill>
          <a:blip r:embed="rId3"/>
          <a:srcRect/>
          <a:stretch>
            <a:fillRect/>
          </a:stretch>
        </p:blipFill>
        <p:spPr bwMode="auto">
          <a:xfrm>
            <a:off x="285720" y="2000240"/>
            <a:ext cx="2214578"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TextBox 6"/>
          <p:cNvSpPr txBox="1"/>
          <p:nvPr/>
        </p:nvSpPr>
        <p:spPr>
          <a:xfrm>
            <a:off x="2428860" y="1142984"/>
            <a:ext cx="6715140" cy="5324535"/>
          </a:xfrm>
          <a:prstGeom prst="rect">
            <a:avLst/>
          </a:prstGeom>
          <a:noFill/>
        </p:spPr>
        <p:txBody>
          <a:bodyPr wrap="square" rtlCol="0">
            <a:spAutoFit/>
          </a:bodyPr>
          <a:lstStyle/>
          <a:p>
            <a:pPr indent="533400" algn="just"/>
            <a:r>
              <a:rPr lang="ru-RU" i="1" dirty="0" smtClean="0">
                <a:solidFill>
                  <a:srgbClr val="C00000"/>
                </a:solidFill>
                <a:latin typeface="Times New Roman" pitchFamily="18" charset="0"/>
                <a:cs typeface="Times New Roman" pitchFamily="18" charset="0"/>
              </a:rPr>
              <a:t>В книге представлены проблемы нарушений гестации в связи с наличием у матери соматического или инфекционного патологического процесса, патогенез, диагностика и лечение осложнений беременности и родов у больных женщин, цель которых - снизить материнскую и перинатальную заболеваемость и смертность у этого контингента рожениц. </a:t>
            </a:r>
          </a:p>
          <a:p>
            <a:pPr indent="533400" algn="just"/>
            <a:r>
              <a:rPr lang="ru-RU" i="1" dirty="0" smtClean="0">
                <a:solidFill>
                  <a:srgbClr val="C00000"/>
                </a:solidFill>
                <a:latin typeface="Times New Roman" pitchFamily="18" charset="0"/>
                <a:cs typeface="Times New Roman" pitchFamily="18" charset="0"/>
              </a:rPr>
              <a:t>Наличие достаточного числа профильных специалистов не требует, чтобы врач-акушер самостоятельно выбирал способы и методы диагностики и лечения, но весь его интеллектуальный потенциал должен быть направлен на своевременную профилактику болезней репродуктивной системы, обусловленных имеющимися экстрагенитальными заболеваниями или их сочетанием. Особое внимание уделено ранним нарушениям фетоплацентарной системы и рациональному оздоровлению беременных женщин в динамике беременности. </a:t>
            </a:r>
          </a:p>
          <a:p>
            <a:pPr indent="533400" algn="just"/>
            <a:r>
              <a:rPr lang="ru-RU" i="1" dirty="0" smtClean="0">
                <a:solidFill>
                  <a:srgbClr val="C00000"/>
                </a:solidFill>
                <a:latin typeface="Times New Roman" pitchFamily="18" charset="0"/>
                <a:cs typeface="Times New Roman" pitchFamily="18" charset="0"/>
              </a:rPr>
              <a:t>Издание предназначено для акушеров-гинекологов, терапевтов женских консультаций, врачей общей практики, клиническ</a:t>
            </a:r>
            <a:r>
              <a:rPr lang="ru-RU" sz="1600" i="1" dirty="0" smtClean="0">
                <a:solidFill>
                  <a:srgbClr val="C00000"/>
                </a:solidFill>
                <a:latin typeface="Times New Roman" pitchFamily="18" charset="0"/>
                <a:cs typeface="Times New Roman" pitchFamily="18" charset="0"/>
              </a:rPr>
              <a:t>их ординаторов и студентов медицинских вузов, изучающих акушерство. </a:t>
            </a:r>
            <a:endParaRPr lang="ru-RU" sz="1600" i="1" dirty="0">
              <a:solidFill>
                <a:srgbClr val="C0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3" name="TextBox 2"/>
          <p:cNvSpPr txBox="1"/>
          <p:nvPr/>
        </p:nvSpPr>
        <p:spPr>
          <a:xfrm>
            <a:off x="3140224" y="917104"/>
            <a:ext cx="184731" cy="369332"/>
          </a:xfrm>
          <a:prstGeom prst="rect">
            <a:avLst/>
          </a:prstGeom>
          <a:noFill/>
        </p:spPr>
        <p:txBody>
          <a:bodyPr wrap="square" rtlCol="0">
            <a:spAutoFit/>
          </a:bodyPr>
          <a:lstStyle/>
          <a:p>
            <a:endParaRPr lang="ru-RU" dirty="0"/>
          </a:p>
        </p:txBody>
      </p:sp>
      <p:sp>
        <p:nvSpPr>
          <p:cNvPr id="7" name="Прямоугольник 6"/>
          <p:cNvSpPr/>
          <p:nvPr/>
        </p:nvSpPr>
        <p:spPr>
          <a:xfrm>
            <a:off x="3203848" y="1988840"/>
            <a:ext cx="5400600" cy="338554"/>
          </a:xfrm>
          <a:prstGeom prst="rect">
            <a:avLst/>
          </a:prstGeom>
        </p:spPr>
        <p:txBody>
          <a:bodyPr wrap="square">
            <a:spAutoFit/>
          </a:bodyPr>
          <a:lstStyle/>
          <a:p>
            <a:pPr algn="just"/>
            <a:r>
              <a:rPr lang="ru-RU" sz="1600" i="1" dirty="0" smtClean="0">
                <a:latin typeface="Book Antiqua" pitchFamily="18" charset="0"/>
              </a:rPr>
              <a:t>	</a:t>
            </a:r>
            <a:endParaRPr lang="ru-RU" i="1" dirty="0">
              <a:solidFill>
                <a:srgbClr val="3333FF"/>
              </a:solidFill>
              <a:latin typeface="Times New Roman" pitchFamily="18" charset="0"/>
              <a:cs typeface="Times New Roman" pitchFamily="18" charset="0"/>
            </a:endParaRPr>
          </a:p>
        </p:txBody>
      </p:sp>
      <p:sp>
        <p:nvSpPr>
          <p:cNvPr id="9" name="Прямоугольник 8"/>
          <p:cNvSpPr/>
          <p:nvPr/>
        </p:nvSpPr>
        <p:spPr>
          <a:xfrm>
            <a:off x="1714480" y="0"/>
            <a:ext cx="7429520"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Балига, Ш. Б. </a:t>
            </a:r>
          </a:p>
          <a:p>
            <a:pPr indent="534988" algn="just"/>
            <a:r>
              <a:rPr lang="ru-RU" b="1" dirty="0" smtClean="0">
                <a:latin typeface="Times New Roman" pitchFamily="18" charset="0"/>
                <a:cs typeface="Times New Roman" pitchFamily="18" charset="0"/>
              </a:rPr>
              <a:t>Атлас по кольпоскопии</a:t>
            </a:r>
            <a:r>
              <a:rPr lang="ru-RU" dirty="0" smtClean="0">
                <a:latin typeface="Times New Roman" pitchFamily="18" charset="0"/>
                <a:cs typeface="Times New Roman" pitchFamily="18" charset="0"/>
              </a:rPr>
              <a:t> : пер. с англ. / Ш. Б. Балига ; под ред. С. И. Роговской. - Москва : ГЭОТАР-Медиа, 2012. - 252 с. </a:t>
            </a:r>
            <a:endParaRPr lang="ru-RU" dirty="0">
              <a:latin typeface="Times New Roman" pitchFamily="18" charset="0"/>
              <a:cs typeface="Times New Roman" pitchFamily="18" charset="0"/>
            </a:endParaRPr>
          </a:p>
        </p:txBody>
      </p:sp>
      <p:sp>
        <p:nvSpPr>
          <p:cNvPr id="10" name="TextBox 9"/>
          <p:cNvSpPr txBox="1"/>
          <p:nvPr/>
        </p:nvSpPr>
        <p:spPr>
          <a:xfrm>
            <a:off x="0" y="1"/>
            <a:ext cx="857224" cy="642917"/>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Б204</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pic>
        <p:nvPicPr>
          <p:cNvPr id="20482" name="Picture 2" descr="Атлас по кольпоскопии"/>
          <p:cNvPicPr>
            <a:picLocks noChangeAspect="1" noChangeArrowheads="1"/>
          </p:cNvPicPr>
          <p:nvPr/>
        </p:nvPicPr>
        <p:blipFill>
          <a:blip r:embed="rId3"/>
          <a:srcRect/>
          <a:stretch>
            <a:fillRect/>
          </a:stretch>
        </p:blipFill>
        <p:spPr bwMode="auto">
          <a:xfrm>
            <a:off x="214282" y="1785926"/>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Прямоугольник 10"/>
          <p:cNvSpPr/>
          <p:nvPr/>
        </p:nvSpPr>
        <p:spPr>
          <a:xfrm>
            <a:off x="2500298" y="857232"/>
            <a:ext cx="6357982" cy="5632311"/>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первых восьми главах книги "Атлас по кольпоскопии" внимание уделено гистологическим основам кольпоскопии, кольпоскопической терминологии и классификациям, показаниям и технике кольпоскопии, определению различных кольпоскопических особенностей диагностики цервикальной неоплазии. В главе "Отделение кольпоскопии" представлены рекомендации, которые помогут в организации кольпоскопической клиники. Проведение кольпоскопии требует от врача глубоких знаний в цитологии и патогистологии, поэтому в главе "Мазок по Папаниколау" рассматриваются важные аспекты цитологического исследования. В главах 17 и 18 приведены классификации и протоколы динамического наблюдения пациенток с аномальным Пап-тестом, описаны новейшие методы лечения, что важно для эффективного лечения. Последняя глава посвящена сложностям, связанным с диагностикой, и интересным случаям при кольпоскопическом исследовании. Каждая из глав содержит большое количество фотографий и таблиц. </a:t>
            </a:r>
          </a:p>
          <a:p>
            <a:pPr indent="533400" algn="just"/>
            <a:r>
              <a:rPr lang="ru-RU" i="1" dirty="0" smtClean="0">
                <a:solidFill>
                  <a:srgbClr val="C00000"/>
                </a:solidFill>
                <a:latin typeface="Times New Roman" pitchFamily="18" charset="0"/>
                <a:cs typeface="Times New Roman" pitchFamily="18" charset="0"/>
              </a:rPr>
              <a:t>Предназначена акушерам-гинекологам, онкологам, дерматовенерологам, студентам медицинских вузов. </a:t>
            </a:r>
            <a:endParaRPr lang="ru-RU"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4057" y="0"/>
            <a:ext cx="9139943" cy="7072290"/>
          </a:xfrm>
          <a:prstGeom prst="rect">
            <a:avLst/>
          </a:prstGeom>
          <a:noFill/>
        </p:spPr>
      </p:pic>
      <p:sp>
        <p:nvSpPr>
          <p:cNvPr id="27650" name="Rectangle 2"/>
          <p:cNvSpPr>
            <a:spLocks noChangeArrowheads="1"/>
          </p:cNvSpPr>
          <p:nvPr/>
        </p:nvSpPr>
        <p:spPr bwMode="auto">
          <a:xfrm>
            <a:off x="1714480" y="0"/>
            <a:ext cx="74295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b="1" dirty="0" smtClean="0">
                <a:latin typeface="Times New Roman" pitchFamily="18" charset="0"/>
                <a:cs typeface="Times New Roman" pitchFamily="18" charset="0"/>
              </a:rPr>
              <a:t>Бауэр, Г. </a:t>
            </a:r>
          </a:p>
          <a:p>
            <a:pPr indent="534988" algn="just"/>
            <a:r>
              <a:rPr lang="ru-RU" b="1" dirty="0" smtClean="0">
                <a:latin typeface="Times New Roman" pitchFamily="18" charset="0"/>
                <a:cs typeface="Times New Roman" pitchFamily="18" charset="0"/>
              </a:rPr>
              <a:t>Цветной атлас по кольпоскопии </a:t>
            </a:r>
            <a:r>
              <a:rPr lang="ru-RU" dirty="0" smtClean="0">
                <a:latin typeface="Times New Roman" pitchFamily="18" charset="0"/>
                <a:cs typeface="Times New Roman" pitchFamily="18" charset="0"/>
              </a:rPr>
              <a:t>: пер. с нем. / Г. Бауэр ; под ред. С. И. Роговской. - Москва : ГЭОТАР-Медиа, 2012. - 288 с. : ил.</a:t>
            </a:r>
            <a:endParaRPr lang="ru-RU" dirty="0">
              <a:latin typeface="Times New Roman" pitchFamily="18" charset="0"/>
              <a:cs typeface="Times New Roman" pitchFamily="18" charset="0"/>
            </a:endParaRPr>
          </a:p>
        </p:txBody>
      </p:sp>
      <p:sp>
        <p:nvSpPr>
          <p:cNvPr id="4" name="Прямоугольник 3"/>
          <p:cNvSpPr/>
          <p:nvPr/>
        </p:nvSpPr>
        <p:spPr>
          <a:xfrm>
            <a:off x="3059832" y="1628800"/>
            <a:ext cx="5760640" cy="338554"/>
          </a:xfrm>
          <a:prstGeom prst="rect">
            <a:avLst/>
          </a:prstGeom>
        </p:spPr>
        <p:txBody>
          <a:bodyPr wrap="square">
            <a:spAutoFit/>
          </a:bodyPr>
          <a:lstStyle/>
          <a:p>
            <a:pPr algn="just"/>
            <a:r>
              <a:rPr lang="ru-RU" sz="1600" i="1" dirty="0" smtClean="0">
                <a:latin typeface="Book Antiqua" pitchFamily="18" charset="0"/>
              </a:rPr>
              <a:t>	</a:t>
            </a:r>
            <a:endParaRPr lang="ru-RU" i="1" dirty="0">
              <a:solidFill>
                <a:srgbClr val="3333FF"/>
              </a:solidFill>
              <a:latin typeface="Times New Roman" pitchFamily="18" charset="0"/>
              <a:cs typeface="Times New Roman" pitchFamily="18" charset="0"/>
            </a:endParaRPr>
          </a:p>
        </p:txBody>
      </p:sp>
      <p:sp>
        <p:nvSpPr>
          <p:cNvPr id="19457" name="Rectangle 1"/>
          <p:cNvSpPr>
            <a:spLocks noChangeArrowheads="1"/>
          </p:cNvSpPr>
          <p:nvPr/>
        </p:nvSpPr>
        <p:spPr bwMode="auto">
          <a:xfrm>
            <a:off x="0" y="1"/>
            <a:ext cx="857224" cy="642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618.1</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Б298</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pic>
        <p:nvPicPr>
          <p:cNvPr id="19459" name="Picture 3" descr="Цветной атлас по кольпоскопии"/>
          <p:cNvPicPr>
            <a:picLocks noChangeAspect="1" noChangeArrowheads="1"/>
          </p:cNvPicPr>
          <p:nvPr/>
        </p:nvPicPr>
        <p:blipFill>
          <a:blip r:embed="rId3"/>
          <a:srcRect/>
          <a:stretch>
            <a:fillRect/>
          </a:stretch>
        </p:blipFill>
        <p:spPr bwMode="auto">
          <a:xfrm>
            <a:off x="500034" y="1785926"/>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Прямоугольник 8"/>
          <p:cNvSpPr/>
          <p:nvPr/>
        </p:nvSpPr>
        <p:spPr>
          <a:xfrm>
            <a:off x="3428992" y="2143116"/>
            <a:ext cx="5357850" cy="2031325"/>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Издание посвящено современному методу исследования женских органов путем их осмотра с помощью кольпоскопа. Текст сопровождается большим количеством цветных иллюстраций, что позволяет отнести данное издание к иллюстрированному атласу-руководству для практикующих врачей.</a:t>
            </a:r>
            <a:endParaRPr lang="ru-RU"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Рисунок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500298" y="928670"/>
            <a:ext cx="6500858" cy="5355312"/>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книге изложены история развития и виды внутриматочных средств (ВМС), механизм их действия, сравнительная эффективность и длительность использования; медицинские критерии применения ВМС по последней классификации ВОЗ (2009), что поможет врачам внимательно и грамотно, с учетом индивидуальных особенностей подбирать и назначать то или иное средство в зависимости от состояния здоровья пациенток. Представлены сведения и практические рекомендации по предварительному обследованию женщин, подготовке и использованию инструментов, технике введения контрацептивов. Подробно рассмотрены возможные осложнения и побочные реакции на фоне применения ВМС. Изложены сведения (на основании данных литературы и собственного опыта применения) о левоноргестрелсодержащих внутриматочных средствах, обладающих, помимо высокой контрацептивной эффективности, рядом лечебных свойств. </a:t>
            </a:r>
          </a:p>
          <a:p>
            <a:pPr indent="533400" algn="just"/>
            <a:r>
              <a:rPr lang="ru-RU" i="1" dirty="0" smtClean="0">
                <a:solidFill>
                  <a:srgbClr val="C00000"/>
                </a:solidFill>
                <a:latin typeface="Times New Roman" pitchFamily="18" charset="0"/>
                <a:cs typeface="Times New Roman" pitchFamily="18" charset="0"/>
              </a:rPr>
              <a:t>Предназначена для акушеров-гинекологов, а также врачей других специальностей, интересующихся данной проблемой. </a:t>
            </a:r>
            <a:endParaRPr lang="ru-RU" i="1" dirty="0">
              <a:solidFill>
                <a:srgbClr val="C00000"/>
              </a:solidFill>
              <a:latin typeface="Times New Roman" pitchFamily="18" charset="0"/>
              <a:cs typeface="Times New Roman" pitchFamily="18" charset="0"/>
            </a:endParaRPr>
          </a:p>
        </p:txBody>
      </p:sp>
      <p:sp>
        <p:nvSpPr>
          <p:cNvPr id="6149" name="Rectangle 5"/>
          <p:cNvSpPr>
            <a:spLocks noChangeArrowheads="1"/>
          </p:cNvSpPr>
          <p:nvPr/>
        </p:nvSpPr>
        <p:spPr bwMode="auto">
          <a:xfrm>
            <a:off x="0" y="0"/>
            <a:ext cx="9286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613.8</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В608</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8" name="TextBox 7"/>
          <p:cNvSpPr txBox="1"/>
          <p:nvPr/>
        </p:nvSpPr>
        <p:spPr>
          <a:xfrm>
            <a:off x="1907704" y="476672"/>
            <a:ext cx="184731" cy="369332"/>
          </a:xfrm>
          <a:prstGeom prst="rect">
            <a:avLst/>
          </a:prstGeom>
          <a:noFill/>
        </p:spPr>
        <p:txBody>
          <a:bodyPr wrap="none" rtlCol="0">
            <a:spAutoFit/>
          </a:bodyPr>
          <a:lstStyle/>
          <a:p>
            <a:endParaRPr lang="ru-RU" dirty="0"/>
          </a:p>
        </p:txBody>
      </p:sp>
      <p:sp>
        <p:nvSpPr>
          <p:cNvPr id="9" name="TextBox 8"/>
          <p:cNvSpPr txBox="1"/>
          <p:nvPr/>
        </p:nvSpPr>
        <p:spPr>
          <a:xfrm>
            <a:off x="1835696" y="476672"/>
            <a:ext cx="184731" cy="369332"/>
          </a:xfrm>
          <a:prstGeom prst="rect">
            <a:avLst/>
          </a:prstGeom>
          <a:noFill/>
        </p:spPr>
        <p:txBody>
          <a:bodyPr wrap="none" rtlCol="0">
            <a:spAutoFit/>
          </a:bodyPr>
          <a:lstStyle/>
          <a:p>
            <a:endParaRPr lang="ru-RU" dirty="0"/>
          </a:p>
        </p:txBody>
      </p:sp>
      <p:sp>
        <p:nvSpPr>
          <p:cNvPr id="10" name="TextBox 9"/>
          <p:cNvSpPr txBox="1"/>
          <p:nvPr/>
        </p:nvSpPr>
        <p:spPr>
          <a:xfrm>
            <a:off x="2060104" y="629072"/>
            <a:ext cx="184731" cy="369332"/>
          </a:xfrm>
          <a:prstGeom prst="rect">
            <a:avLst/>
          </a:prstGeom>
          <a:noFill/>
        </p:spPr>
        <p:txBody>
          <a:bodyPr wrap="none" rtlCol="0">
            <a:spAutoFit/>
          </a:bodyPr>
          <a:lstStyle/>
          <a:p>
            <a:endParaRPr lang="ru-RU" dirty="0"/>
          </a:p>
        </p:txBody>
      </p:sp>
      <p:sp>
        <p:nvSpPr>
          <p:cNvPr id="12" name="TextBox 11"/>
          <p:cNvSpPr txBox="1"/>
          <p:nvPr/>
        </p:nvSpPr>
        <p:spPr>
          <a:xfrm>
            <a:off x="2212504" y="781472"/>
            <a:ext cx="184731" cy="369332"/>
          </a:xfrm>
          <a:prstGeom prst="rect">
            <a:avLst/>
          </a:prstGeom>
          <a:noFill/>
        </p:spPr>
        <p:txBody>
          <a:bodyPr wrap="none" rtlCol="0">
            <a:spAutoFit/>
          </a:bodyPr>
          <a:lstStyle/>
          <a:p>
            <a:endParaRPr lang="ru-RU" dirty="0"/>
          </a:p>
        </p:txBody>
      </p:sp>
      <p:sp>
        <p:nvSpPr>
          <p:cNvPr id="18433" name="Rectangle 1"/>
          <p:cNvSpPr>
            <a:spLocks noChangeArrowheads="1"/>
          </p:cNvSpPr>
          <p:nvPr/>
        </p:nvSpPr>
        <p:spPr bwMode="auto">
          <a:xfrm>
            <a:off x="1714480" y="0"/>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Внутриматочная контрацепция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под ред. В. Н. Прилепской. - Москва : ГЭОТАР-Медиа, 2014. - 192 с. : ил.</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7" name="Picture 5" descr="Внутриматочная контрацепция"/>
          <p:cNvPicPr>
            <a:picLocks noChangeAspect="1" noChangeArrowheads="1"/>
          </p:cNvPicPr>
          <p:nvPr/>
        </p:nvPicPr>
        <p:blipFill>
          <a:blip r:embed="rId3"/>
          <a:srcRect/>
          <a:stretch>
            <a:fillRect/>
          </a:stretch>
        </p:blipFill>
        <p:spPr bwMode="auto">
          <a:xfrm>
            <a:off x="285721" y="2000240"/>
            <a:ext cx="2286015"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1" y="0"/>
            <a:ext cx="9144000" cy="7072290"/>
          </a:xfrm>
          <a:prstGeom prst="rect">
            <a:avLst/>
          </a:prstGeom>
          <a:noFill/>
        </p:spPr>
      </p:pic>
      <p:sp>
        <p:nvSpPr>
          <p:cNvPr id="4" name="TextBox 3"/>
          <p:cNvSpPr txBox="1"/>
          <p:nvPr/>
        </p:nvSpPr>
        <p:spPr>
          <a:xfrm>
            <a:off x="0" y="0"/>
            <a:ext cx="857224" cy="646331"/>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Г491</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 name="TextBox 4"/>
          <p:cNvSpPr txBox="1"/>
          <p:nvPr/>
        </p:nvSpPr>
        <p:spPr>
          <a:xfrm>
            <a:off x="1643042" y="0"/>
            <a:ext cx="7500958" cy="92333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Гинекология</a:t>
            </a:r>
            <a:r>
              <a:rPr lang="ru-RU" dirty="0" smtClean="0">
                <a:latin typeface="Times New Roman" pitchFamily="18" charset="0"/>
                <a:cs typeface="Times New Roman" pitchFamily="18" charset="0"/>
              </a:rPr>
              <a:t> : национальное руководство. Краткое издание / под ред. Г. М. Савельевой, Г. Т. Сухих, И. Б. Манухина. - Москва : ГЭОТАР-Медиа, 2015. - 704 с. - (Национальные руководства).</a:t>
            </a:r>
            <a:endParaRPr lang="ru-RU" dirty="0">
              <a:latin typeface="Times New Roman" pitchFamily="18" charset="0"/>
              <a:cs typeface="Times New Roman" pitchFamily="18" charset="0"/>
            </a:endParaRPr>
          </a:p>
        </p:txBody>
      </p:sp>
      <p:pic>
        <p:nvPicPr>
          <p:cNvPr id="44034" name="Picture 2" descr="&amp;Gcy;&amp;icy;&amp;ncy;&amp;iecy;&amp;kcy;&amp;ocy;&amp;lcy;&amp;ocy;&amp;gcy;&amp;icy;&amp;yacy;. &amp;Ncy;&amp;acy;&amp;tscy;&amp;icy;&amp;ocy;&amp;ncy;&amp;acy;&amp;lcy;&amp;softcy;&amp;ncy;&amp;ocy;&amp;iecy; &amp;rcy;&amp;ucy;&amp;kcy;&amp;ocy;&amp;vcy;&amp;ocy;&amp;dcy;&amp;scy;&amp;tcy;&amp;vcy;&amp;ocy;. &amp;Kcy;&amp;rcy;&amp;acy;&amp;tcy;&amp;kcy;&amp;ocy;&amp;iecy; &amp;icy;&amp;zcy;&amp;dcy;&amp;acy;&amp;ncy;&amp;icy;&amp;iecy;"/>
          <p:cNvPicPr>
            <a:picLocks noChangeAspect="1" noChangeArrowheads="1"/>
          </p:cNvPicPr>
          <p:nvPr/>
        </p:nvPicPr>
        <p:blipFill>
          <a:blip r:embed="rId3"/>
          <a:srcRect/>
          <a:stretch>
            <a:fillRect/>
          </a:stretch>
        </p:blipFill>
        <p:spPr bwMode="auto">
          <a:xfrm>
            <a:off x="214282" y="2000240"/>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TextBox 6"/>
          <p:cNvSpPr txBox="1"/>
          <p:nvPr/>
        </p:nvSpPr>
        <p:spPr>
          <a:xfrm>
            <a:off x="2357422" y="1142984"/>
            <a:ext cx="6572296" cy="5355312"/>
          </a:xfrm>
          <a:prstGeom prst="rect">
            <a:avLst/>
          </a:prstGeom>
          <a:noFill/>
        </p:spPr>
        <p:txBody>
          <a:bodyPr wrap="square" rtlCol="0">
            <a:spAutoFit/>
          </a:bodyPr>
          <a:lstStyle/>
          <a:p>
            <a:pPr indent="534988" algn="just"/>
            <a:r>
              <a:rPr lang="ru-RU" i="1" dirty="0" smtClean="0">
                <a:solidFill>
                  <a:srgbClr val="C00000"/>
                </a:solidFill>
                <a:latin typeface="Times New Roman" pitchFamily="18" charset="0"/>
                <a:cs typeface="Times New Roman" pitchFamily="18" charset="0"/>
              </a:rPr>
              <a:t>Издание представляет собой сокращенную версию книги "Гинекология. Национальное руководство", вышедшей в 2007 г. под эгидой Российского общества акушеров-гинекологов и Ассоциации медицинских обществ по качеству, и содержит информацию о методах диагностики, лечения и профилактики основных гинекологических заболеваний. </a:t>
            </a:r>
          </a:p>
          <a:p>
            <a:pPr indent="534988" algn="just"/>
            <a:r>
              <a:rPr lang="ru-RU" i="1" dirty="0" smtClean="0">
                <a:solidFill>
                  <a:srgbClr val="C00000"/>
                </a:solidFill>
                <a:latin typeface="Times New Roman" pitchFamily="18" charset="0"/>
                <a:cs typeface="Times New Roman" pitchFamily="18" charset="0"/>
              </a:rPr>
              <a:t>В переработке руководства приняли участие ведущие специалисты акушеры-гинекологи. В редакционный совет вошли специалисты-эксперты Минздрава России, руководители профессиональных медицинских обществ, академики РАМН, руководители научно-исследовательских учреждений и медицинских вузов. Актуальность издания определяется ограниченным выбором на рынке медицинской литературы отечественных компактных руководств такого уровня для повседневного использования врачами. </a:t>
            </a:r>
          </a:p>
          <a:p>
            <a:pPr indent="534988" algn="just"/>
            <a:r>
              <a:rPr lang="ru-RU" i="1" dirty="0" smtClean="0">
                <a:solidFill>
                  <a:srgbClr val="C00000"/>
                </a:solidFill>
                <a:latin typeface="Times New Roman" pitchFamily="18" charset="0"/>
                <a:cs typeface="Times New Roman" pitchFamily="18" charset="0"/>
              </a:rPr>
              <a:t>Предназначено врачам женских консультаций, поликлиник, гинекологических стационаров, работникам фельдшерско-акушерских пунктов, студентам старших курсов медицинских вузов, интернам, ординаторам, аспирантам</a:t>
            </a:r>
            <a:r>
              <a:rPr lang="ru-RU" dirty="0" smtClean="0"/>
              <a:t>.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3073" name="Rectangle 1"/>
          <p:cNvSpPr>
            <a:spLocks noChangeArrowheads="1"/>
          </p:cNvSpPr>
          <p:nvPr/>
        </p:nvSpPr>
        <p:spPr bwMode="auto">
          <a:xfrm>
            <a:off x="0" y="1"/>
            <a:ext cx="857224" cy="642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rPr>
              <a:t>618.1</a:t>
            </a: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Г491</a:t>
            </a:r>
            <a:endParaRPr lang="ru-RU" b="1"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074" name="Rectangle 2"/>
          <p:cNvSpPr>
            <a:spLocks noChangeArrowheads="1"/>
          </p:cNvSpPr>
          <p:nvPr/>
        </p:nvSpPr>
        <p:spPr bwMode="auto">
          <a:xfrm>
            <a:off x="1214414" y="0"/>
            <a:ext cx="79295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b="1" dirty="0" smtClean="0">
                <a:latin typeface="Times New Roman" pitchFamily="18" charset="0"/>
                <a:cs typeface="Times New Roman" pitchFamily="18" charset="0"/>
              </a:rPr>
              <a:t>Гинекология </a:t>
            </a:r>
            <a:r>
              <a:rPr lang="ru-RU" dirty="0" smtClean="0">
                <a:latin typeface="Times New Roman" pitchFamily="18" charset="0"/>
                <a:cs typeface="Times New Roman" pitchFamily="18" charset="0"/>
              </a:rPr>
              <a:t>: учебник / под ред. Г. М. Савельевой, В. Г. Бреусенко. - 4-е изд., перераб. и доп. - Москва : ГЭОТАР-Медиа, 2012. - 432 с.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357422" y="1000108"/>
            <a:ext cx="6643734" cy="5355312"/>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Четвертое издание учебника по гинекологии переработано и дополнено в соответствии с учебной программой. Большинство глав обновлено с учетом последних достижений в области этиологии, патофизиологии, диагностики и лечения гинекологических заболеваний. Логика представления материала отвечает международным требованиям современного медицинского образования.Текст четко структурирован, иллюстрирован множеством таблиц и рисунков, облегчающих восприятие. Каждая глава содержит контрольные вопросы. Полная электронная версия учебника и дополнительные учебные материалы к нему (главы, отражающие темы, не вошедшие в программу основного курса, иллюстрации и видеофильмы с записью операций) размещены в составе электронной библиотечной системы "Консультант студента. Электронная библиотека медицинского вуза" . </a:t>
            </a:r>
          </a:p>
          <a:p>
            <a:pPr indent="533400" algn="just"/>
            <a:r>
              <a:rPr lang="ru-RU" i="1" dirty="0" smtClean="0">
                <a:solidFill>
                  <a:srgbClr val="C00000"/>
                </a:solidFill>
                <a:latin typeface="Times New Roman" pitchFamily="18" charset="0"/>
                <a:cs typeface="Times New Roman" pitchFamily="18" charset="0"/>
              </a:rPr>
              <a:t>Предназначен студентам учреждений высшего профессионального образования, обучающимся по различным медицинским специальностям, а также ординаторам, аспирантам, молодым врачам.</a:t>
            </a:r>
            <a:endParaRPr lang="ru-RU" i="1" dirty="0">
              <a:solidFill>
                <a:srgbClr val="C00000"/>
              </a:solidFill>
              <a:latin typeface="Times New Roman" pitchFamily="18" charset="0"/>
              <a:cs typeface="Times New Roman" pitchFamily="18" charset="0"/>
            </a:endParaRPr>
          </a:p>
        </p:txBody>
      </p:sp>
      <p:pic>
        <p:nvPicPr>
          <p:cNvPr id="17410" name="Picture 2" descr="&amp;Gcy;&amp;icy;&amp;ncy;&amp;iecy;&amp;kcy;&amp;ocy;&amp;lcy;&amp;ocy;&amp;gcy;&amp;icy;&amp;yacy;. &amp;Ucy;&amp;chcy;&amp;iecy;&amp;bcy;&amp;ncy;&amp;icy;&amp;kcy;"/>
          <p:cNvPicPr>
            <a:picLocks noChangeAspect="1" noChangeArrowheads="1"/>
          </p:cNvPicPr>
          <p:nvPr/>
        </p:nvPicPr>
        <p:blipFill>
          <a:blip r:embed="rId3"/>
          <a:srcRect/>
          <a:stretch>
            <a:fillRect/>
          </a:stretch>
        </p:blipFill>
        <p:spPr bwMode="auto">
          <a:xfrm>
            <a:off x="214282" y="1714488"/>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0" y="-142900"/>
            <a:ext cx="9144000" cy="7000900"/>
          </a:xfrm>
          <a:prstGeom prst="rect">
            <a:avLst/>
          </a:prstGeom>
          <a:noFill/>
        </p:spPr>
      </p:pic>
      <p:sp>
        <p:nvSpPr>
          <p:cNvPr id="1025" name="Rectangle 1"/>
          <p:cNvSpPr>
            <a:spLocks noChangeArrowheads="1"/>
          </p:cNvSpPr>
          <p:nvPr/>
        </p:nvSpPr>
        <p:spPr bwMode="auto">
          <a:xfrm>
            <a:off x="0" y="-142899"/>
            <a:ext cx="857224" cy="642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Г491</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026" name="Rectangle 2"/>
          <p:cNvSpPr>
            <a:spLocks noChangeArrowheads="1"/>
          </p:cNvSpPr>
          <p:nvPr/>
        </p:nvSpPr>
        <p:spPr bwMode="auto">
          <a:xfrm>
            <a:off x="1428728" y="-142900"/>
            <a:ext cx="77152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b="1" dirty="0" smtClean="0">
                <a:latin typeface="Times New Roman" pitchFamily="18" charset="0"/>
                <a:cs typeface="Times New Roman" pitchFamily="18" charset="0"/>
              </a:rPr>
              <a:t>Гинекология </a:t>
            </a:r>
            <a:r>
              <a:rPr lang="ru-RU" dirty="0" smtClean="0">
                <a:latin typeface="Times New Roman" pitchFamily="18" charset="0"/>
                <a:cs typeface="Times New Roman" pitchFamily="18" charset="0"/>
              </a:rPr>
              <a:t>: учебник / Министерство образования и науки РФ ; под ред. В. Е. Радзинского, А. М. Фукса. - Москва : ГЭОТАР-Медиа, 2014. - 1000 с.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2357422" y="785794"/>
            <a:ext cx="6605356" cy="5632311"/>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Учебник создан в соответствии с федеральным образовательным стандартом РФ и программами преподавания предмета в США и Великобритании. Он отличается от аналогичных интеграцией современных знаний о гинекологии в широком смысле слова в единую учебную систему с использованием английских аналогов русскоязычных терминов и  адресован студентам-иностранцам, обучающимся медицине на русском языке, а также соотечественникам, планирующим нострификацию диплома и работу за рубежом.</a:t>
            </a:r>
          </a:p>
          <a:p>
            <a:pPr indent="533400" algn="just"/>
            <a:r>
              <a:rPr lang="ru-RU" i="1" dirty="0" smtClean="0">
                <a:solidFill>
                  <a:srgbClr val="C00000"/>
                </a:solidFill>
                <a:latin typeface="Times New Roman" pitchFamily="18" charset="0"/>
                <a:cs typeface="Times New Roman" pitchFamily="18" charset="0"/>
              </a:rPr>
              <a:t>Структура учебника, порядок изложения материала, использование международных классификаций, специально составленный словарь в конце учебника, иллюстративный материал и блок трехуровневого самоконтроля в конце каждой главы позволяют изучить предмет, оценить приоритеты отечественного преподавания и сократить время и средства на подготовку к сертификации за рубежом с учетом требований тех стран, в которых предполагается осуществлять врачебную деятельность. </a:t>
            </a:r>
          </a:p>
          <a:p>
            <a:pPr indent="533400" algn="just"/>
            <a:r>
              <a:rPr lang="ru-RU" i="1" dirty="0" smtClean="0">
                <a:solidFill>
                  <a:srgbClr val="C00000"/>
                </a:solidFill>
                <a:latin typeface="Times New Roman" pitchFamily="18" charset="0"/>
                <a:cs typeface="Times New Roman" pitchFamily="18" charset="0"/>
              </a:rPr>
              <a:t>Предназначен студентам медицинских вузов, клиническим ординаторам, акушерам-гинекологам и врачам общей практики.</a:t>
            </a:r>
            <a:endParaRPr lang="ru-RU" i="1" dirty="0">
              <a:solidFill>
                <a:srgbClr val="C00000"/>
              </a:solidFill>
              <a:latin typeface="Times New Roman" pitchFamily="18" charset="0"/>
              <a:cs typeface="Times New Roman" pitchFamily="18" charset="0"/>
            </a:endParaRPr>
          </a:p>
        </p:txBody>
      </p:sp>
      <p:pic>
        <p:nvPicPr>
          <p:cNvPr id="16386" name="Picture 2" descr="&amp;Gcy;&amp;icy;&amp;ncy;&amp;iecy;&amp;kcy;&amp;ocy;&amp;lcy;&amp;ocy;&amp;gcy;&amp;icy;&amp;yacy;. &amp;Ucy;&amp;chcy;&amp;iecy;&amp;bcy;&amp;ncy;&amp;icy;&amp;kcy;"/>
          <p:cNvPicPr>
            <a:picLocks noChangeAspect="1" noChangeArrowheads="1"/>
          </p:cNvPicPr>
          <p:nvPr/>
        </p:nvPicPr>
        <p:blipFill>
          <a:blip r:embed="rId3"/>
          <a:srcRect/>
          <a:stretch>
            <a:fillRect/>
          </a:stretch>
        </p:blipFill>
        <p:spPr bwMode="auto">
          <a:xfrm>
            <a:off x="214282" y="1785926"/>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2049" name="Rectangle 1"/>
          <p:cNvSpPr>
            <a:spLocks noChangeArrowheads="1"/>
          </p:cNvSpPr>
          <p:nvPr/>
        </p:nvSpPr>
        <p:spPr bwMode="auto">
          <a:xfrm>
            <a:off x="0" y="0"/>
            <a:ext cx="7857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Г952</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2050" name="Rectangle 2"/>
          <p:cNvSpPr>
            <a:spLocks noChangeArrowheads="1"/>
          </p:cNvSpPr>
          <p:nvPr/>
        </p:nvSpPr>
        <p:spPr bwMode="auto">
          <a:xfrm>
            <a:off x="1500166" y="0"/>
            <a:ext cx="764383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b="1" dirty="0" smtClean="0">
                <a:latin typeface="Times New Roman" pitchFamily="18" charset="0"/>
                <a:cs typeface="Times New Roman" pitchFamily="18" charset="0"/>
              </a:rPr>
              <a:t>Гуриев, Т. Д. </a:t>
            </a:r>
          </a:p>
          <a:p>
            <a:pPr lvl="0" indent="534988" algn="just" fontAlgn="base">
              <a:spcBef>
                <a:spcPct val="0"/>
              </a:spcBef>
              <a:spcAft>
                <a:spcPct val="0"/>
              </a:spcAft>
            </a:pPr>
            <a:r>
              <a:rPr lang="ru-RU" b="1" dirty="0" smtClean="0">
                <a:latin typeface="Times New Roman" pitchFamily="18" charset="0"/>
                <a:cs typeface="Times New Roman" pitchFamily="18" charset="0"/>
              </a:rPr>
              <a:t>Сочетание миомы матки и аденомиоза </a:t>
            </a:r>
            <a:r>
              <a:rPr lang="ru-RU" dirty="0" smtClean="0">
                <a:latin typeface="Times New Roman" pitchFamily="18" charset="0"/>
                <a:cs typeface="Times New Roman" pitchFamily="18" charset="0"/>
              </a:rPr>
              <a:t>/ Т. Д. Гуриев, И. С. Сидорова, А. Л. Унанян. - Москва : Медицинское информационное агентство, 2012. - 256 с.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2928926" y="1785926"/>
            <a:ext cx="6072230" cy="3416320"/>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Руководство посвящено сочетанной гинекологической патологии: миоме матки и аденомиозу, вопросам регуляции и лечения репродуктивной системы при гормонозависимых заболеваниях. Даны современные представления о миоме матки и аденомиозе. Отдельные главы посвящены этиологии и патогенезу сочетанной доброкачественной патологии матки, диагностике, морфологическим аспектам сочетания аденомиоза и миомы. В заключительной главе даны рекомендации по современному лечению больных с сочетанной патологией матки.</a:t>
            </a:r>
          </a:p>
          <a:p>
            <a:pPr indent="533400" algn="just"/>
            <a:r>
              <a:rPr lang="ru-RU" i="1" dirty="0" smtClean="0">
                <a:solidFill>
                  <a:srgbClr val="C00000"/>
                </a:solidFill>
                <a:latin typeface="Times New Roman" pitchFamily="18" charset="0"/>
                <a:cs typeface="Times New Roman" pitchFamily="18" charset="0"/>
              </a:rPr>
              <a:t>Предназначено для гинекологов, онкологов, эндокринологов.</a:t>
            </a:r>
            <a:endParaRPr lang="ru-RU" i="1" dirty="0">
              <a:solidFill>
                <a:srgbClr val="C00000"/>
              </a:solidFill>
              <a:latin typeface="Times New Roman" pitchFamily="18" charset="0"/>
              <a:cs typeface="Times New Roman" pitchFamily="18" charset="0"/>
            </a:endParaRPr>
          </a:p>
        </p:txBody>
      </p:sp>
      <p:pic>
        <p:nvPicPr>
          <p:cNvPr id="9" name="Picture 2" descr="http://www.ozon.ru/multimedia/books_covers/1003569523.jpg"/>
          <p:cNvPicPr>
            <a:picLocks noChangeAspect="1" noChangeArrowheads="1"/>
          </p:cNvPicPr>
          <p:nvPr/>
        </p:nvPicPr>
        <p:blipFill>
          <a:blip r:embed="rId3"/>
          <a:srcRect r="-2814" b="3031"/>
          <a:stretch>
            <a:fillRect/>
          </a:stretch>
        </p:blipFill>
        <p:spPr bwMode="auto">
          <a:xfrm>
            <a:off x="285720" y="1857364"/>
            <a:ext cx="2286015"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E:\Рисунок1.png"/>
          <p:cNvPicPr>
            <a:picLocks noChangeAspect="1" noChangeArrowheads="1"/>
          </p:cNvPicPr>
          <p:nvPr/>
        </p:nvPicPr>
        <p:blipFill>
          <a:blip r:embed="rId2" cstate="print"/>
          <a:srcRect/>
          <a:stretch>
            <a:fillRect/>
          </a:stretch>
        </p:blipFill>
        <p:spPr bwMode="auto">
          <a:xfrm>
            <a:off x="-142908" y="0"/>
            <a:ext cx="9286908" cy="6858000"/>
          </a:xfrm>
          <a:prstGeom prst="rect">
            <a:avLst/>
          </a:prstGeom>
          <a:noFill/>
        </p:spPr>
      </p:pic>
      <p:sp>
        <p:nvSpPr>
          <p:cNvPr id="5" name="Прямоугольник 4"/>
          <p:cNvSpPr/>
          <p:nvPr/>
        </p:nvSpPr>
        <p:spPr>
          <a:xfrm>
            <a:off x="1357290" y="0"/>
            <a:ext cx="7786710" cy="1477328"/>
          </a:xfrm>
          <a:prstGeom prst="rect">
            <a:avLst/>
          </a:prstGeom>
        </p:spPr>
        <p:txBody>
          <a:bodyPr wrap="square">
            <a:spAutoFit/>
          </a:bodyPr>
          <a:lstStyle/>
          <a:p>
            <a:pPr lvl="0" algn="just" fontAlgn="base">
              <a:spcBef>
                <a:spcPct val="0"/>
              </a:spcBef>
              <a:spcAft>
                <a:spcPct val="0"/>
              </a:spcAft>
            </a:pPr>
            <a:r>
              <a:rPr lang="ru-RU" b="1" dirty="0" smtClean="0">
                <a:latin typeface="Times New Roman" pitchFamily="18" charset="0"/>
                <a:cs typeface="Times New Roman" pitchFamily="18" charset="0"/>
              </a:rPr>
              <a:t>Дзигуа, М. В. </a:t>
            </a:r>
          </a:p>
          <a:p>
            <a:pPr lvl="0" indent="534988" algn="just" fontAlgn="base">
              <a:spcBef>
                <a:spcPct val="0"/>
              </a:spcBef>
              <a:spcAft>
                <a:spcPct val="0"/>
              </a:spcAft>
            </a:pPr>
            <a:r>
              <a:rPr lang="ru-RU" b="1" dirty="0" smtClean="0">
                <a:latin typeface="Times New Roman" pitchFamily="18" charset="0"/>
                <a:cs typeface="Times New Roman" pitchFamily="18" charset="0"/>
              </a:rPr>
              <a:t>Медицинская помощь женщине с гинекологическими заболеваниями в различные периоды жизни </a:t>
            </a:r>
            <a:r>
              <a:rPr lang="ru-RU" dirty="0" smtClean="0">
                <a:latin typeface="Times New Roman" pitchFamily="18" charset="0"/>
                <a:cs typeface="Times New Roman" pitchFamily="18" charset="0"/>
              </a:rPr>
              <a:t>: учебное пособие для медицинских училищ и колледжей / М. В. Дзигуа. - Москва : ГЭОТАР-Медиа, 2013. - 360 с.</a:t>
            </a:r>
          </a:p>
        </p:txBody>
      </p:sp>
      <p:sp>
        <p:nvSpPr>
          <p:cNvPr id="6" name="Прямоугольник 5"/>
          <p:cNvSpPr/>
          <p:nvPr/>
        </p:nvSpPr>
        <p:spPr>
          <a:xfrm>
            <a:off x="2571736" y="1571612"/>
            <a:ext cx="6429420" cy="4524315"/>
          </a:xfrm>
          <a:prstGeom prst="rect">
            <a:avLst/>
          </a:prstGeom>
        </p:spPr>
        <p:txBody>
          <a:bodyPr wrap="square">
            <a:spAutoFit/>
          </a:bodyPr>
          <a:lstStyle/>
          <a:p>
            <a:pPr indent="533400" algn="just"/>
            <a:r>
              <a:rPr lang="ru-RU" dirty="0" smtClean="0"/>
              <a:t> </a:t>
            </a:r>
            <a:r>
              <a:rPr lang="ru-RU" i="1" dirty="0" smtClean="0">
                <a:solidFill>
                  <a:srgbClr val="C00000"/>
                </a:solidFill>
              </a:rPr>
              <a:t>У</a:t>
            </a:r>
            <a:r>
              <a:rPr lang="ru-RU" i="1" dirty="0" smtClean="0">
                <a:solidFill>
                  <a:srgbClr val="C00000"/>
                </a:solidFill>
                <a:latin typeface="Times New Roman" pitchFamily="18" charset="0"/>
                <a:cs typeface="Times New Roman" pitchFamily="18" charset="0"/>
              </a:rPr>
              <a:t>чебник соответствует требованиям ФГОС среднего профессионального образования по специальности "Акушерское дело« и расширяет знания акушерок, оказывающих помощь женщинам с гинекологическими заболеваниями. Представлены два междисциплинарных курса: гинекология и охрана репродуктивного здоровья и планирование семьи. Определена роль среднего медицинского персонала при обследовании и лечении больных с различными гинекологическими патологиями. </a:t>
            </a:r>
          </a:p>
          <a:p>
            <a:pPr indent="533400" algn="just"/>
            <a:r>
              <a:rPr lang="ru-RU" i="1" dirty="0" smtClean="0">
                <a:solidFill>
                  <a:srgbClr val="C00000"/>
                </a:solidFill>
                <a:latin typeface="Times New Roman" pitchFamily="18" charset="0"/>
                <a:cs typeface="Times New Roman" pitchFamily="18" charset="0"/>
              </a:rPr>
              <a:t>Рекомендован студентам и преподавателям медицинских училищ и колледжей, а также слушателям и преподавателям отделений повышения квалификации при последипломной подготовке по циклам "Сестринская помощь гинекологическим больным", "Современные аспекты акушерской помощи в родовспомогательных учреждениях", "Охрана здоровья женщин".. </a:t>
            </a:r>
            <a:endParaRPr lang="ru-RU" i="1" dirty="0">
              <a:solidFill>
                <a:srgbClr val="C00000"/>
              </a:solidFill>
              <a:latin typeface="Times New Roman" pitchFamily="18" charset="0"/>
              <a:cs typeface="Times New Roman" pitchFamily="18" charset="0"/>
            </a:endParaRPr>
          </a:p>
        </p:txBody>
      </p:sp>
      <p:pic>
        <p:nvPicPr>
          <p:cNvPr id="7" name="Picture 10" descr="http://static.my-shop.ru/product/2/129/1281900.jpg"/>
          <p:cNvPicPr>
            <a:picLocks noChangeAspect="1" noChangeArrowheads="1"/>
          </p:cNvPicPr>
          <p:nvPr/>
        </p:nvPicPr>
        <p:blipFill>
          <a:blip r:embed="rId3"/>
          <a:srcRect/>
          <a:stretch>
            <a:fillRect/>
          </a:stretch>
        </p:blipFill>
        <p:spPr bwMode="auto">
          <a:xfrm>
            <a:off x="285720" y="1928802"/>
            <a:ext cx="2143140"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Прямоугольник 7"/>
          <p:cNvSpPr/>
          <p:nvPr/>
        </p:nvSpPr>
        <p:spPr>
          <a:xfrm>
            <a:off x="-142908" y="1"/>
            <a:ext cx="857256" cy="646331"/>
          </a:xfrm>
          <a:prstGeom prst="rect">
            <a:avLst/>
          </a:prstGeom>
        </p:spPr>
        <p:txBody>
          <a:bodyPr wrap="square">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a:t>
            </a: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Д435</a:t>
            </a:r>
            <a:endParaRPr lang="ru-RU" b="1" dirty="0">
              <a:effectLst>
                <a:outerShdw blurRad="38100" dist="38100" dir="2700000" algn="tl">
                  <a:srgbClr val="000000">
                    <a:alpha val="43137"/>
                  </a:srgbClr>
                </a:outerShdw>
              </a:effectLst>
              <a:latin typeface="Book Antiqua"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45057" name="Rectangle 1"/>
          <p:cNvSpPr>
            <a:spLocks noChangeArrowheads="1"/>
          </p:cNvSpPr>
          <p:nvPr/>
        </p:nvSpPr>
        <p:spPr bwMode="auto">
          <a:xfrm>
            <a:off x="0" y="1"/>
            <a:ext cx="1000100" cy="642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618.1</a:t>
            </a: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Д562</a:t>
            </a:r>
            <a:r>
              <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rPr>
              <a:t> </a:t>
            </a:r>
          </a:p>
        </p:txBody>
      </p:sp>
      <p:sp>
        <p:nvSpPr>
          <p:cNvPr id="45058" name="Rectangle 2"/>
          <p:cNvSpPr>
            <a:spLocks noChangeArrowheads="1"/>
          </p:cNvSpPr>
          <p:nvPr/>
        </p:nvSpPr>
        <p:spPr bwMode="auto">
          <a:xfrm>
            <a:off x="1500166" y="0"/>
            <a:ext cx="764383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Доброкачественные заболевания матки</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А. Н. Стрижаков [и др.]. - 2-е изд., перераб. и доп. - Москва : ГЭОТАР-Медиа, 2014. - 312 с. : ил. - (Библиотека врача-специалиста).</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5060" name="Picture 4" descr="&amp;Dcy;&amp;ocy;&amp;bcy;&amp;rcy;&amp;ocy;&amp;kcy;&amp;acy;&amp;chcy;&amp;iecy;&amp;scy;&amp;tcy;&amp;vcy;&amp;iecy;&amp;ncy;&amp;ncy;&amp;ycy;&amp;iecy; &amp;zcy;&amp;acy;&amp;bcy;&amp;ocy;&amp;lcy;&amp;iecy;&amp;vcy;&amp;acy;&amp;ncy;&amp;icy;&amp;yacy; &amp;mcy;&amp;acy;&amp;tcy;&amp;kcy;&amp;icy;"/>
          <p:cNvPicPr>
            <a:picLocks noChangeAspect="1" noChangeArrowheads="1"/>
          </p:cNvPicPr>
          <p:nvPr/>
        </p:nvPicPr>
        <p:blipFill>
          <a:blip r:embed="rId3"/>
          <a:srcRect/>
          <a:stretch>
            <a:fillRect/>
          </a:stretch>
        </p:blipFill>
        <p:spPr bwMode="auto">
          <a:xfrm>
            <a:off x="357158" y="2000240"/>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0" name="TextBox 9"/>
          <p:cNvSpPr txBox="1"/>
          <p:nvPr/>
        </p:nvSpPr>
        <p:spPr>
          <a:xfrm>
            <a:off x="2714612" y="1285860"/>
            <a:ext cx="6143668" cy="4801314"/>
          </a:xfrm>
          <a:prstGeom prst="rect">
            <a:avLst/>
          </a:prstGeom>
          <a:noFill/>
        </p:spPr>
        <p:txBody>
          <a:bodyPr wrap="square" rtlCol="0">
            <a:spAutoFit/>
          </a:bodyPr>
          <a:lstStyle/>
          <a:p>
            <a:pPr indent="533400" algn="just"/>
            <a:r>
              <a:rPr lang="ru-RU" i="1" dirty="0" smtClean="0">
                <a:solidFill>
                  <a:srgbClr val="C00000"/>
                </a:solidFill>
                <a:latin typeface="Times New Roman" pitchFamily="18" charset="0"/>
                <a:cs typeface="Times New Roman" pitchFamily="18" charset="0"/>
              </a:rPr>
              <a:t>Во втором издании руководства, переработанном и дополненном, пересмотрен ряд аспектов, касающихся диагностики и лечения пациенток с миомой матки, аденомиозом. Изучены отдаленные результаты органосберегающего хирургического лечения больных с доброкачественными заболеваниями матки, а также качество их жизни пациенток до и после лечения. Рассмотрены вопросы этиологии и патогенеза миомы матки, гиперпластических процессов эндометрия, аденомиоза. Представлены возможности высокотехнологичных методов исследования в диагностике различных форм доброкачественных заболеваний матки. Изложены перспективы и ограничения современных методов лечения миомы матки, гиперпластических процессов эндометрия и аденомиоза. </a:t>
            </a:r>
          </a:p>
          <a:p>
            <a:pPr indent="533400" algn="just"/>
            <a:r>
              <a:rPr lang="ru-RU" i="1" dirty="0" smtClean="0">
                <a:solidFill>
                  <a:srgbClr val="C00000"/>
                </a:solidFill>
                <a:latin typeface="Times New Roman" pitchFamily="18" charset="0"/>
                <a:cs typeface="Times New Roman" pitchFamily="18" charset="0"/>
              </a:rPr>
              <a:t>Предназначено для акушеров-гинекологов, хирургов, врачей ультразвуковой диагностики.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Рисунок1.png"/>
          <p:cNvPicPr>
            <a:picLocks noChangeAspect="1" noChangeArrowheads="1"/>
          </p:cNvPicPr>
          <p:nvPr/>
        </p:nvPicPr>
        <p:blipFill>
          <a:blip r:embed="rId3" cstate="print"/>
          <a:srcRect/>
          <a:stretch>
            <a:fillRect/>
          </a:stretch>
        </p:blipFill>
        <p:spPr bwMode="auto">
          <a:xfrm>
            <a:off x="0" y="0"/>
            <a:ext cx="9354225" cy="6858000"/>
          </a:xfrm>
          <a:prstGeom prst="rect">
            <a:avLst/>
          </a:prstGeom>
          <a:noFill/>
        </p:spPr>
      </p:pic>
      <p:sp>
        <p:nvSpPr>
          <p:cNvPr id="2" name="Прямоугольник 1"/>
          <p:cNvSpPr/>
          <p:nvPr/>
        </p:nvSpPr>
        <p:spPr>
          <a:xfrm>
            <a:off x="1714480" y="857232"/>
            <a:ext cx="5786478"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ru-RU" sz="4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ИЗДАНИЯ</a:t>
            </a:r>
          </a:p>
          <a:p>
            <a:pPr algn="ctr">
              <a:spcBef>
                <a:spcPct val="50000"/>
              </a:spcBef>
            </a:pPr>
            <a:r>
              <a:rPr lang="ru-RU" sz="4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ПО АКУШЕРСТВУ </a:t>
            </a:r>
          </a:p>
          <a:p>
            <a:pPr algn="ctr">
              <a:spcBef>
                <a:spcPct val="50000"/>
              </a:spcBef>
            </a:pPr>
            <a:r>
              <a:rPr lang="ru-RU" sz="4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И ГИНЕКОЛОГИИ</a:t>
            </a:r>
            <a:endParaRPr lang="ru-RU" sz="4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рямоугольник 2"/>
          <p:cNvSpPr/>
          <p:nvPr/>
        </p:nvSpPr>
        <p:spPr>
          <a:xfrm rot="10800000" flipV="1">
            <a:off x="3500430" y="4071942"/>
            <a:ext cx="2143140"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книги, журналы</a:t>
            </a:r>
            <a:endParaRPr lang="ru-RU"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Прямоугольник 3"/>
          <p:cNvSpPr/>
          <p:nvPr/>
        </p:nvSpPr>
        <p:spPr>
          <a:xfrm>
            <a:off x="3357554" y="5715016"/>
            <a:ext cx="2500330" cy="784830"/>
          </a:xfrm>
          <a:prstGeom prst="rect">
            <a:avLst/>
          </a:prstGeom>
        </p:spPr>
        <p:txBody>
          <a:bodyPr wrap="square">
            <a:spAutoFit/>
          </a:bodyPr>
          <a:lstStyle/>
          <a:p>
            <a:pPr algn="ctr">
              <a:spcBef>
                <a:spcPct val="50000"/>
              </a:spcBef>
            </a:pPr>
            <a:r>
              <a:rPr lang="ru-RU" b="1" i="1" dirty="0" smtClean="0">
                <a:solidFill>
                  <a:srgbClr val="FF0000"/>
                </a:solidFill>
                <a:latin typeface="Times New Roman" pitchFamily="18" charset="0"/>
                <a:cs typeface="Times New Roman" pitchFamily="18" charset="0"/>
              </a:rPr>
              <a:t>г. Екатеринбург</a:t>
            </a:r>
          </a:p>
          <a:p>
            <a:pPr algn="ctr">
              <a:spcBef>
                <a:spcPct val="50000"/>
              </a:spcBef>
            </a:pPr>
            <a:r>
              <a:rPr lang="ru-RU" b="1" i="1" dirty="0" smtClean="0">
                <a:solidFill>
                  <a:srgbClr val="FF0000"/>
                </a:solidFill>
                <a:latin typeface="Times New Roman" pitchFamily="18" charset="0"/>
                <a:cs typeface="Times New Roman" pitchFamily="18" charset="0"/>
              </a:rPr>
              <a:t>2016 год</a:t>
            </a:r>
            <a:endParaRPr lang="ru-RU"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46082" name="Rectangle 2"/>
          <p:cNvSpPr>
            <a:spLocks noChangeArrowheads="1"/>
          </p:cNvSpPr>
          <p:nvPr/>
        </p:nvSpPr>
        <p:spPr bwMode="auto">
          <a:xfrm>
            <a:off x="0" y="0"/>
            <a:ext cx="10001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618.2/.7</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З-125</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7" name="Прямоугольник 6"/>
          <p:cNvSpPr/>
          <p:nvPr/>
        </p:nvSpPr>
        <p:spPr>
          <a:xfrm>
            <a:off x="1643042" y="0"/>
            <a:ext cx="7500958" cy="646331"/>
          </a:xfrm>
          <a:prstGeom prst="rect">
            <a:avLst/>
          </a:prstGeom>
        </p:spPr>
        <p:txBody>
          <a:bodyPr wrap="square">
            <a:spAutoFit/>
          </a:bodyPr>
          <a:lstStyle/>
          <a:p>
            <a:pPr algn="just"/>
            <a:r>
              <a:rPr lang="ru-RU" b="1" dirty="0" smtClean="0">
                <a:latin typeface="Times New Roman" pitchFamily="18" charset="0"/>
                <a:cs typeface="Times New Roman" pitchFamily="18" charset="0"/>
              </a:rPr>
              <a:t>Заболевания сердца у беременных </a:t>
            </a:r>
            <a:r>
              <a:rPr lang="ru-RU" dirty="0" smtClean="0">
                <a:latin typeface="Times New Roman" pitchFamily="18" charset="0"/>
                <a:cs typeface="Times New Roman" pitchFamily="18" charset="0"/>
              </a:rPr>
              <a:t>/ С. Р. Мравян [и др.]. - Москва : ГЭОТАР-Медиа, 2014. - 392 с. </a:t>
            </a:r>
            <a:endParaRPr lang="ru-RU" dirty="0">
              <a:latin typeface="Times New Roman" pitchFamily="18" charset="0"/>
              <a:cs typeface="Times New Roman" pitchFamily="18" charset="0"/>
            </a:endParaRPr>
          </a:p>
        </p:txBody>
      </p:sp>
      <p:pic>
        <p:nvPicPr>
          <p:cNvPr id="46084" name="Picture 4" descr="&amp;Zcy;&amp;acy;&amp;bcy;&amp;ocy;&amp;lcy;&amp;iecy;&amp;vcy;&amp;acy;&amp;ncy;&amp;icy;&amp;yacy; &amp;scy;&amp;iecy;&amp;rcy;&amp;dcy;&amp;tscy;&amp;acy; &amp;ucy; &amp;bcy;&amp;iecy;&amp;rcy;&amp;iecy;&amp;mcy;&amp;iecy;&amp;ncy;&amp;ncy;&amp;ycy;&amp;khcy;"/>
          <p:cNvPicPr>
            <a:picLocks noChangeAspect="1" noChangeArrowheads="1"/>
          </p:cNvPicPr>
          <p:nvPr/>
        </p:nvPicPr>
        <p:blipFill>
          <a:blip r:embed="rId3"/>
          <a:srcRect/>
          <a:stretch>
            <a:fillRect/>
          </a:stretch>
        </p:blipFill>
        <p:spPr bwMode="auto">
          <a:xfrm>
            <a:off x="285720" y="2000240"/>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Прямоугольник 8"/>
          <p:cNvSpPr/>
          <p:nvPr/>
        </p:nvSpPr>
        <p:spPr>
          <a:xfrm>
            <a:off x="2643174" y="1357298"/>
            <a:ext cx="6215106" cy="4801314"/>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данной книге, основанной на многолетнем опыте ведения и родоразрешения пациенток с пороками сердца и аритмиями, представлены современные взгляды на проблему, даны оценка вероятности развития различных кардиологических осложнений и принципы их лечения. Впервые подробно оценены изменения на ЭКГ, отмечаемые при нормально протекающей беременности. На основании рекомендаций Европейского общества кардиологов (2011) и Всероссийского научного общества кардиологов (2013) представлены показания к различным методам обследования беременных, в том числе радиоизотопные и рентгенологические. В книгу включены главы, посвященные предгравидарной подготовке беременных с пороками сердца, методике искусственного кровообращения во время беременности. Описаны как часто встречаемые пороки сердца, так и заболевания, являющиеся редкой патологией.</a:t>
            </a:r>
          </a:p>
          <a:p>
            <a:pPr indent="533400" algn="just"/>
            <a:r>
              <a:rPr lang="ru-RU" i="1" dirty="0" smtClean="0">
                <a:solidFill>
                  <a:srgbClr val="C00000"/>
                </a:solidFill>
                <a:latin typeface="Times New Roman" pitchFamily="18" charset="0"/>
                <a:cs typeface="Times New Roman" pitchFamily="18" charset="0"/>
              </a:rPr>
              <a:t>Рассчитана на акушеров-гинекологов.</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0" y="-142900"/>
            <a:ext cx="9144000" cy="7000900"/>
          </a:xfrm>
          <a:prstGeom prst="rect">
            <a:avLst/>
          </a:prstGeom>
          <a:noFill/>
        </p:spPr>
      </p:pic>
      <p:sp>
        <p:nvSpPr>
          <p:cNvPr id="47105" name="Rectangle 1"/>
          <p:cNvSpPr>
            <a:spLocks noChangeArrowheads="1"/>
          </p:cNvSpPr>
          <p:nvPr/>
        </p:nvSpPr>
        <p:spPr bwMode="auto">
          <a:xfrm>
            <a:off x="0" y="-142900"/>
            <a:ext cx="9286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618.1</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З-125</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47106" name="Rectangle 2"/>
          <p:cNvSpPr>
            <a:spLocks noChangeArrowheads="1"/>
          </p:cNvSpPr>
          <p:nvPr/>
        </p:nvSpPr>
        <p:spPr bwMode="auto">
          <a:xfrm>
            <a:off x="1714480" y="-142900"/>
            <a:ext cx="74295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Заболевания шейки матки </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руководство / под ред. Ш. Х. Ганцева. - Москва : ГЭОТАР-Медиа, 2014. - 160 с. : ил. - (Библиотека врача- специалиста).</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7108" name="Picture 4" descr="&amp;Zcy;&amp;acy;&amp;bcy;&amp;ocy;&amp;lcy;&amp;iecy;&amp;vcy;&amp;acy;&amp;ncy;&amp;icy;&amp;yacy; &amp;shcy;&amp;iecy;&amp;jcy;&amp;kcy;&amp;icy; &amp;mcy;&amp;acy;&amp;tcy;&amp;kcy;&amp;icy;. &amp;Rcy;&amp;ucy;&amp;kcy;&amp;ocy;&amp;vcy;&amp;ocy;&amp;dcy;&amp;scy;&amp;tcy;&amp;vcy;&amp;ocy;. &amp;Bcy;&amp;icy;&amp;bcy;&amp;lcy;&amp;icy;&amp;ocy;&amp;tcy;&amp;iecy;&amp;kcy;&amp;acy; &amp;vcy;&amp;rcy;&amp;acy;&amp;chcy;&amp;acy;-&amp;scy;&amp;pcy;&amp;iecy;&amp;tscy;&amp;icy;&amp;acy;&amp;lcy;&amp;icy;&amp;scy;&amp;tcy;&amp;acy;"/>
          <p:cNvPicPr>
            <a:picLocks noChangeAspect="1" noChangeArrowheads="1"/>
          </p:cNvPicPr>
          <p:nvPr/>
        </p:nvPicPr>
        <p:blipFill>
          <a:blip r:embed="rId3"/>
          <a:srcRect/>
          <a:stretch>
            <a:fillRect/>
          </a:stretch>
        </p:blipFill>
        <p:spPr bwMode="auto">
          <a:xfrm>
            <a:off x="357158" y="1857364"/>
            <a:ext cx="2357454"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3214678" y="2143116"/>
            <a:ext cx="5643602" cy="2308324"/>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руководстве приводятся современные литературные данные и результаты собственных исследований автора по распространенности, клинике, диагностике и лечению заболеваний шейки матки. </a:t>
            </a:r>
          </a:p>
          <a:p>
            <a:pPr indent="533400" algn="just"/>
            <a:r>
              <a:rPr lang="ru-RU" i="1" dirty="0" smtClean="0">
                <a:solidFill>
                  <a:srgbClr val="C00000"/>
                </a:solidFill>
                <a:latin typeface="Times New Roman" pitchFamily="18" charset="0"/>
                <a:cs typeface="Times New Roman" pitchFamily="18" charset="0"/>
              </a:rPr>
              <a:t>Рекомендуется врачам-онкологам, акушерам-гинекологам, врачам-интернам, клиническим ординаторам, аспирантам, студентам старших курсов медицинских вузов.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Рисунок1.png"/>
          <p:cNvPicPr>
            <a:picLocks noChangeAspect="1" noChangeArrowheads="1"/>
          </p:cNvPicPr>
          <p:nvPr/>
        </p:nvPicPr>
        <p:blipFill>
          <a:blip r:embed="rId2" cstate="print"/>
          <a:srcRect/>
          <a:stretch>
            <a:fillRect/>
          </a:stretch>
        </p:blipFill>
        <p:spPr bwMode="auto">
          <a:xfrm>
            <a:off x="0" y="0"/>
            <a:ext cx="9144000" cy="6861044"/>
          </a:xfrm>
          <a:prstGeom prst="rect">
            <a:avLst/>
          </a:prstGeom>
          <a:noFill/>
        </p:spPr>
      </p:pic>
      <p:graphicFrame>
        <p:nvGraphicFramePr>
          <p:cNvPr id="4" name="Таблица 3"/>
          <p:cNvGraphicFramePr>
            <a:graphicFrameLocks noGrp="1"/>
          </p:cNvGraphicFramePr>
          <p:nvPr/>
        </p:nvGraphicFramePr>
        <p:xfrm>
          <a:off x="0" y="0"/>
          <a:ext cx="857224" cy="642918"/>
        </p:xfrm>
        <a:graphic>
          <a:graphicData uri="http://schemas.openxmlformats.org/drawingml/2006/table">
            <a:tbl>
              <a:tblPr/>
              <a:tblGrid>
                <a:gridCol w="857224"/>
              </a:tblGrid>
              <a:tr h="642918">
                <a:tc>
                  <a:txBody>
                    <a:bodyPr/>
                    <a:lstStyle/>
                    <a:p>
                      <a:pPr algn="l"/>
                      <a:r>
                        <a:rPr lang="ru-RU" sz="1800" b="1" kern="1200" dirty="0" smtClean="0">
                          <a:solidFill>
                            <a:schemeClr val="tx1"/>
                          </a:solidFill>
                          <a:effectLst>
                            <a:outerShdw blurRad="38100" dist="38100" dir="2700000" algn="tl">
                              <a:srgbClr val="000000">
                                <a:alpha val="43137"/>
                              </a:srgbClr>
                            </a:outerShdw>
                          </a:effectLst>
                          <a:latin typeface="Book Antiqua" pitchFamily="18" charset="0"/>
                          <a:ea typeface="+mn-ea"/>
                          <a:cs typeface="Times New Roman" pitchFamily="18" charset="0"/>
                        </a:rPr>
                        <a:t>618.1</a:t>
                      </a:r>
                    </a:p>
                    <a:p>
                      <a:pPr algn="l"/>
                      <a:r>
                        <a:rPr lang="ru-RU" sz="1800" b="1" kern="1200" dirty="0" smtClean="0">
                          <a:solidFill>
                            <a:schemeClr val="tx1"/>
                          </a:solidFill>
                          <a:effectLst>
                            <a:outerShdw blurRad="38100" dist="38100" dir="2700000" algn="tl">
                              <a:srgbClr val="000000">
                                <a:alpha val="43137"/>
                              </a:srgbClr>
                            </a:outerShdw>
                          </a:effectLst>
                          <a:latin typeface="Book Antiqua" pitchFamily="18" charset="0"/>
                          <a:ea typeface="+mn-ea"/>
                          <a:cs typeface="Times New Roman" pitchFamily="18" charset="0"/>
                        </a:rPr>
                        <a:t>И74</a:t>
                      </a:r>
                      <a:endParaRPr lang="ru-RU" sz="1800" b="1" dirty="0">
                        <a:solidFill>
                          <a:srgbClr val="000000"/>
                        </a:solidFill>
                        <a:effectLst>
                          <a:outerShdw blurRad="38100" dist="38100" dir="2700000" algn="tl">
                            <a:srgbClr val="000000">
                              <a:alpha val="43137"/>
                            </a:srgbClr>
                          </a:outerShdw>
                        </a:effectLst>
                        <a:latin typeface="Book Antiqua"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1500166" y="0"/>
          <a:ext cx="7643834" cy="714356"/>
        </p:xfrm>
        <a:graphic>
          <a:graphicData uri="http://schemas.openxmlformats.org/drawingml/2006/table">
            <a:tbl>
              <a:tblPr/>
              <a:tblGrid>
                <a:gridCol w="7643834"/>
              </a:tblGrid>
              <a:tr h="714356">
                <a:tc>
                  <a:txBody>
                    <a:bodyPr/>
                    <a:lstStyle/>
                    <a:p>
                      <a:pPr marL="0" indent="0" algn="just">
                        <a:lnSpc>
                          <a:spcPct val="115000"/>
                        </a:lnSpc>
                        <a:spcAft>
                          <a:spcPts val="0"/>
                        </a:spcAft>
                        <a:tabLst>
                          <a:tab pos="542925" algn="l"/>
                        </a:tabLst>
                      </a:pPr>
                      <a:r>
                        <a:rPr lang="ru-RU" sz="1800" b="1" kern="1200" dirty="0" smtClean="0">
                          <a:solidFill>
                            <a:schemeClr val="tx1"/>
                          </a:solidFill>
                          <a:latin typeface="Times New Roman" pitchFamily="18" charset="0"/>
                          <a:ea typeface="+mn-ea"/>
                          <a:cs typeface="Times New Roman" pitchFamily="18" charset="0"/>
                        </a:rPr>
                        <a:t>Инфекции, передающиеся половым путем</a:t>
                      </a:r>
                      <a:r>
                        <a:rPr lang="ru-RU" sz="1800" kern="1200" dirty="0" smtClean="0">
                          <a:solidFill>
                            <a:schemeClr val="tx1"/>
                          </a:solidFill>
                          <a:latin typeface="Times New Roman" pitchFamily="18" charset="0"/>
                          <a:ea typeface="+mn-ea"/>
                          <a:cs typeface="Times New Roman" pitchFamily="18" charset="0"/>
                        </a:rPr>
                        <a:t>. Клинические лекции / под ред. В. Н. Прилепской. - Москва : ГЭОТАР-Медиа, 2014. - 160 с.</a:t>
                      </a:r>
                      <a:endParaRPr lang="ru-RU" sz="18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
        <p:nvSpPr>
          <p:cNvPr id="6" name="Прямоугольник 5"/>
          <p:cNvSpPr/>
          <p:nvPr/>
        </p:nvSpPr>
        <p:spPr>
          <a:xfrm>
            <a:off x="2483768" y="1124744"/>
            <a:ext cx="6336704" cy="369332"/>
          </a:xfrm>
          <a:prstGeom prst="rect">
            <a:avLst/>
          </a:prstGeom>
        </p:spPr>
        <p:txBody>
          <a:bodyPr wrap="square">
            <a:spAutoFit/>
          </a:bodyPr>
          <a:lstStyle/>
          <a:p>
            <a:pPr algn="just"/>
            <a:r>
              <a:rPr lang="ru-RU" dirty="0" smtClean="0"/>
              <a:t>	</a:t>
            </a:r>
            <a:endParaRPr lang="ru-RU" dirty="0" smtClean="0">
              <a:solidFill>
                <a:schemeClr val="accent1"/>
              </a:solidFill>
              <a:latin typeface="Times New Roman" pitchFamily="18" charset="0"/>
              <a:cs typeface="Times New Roman" pitchFamily="18" charset="0"/>
            </a:endParaRPr>
          </a:p>
        </p:txBody>
      </p:sp>
      <p:sp>
        <p:nvSpPr>
          <p:cNvPr id="9" name="Прямоугольник 8"/>
          <p:cNvSpPr/>
          <p:nvPr/>
        </p:nvSpPr>
        <p:spPr>
          <a:xfrm>
            <a:off x="2857488" y="1928802"/>
            <a:ext cx="6072230" cy="3139321"/>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книге в виде клинических лекций авторами, занимающимися проблемой инфекций в акушерстве и гинекологии, представлены данные о наиболее частых инфекционных заболеваниях, встречающихся в акушерско-гинекологической практике. </a:t>
            </a:r>
          </a:p>
          <a:p>
            <a:pPr indent="533400" algn="just"/>
            <a:r>
              <a:rPr lang="ru-RU" i="1" dirty="0" smtClean="0">
                <a:solidFill>
                  <a:srgbClr val="C00000"/>
                </a:solidFill>
                <a:latin typeface="Times New Roman" pitchFamily="18" charset="0"/>
                <a:cs typeface="Times New Roman" pitchFamily="18" charset="0"/>
              </a:rPr>
              <a:t>Материал изложен таким образом, чтобы помочь практикующему врачу фиксировать внимание на основных методах диагностики и лечения данных заболеваний. </a:t>
            </a:r>
          </a:p>
          <a:p>
            <a:pPr indent="533400" algn="just"/>
            <a:r>
              <a:rPr lang="ru-RU" i="1" dirty="0" smtClean="0">
                <a:solidFill>
                  <a:srgbClr val="C00000"/>
                </a:solidFill>
                <a:latin typeface="Times New Roman" pitchFamily="18" charset="0"/>
                <a:cs typeface="Times New Roman" pitchFamily="18" charset="0"/>
              </a:rPr>
              <a:t>Издание предназначено для врачей акушеров-гинекологов, дерматологов и всех специалистов, интересующихся данной проблемой. </a:t>
            </a:r>
            <a:endParaRPr lang="ru-RU" i="1" dirty="0">
              <a:solidFill>
                <a:srgbClr val="C00000"/>
              </a:solidFill>
              <a:latin typeface="Times New Roman" pitchFamily="18" charset="0"/>
              <a:cs typeface="Times New Roman" pitchFamily="18" charset="0"/>
            </a:endParaRPr>
          </a:p>
        </p:txBody>
      </p:sp>
      <p:pic>
        <p:nvPicPr>
          <p:cNvPr id="13314" name="Picture 2" descr="&amp;Icy;&amp;ncy;&amp;fcy;&amp;iecy;&amp;kcy;&amp;tscy;&amp;icy;&amp;icy;, &amp;pcy;&amp;iecy;&amp;rcy;&amp;iecy;&amp;dcy;&amp;acy;&amp;yucy;&amp;shchcy;&amp;icy;&amp;iecy;&amp;scy;&amp;yacy; &amp;pcy;&amp;ocy;&amp;lcy;&amp;ocy;&amp;vcy;&amp;ycy;&amp;mcy; &amp;pcy;&amp;ucy;&amp;tcy;&amp;iecy;&amp;mcy;. &amp;Kcy;&amp;lcy;&amp;icy;&amp;ncy;&amp;icy;&amp;chcy;&amp;iecy;&amp;scy;&amp;kcy;&amp;icy;&amp;iecy; &amp;lcy;&amp;iecy;&amp;kcy;&amp;tscy;&amp;icy;&amp;icy;"/>
          <p:cNvPicPr>
            <a:picLocks noChangeAspect="1" noChangeArrowheads="1"/>
          </p:cNvPicPr>
          <p:nvPr/>
        </p:nvPicPr>
        <p:blipFill>
          <a:blip r:embed="rId3"/>
          <a:srcRect/>
          <a:stretch>
            <a:fillRect/>
          </a:stretch>
        </p:blipFill>
        <p:spPr bwMode="auto">
          <a:xfrm>
            <a:off x="357158" y="2071678"/>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7" name="TextBox 6"/>
          <p:cNvSpPr txBox="1"/>
          <p:nvPr/>
        </p:nvSpPr>
        <p:spPr>
          <a:xfrm>
            <a:off x="0" y="1"/>
            <a:ext cx="1214414" cy="646331"/>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618.1-006</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К493</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8" name="Прямоугольник 7"/>
          <p:cNvSpPr/>
          <p:nvPr/>
        </p:nvSpPr>
        <p:spPr>
          <a:xfrm>
            <a:off x="1643042" y="0"/>
            <a:ext cx="7500958" cy="646331"/>
          </a:xfrm>
          <a:prstGeom prst="rect">
            <a:avLst/>
          </a:prstGeom>
        </p:spPr>
        <p:txBody>
          <a:bodyPr wrap="square">
            <a:spAutoFit/>
          </a:bodyPr>
          <a:lstStyle/>
          <a:p>
            <a:pPr algn="just">
              <a:tabLst>
                <a:tab pos="0" algn="l"/>
              </a:tabLst>
            </a:pPr>
            <a:r>
              <a:rPr lang="ru-RU" b="1" dirty="0" smtClean="0">
                <a:latin typeface="Times New Roman" pitchFamily="18" charset="0"/>
                <a:cs typeface="Times New Roman" pitchFamily="18" charset="0"/>
              </a:rPr>
              <a:t>Клиническая онкогинекология </a:t>
            </a:r>
            <a:r>
              <a:rPr lang="ru-RU" dirty="0" smtClean="0">
                <a:latin typeface="Times New Roman" pitchFamily="18" charset="0"/>
                <a:cs typeface="Times New Roman" pitchFamily="18" charset="0"/>
              </a:rPr>
              <a:t>: пер. с англ. : в 3 томах. Т. 2 / под ред. Ф. Д. Дисаи, У. Т. Крисман. - Москва : Практическая медицина, 2012. - 324 с.</a:t>
            </a:r>
          </a:p>
        </p:txBody>
      </p:sp>
      <p:sp>
        <p:nvSpPr>
          <p:cNvPr id="6" name="TextBox 5"/>
          <p:cNvSpPr txBox="1"/>
          <p:nvPr/>
        </p:nvSpPr>
        <p:spPr>
          <a:xfrm>
            <a:off x="2714612" y="1643050"/>
            <a:ext cx="6215106" cy="4247317"/>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indent="533400" algn="just"/>
            <a:r>
              <a:rPr lang="ru-RU" i="1" dirty="0" smtClean="0">
                <a:solidFill>
                  <a:srgbClr val="C00000"/>
                </a:solidFill>
                <a:latin typeface="Times New Roman" pitchFamily="18" charset="0"/>
                <a:cs typeface="Times New Roman" pitchFamily="18" charset="0"/>
              </a:rPr>
              <a:t>Книга посвящена проблемам злокачественных опухолей женских половых органов. Особое внимание уделяется практическим аспектам клинических проявлений заболеваний и их лечению. </a:t>
            </a:r>
          </a:p>
          <a:p>
            <a:pPr indent="533400" algn="just"/>
            <a:r>
              <a:rPr lang="ru-RU" i="1" dirty="0" smtClean="0">
                <a:solidFill>
                  <a:srgbClr val="C00000"/>
                </a:solidFill>
                <a:latin typeface="Times New Roman" pitchFamily="18" charset="0"/>
                <a:cs typeface="Times New Roman" pitchFamily="18" charset="0"/>
              </a:rPr>
              <a:t>Представлены самые последние рекомендации по лечению рака шейки матки, вульвы, влагалища и молочной железы, а также советы по уходу за больными, находящимися в терминальном состоянии; включены сведения о генетических нарушениях при злокачественных опухолях, технике лапароскопических операций; новая информация о скрининге и диагностике рака молочной железы, толстой кишки и мочевого пузыря. Издание хорошо иллюстрировано цветными макро- и микрофотографиями опухолей. </a:t>
            </a:r>
          </a:p>
          <a:p>
            <a:pPr indent="533400" algn="just"/>
            <a:r>
              <a:rPr lang="ru-RU" i="1" dirty="0" smtClean="0">
                <a:solidFill>
                  <a:srgbClr val="C00000"/>
                </a:solidFill>
                <a:latin typeface="Times New Roman" pitchFamily="18" charset="0"/>
                <a:cs typeface="Times New Roman" pitchFamily="18" charset="0"/>
              </a:rPr>
              <a:t>Предназначена для онкологов и гинекологов.</a:t>
            </a:r>
            <a:endParaRPr lang="ru-RU" i="1" dirty="0">
              <a:solidFill>
                <a:srgbClr val="C00000"/>
              </a:solidFill>
              <a:latin typeface="Times New Roman" pitchFamily="18" charset="0"/>
              <a:cs typeface="Times New Roman" pitchFamily="18" charset="0"/>
            </a:endParaRPr>
          </a:p>
        </p:txBody>
      </p:sp>
      <p:pic>
        <p:nvPicPr>
          <p:cNvPr id="12290" name="Picture 2" descr="http://bibliomed.com.ua/image/cache/data-2199-500x500.jpg"/>
          <p:cNvPicPr>
            <a:picLocks noChangeAspect="1" noChangeArrowheads="1"/>
          </p:cNvPicPr>
          <p:nvPr/>
        </p:nvPicPr>
        <p:blipFill>
          <a:blip r:embed="rId3"/>
          <a:srcRect l="13636" t="2273" r="13636"/>
          <a:stretch>
            <a:fillRect/>
          </a:stretch>
        </p:blipFill>
        <p:spPr bwMode="auto">
          <a:xfrm>
            <a:off x="285720" y="1928802"/>
            <a:ext cx="2286016" cy="309712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1025" name="Rectangle 1"/>
          <p:cNvSpPr>
            <a:spLocks noChangeArrowheads="1"/>
          </p:cNvSpPr>
          <p:nvPr/>
        </p:nvSpPr>
        <p:spPr bwMode="auto">
          <a:xfrm>
            <a:off x="0" y="1"/>
            <a:ext cx="1142976" cy="642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618.1-006</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К493</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026" name="Rectangle 2"/>
          <p:cNvSpPr>
            <a:spLocks noChangeArrowheads="1"/>
          </p:cNvSpPr>
          <p:nvPr/>
        </p:nvSpPr>
        <p:spPr bwMode="auto">
          <a:xfrm>
            <a:off x="1357290" y="0"/>
            <a:ext cx="77867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b="1" dirty="0" smtClean="0">
                <a:latin typeface="Times New Roman" pitchFamily="18" charset="0"/>
                <a:cs typeface="Times New Roman" pitchFamily="18" charset="0"/>
              </a:rPr>
              <a:t>Клиническая онкогинекология </a:t>
            </a:r>
            <a:r>
              <a:rPr lang="ru-RU" dirty="0" smtClean="0">
                <a:latin typeface="Times New Roman" pitchFamily="18" charset="0"/>
                <a:cs typeface="Times New Roman" pitchFamily="18" charset="0"/>
              </a:rPr>
              <a:t>: пер. с англ. : в 3 томах. Т. 3 / под ред. Ф. Д. Дисаи, У. Т. Крисмана. - Москва : Рид Элсивер, 2012. - 348 с.</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2627784" y="827420"/>
            <a:ext cx="4944612" cy="369332"/>
          </a:xfrm>
          <a:prstGeom prst="rect">
            <a:avLst/>
          </a:prstGeom>
        </p:spPr>
        <p:txBody>
          <a:bodyPr wrap="square" anchor="b">
            <a:spAutoFit/>
          </a:bodyPr>
          <a:lstStyle/>
          <a:p>
            <a:pPr algn="just"/>
            <a:r>
              <a:rPr lang="ru-RU" i="1" dirty="0" smtClean="0">
                <a:latin typeface="Times New Roman" pitchFamily="18" charset="0"/>
                <a:cs typeface="Times New Roman" pitchFamily="18" charset="0"/>
              </a:rPr>
              <a:t>	</a:t>
            </a:r>
            <a:endParaRPr lang="ru-RU" i="1" dirty="0">
              <a:solidFill>
                <a:srgbClr val="3333FF"/>
              </a:solidFill>
              <a:latin typeface="Times New Roman" pitchFamily="18" charset="0"/>
              <a:cs typeface="Times New Roman" pitchFamily="18" charset="0"/>
            </a:endParaRPr>
          </a:p>
        </p:txBody>
      </p:sp>
      <p:pic>
        <p:nvPicPr>
          <p:cNvPr id="11266" name="Picture 2" descr="&amp;Icy;&amp;scy;&amp;tcy;&amp;ocy;&amp;chcy;&amp;ncy;&amp;icy;&amp;kcy;: &amp;Kcy;&amp;lcy;&amp;icy;&amp;ncy;&amp;icy;&amp;chcy;&amp;iecy;&amp;scy;&amp;kcy;&amp;acy;&amp;yacy; &amp;ocy;&amp;ncy;&amp;kcy;&amp;ocy;&amp;gcy;&amp;icy;&amp;ncy;&amp;iecy;&amp;kcy;&amp;ocy;&amp;lcy;&amp;ocy;&amp;gcy;&amp;icy;&amp;yacy;. &amp;Vcy; 3 &amp;tcy;&amp;ocy;&amp;mcy;&amp;acy;&amp;khcy;. &amp;Tcy;&amp;ocy;&amp;mcy; 3"/>
          <p:cNvPicPr>
            <a:picLocks noChangeAspect="1" noChangeArrowheads="1"/>
          </p:cNvPicPr>
          <p:nvPr/>
        </p:nvPicPr>
        <p:blipFill>
          <a:blip r:embed="rId3"/>
          <a:srcRect/>
          <a:stretch>
            <a:fillRect/>
          </a:stretch>
        </p:blipFill>
        <p:spPr bwMode="auto">
          <a:xfrm>
            <a:off x="500034" y="1928802"/>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Прямоугольник 7"/>
          <p:cNvSpPr/>
          <p:nvPr/>
        </p:nvSpPr>
        <p:spPr>
          <a:xfrm>
            <a:off x="2928926" y="1785926"/>
            <a:ext cx="6000792" cy="3416320"/>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Книга посвящена проблемам злокачественных опухолей женских половых органов. В издании рассмотрены: объемные образования придатков матки и ранний рак яичников; эпителиальный рак яичников; герминогенные, стромальные и другие опухоли яичников; рак маточных труб; заболевания молочной железы; основные принципы химиотерапии; осложнения заболеваний и их лечение. Издание хорошо иллюстрировано цветными макро- и микрофотографиями. </a:t>
            </a:r>
          </a:p>
          <a:p>
            <a:pPr indent="533400" algn="just"/>
            <a:r>
              <a:rPr lang="ru-RU" i="1" dirty="0" smtClean="0">
                <a:solidFill>
                  <a:srgbClr val="C00000"/>
                </a:solidFill>
                <a:latin typeface="Times New Roman" pitchFamily="18" charset="0"/>
                <a:cs typeface="Times New Roman" pitchFamily="18" charset="0"/>
              </a:rPr>
              <a:t>Для онкологов, акушеров-гинекологов и специалистов по диагностике.</a:t>
            </a:r>
            <a:endParaRPr lang="ru-RU"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24577" name="Rectangle 1"/>
          <p:cNvSpPr>
            <a:spLocks noChangeArrowheads="1"/>
          </p:cNvSpPr>
          <p:nvPr/>
        </p:nvSpPr>
        <p:spPr bwMode="auto">
          <a:xfrm>
            <a:off x="0" y="1"/>
            <a:ext cx="7857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rPr>
              <a:t>618.1</a:t>
            </a:r>
            <a:endParaRPr lang="ru-RU" dirty="0" smtClean="0">
              <a:effectLst>
                <a:outerShdw blurRad="38100" dist="38100" dir="2700000" algn="tl">
                  <a:srgbClr val="000000">
                    <a:alpha val="43137"/>
                  </a:srgbClr>
                </a:outerShdw>
              </a:effectLst>
              <a:latin typeface="Book Antiqua"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К782</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24578" name="Rectangle 2"/>
          <p:cNvSpPr>
            <a:spLocks noChangeArrowheads="1"/>
          </p:cNvSpPr>
          <p:nvPr/>
        </p:nvSpPr>
        <p:spPr bwMode="auto">
          <a:xfrm>
            <a:off x="1500166" y="0"/>
            <a:ext cx="764383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b="1" dirty="0" smtClean="0">
                <a:latin typeface="Times New Roman" pitchFamily="18" charset="0"/>
                <a:cs typeface="Times New Roman" pitchFamily="18" charset="0"/>
              </a:rPr>
              <a:t>Краснопольская, К. В. </a:t>
            </a:r>
          </a:p>
          <a:p>
            <a:pPr indent="534988" algn="just"/>
            <a:r>
              <a:rPr lang="ru-RU" b="1" dirty="0" smtClean="0">
                <a:latin typeface="Times New Roman" pitchFamily="18" charset="0"/>
                <a:cs typeface="Times New Roman" pitchFamily="18" charset="0"/>
              </a:rPr>
              <a:t>Клинические аспекты лечения бесплодия в браке. Диагностика и терапевтические программы</a:t>
            </a:r>
            <a:r>
              <a:rPr lang="ru-RU" dirty="0" smtClean="0">
                <a:latin typeface="Times New Roman" pitchFamily="18" charset="0"/>
                <a:cs typeface="Times New Roman" pitchFamily="18" charset="0"/>
              </a:rPr>
              <a:t> : руководство / К. В. Краснопольская , Т. А. Назаренко. - Москва : ГЭОТАР-Медиа, 2014. - 376 с.</a:t>
            </a:r>
            <a:endParaRPr lang="ru-RU" dirty="0">
              <a:latin typeface="Times New Roman" pitchFamily="18" charset="0"/>
              <a:cs typeface="Times New Roman" pitchFamily="18" charset="0"/>
            </a:endParaRPr>
          </a:p>
        </p:txBody>
      </p:sp>
      <p:sp>
        <p:nvSpPr>
          <p:cNvPr id="6" name="Прямоугольник 5"/>
          <p:cNvSpPr/>
          <p:nvPr/>
        </p:nvSpPr>
        <p:spPr>
          <a:xfrm>
            <a:off x="2428860" y="1500174"/>
            <a:ext cx="6500858" cy="4524315"/>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руководстве представлены современные методы диагностики и лечения всех форм женского и мужского бесплодия. Особое внимание уделено оптимизации терапевтических алгоритмов при восстановлении естественной фертильности и использованию вспомогательных репродуктивных технологий (ВРТ). </a:t>
            </a:r>
          </a:p>
          <a:p>
            <a:pPr indent="533400" algn="just"/>
            <a:r>
              <a:rPr lang="ru-RU" i="1" dirty="0" smtClean="0">
                <a:solidFill>
                  <a:srgbClr val="C00000"/>
                </a:solidFill>
                <a:latin typeface="Times New Roman" pitchFamily="18" charset="0"/>
                <a:cs typeface="Times New Roman" pitchFamily="18" charset="0"/>
              </a:rPr>
              <a:t>Приведена характеристика диагностических процедур и средств лечения. В приложении к применению ВРТ подробно рассматриваются вопросы оптимизации режимов контролируемой стимуляции, а также профилактики и лечения осложнений. Материал руководства поможет правильному выбору диагностических и терапевтических методов, обеспечивающих успешное решение различных клинических задач. </a:t>
            </a:r>
          </a:p>
          <a:p>
            <a:pPr indent="533400" algn="just"/>
            <a:r>
              <a:rPr lang="ru-RU" i="1" dirty="0" smtClean="0">
                <a:solidFill>
                  <a:srgbClr val="C00000"/>
                </a:solidFill>
                <a:latin typeface="Times New Roman" pitchFamily="18" charset="0"/>
                <a:cs typeface="Times New Roman" pitchFamily="18" charset="0"/>
              </a:rPr>
              <a:t>Предназначено практикующим врачам-репродуктологам, акушерам-гинекологам, андрологам.</a:t>
            </a:r>
            <a:endParaRPr lang="ru-RU" i="1" dirty="0">
              <a:solidFill>
                <a:srgbClr val="3333FF"/>
              </a:solidFill>
              <a:latin typeface="Times New Roman" pitchFamily="18" charset="0"/>
              <a:cs typeface="Times New Roman" pitchFamily="18" charset="0"/>
            </a:endParaRPr>
          </a:p>
        </p:txBody>
      </p:sp>
      <p:pic>
        <p:nvPicPr>
          <p:cNvPr id="10242" name="Picture 2" descr="&amp;Kcy;&amp;lcy;&amp;icy;&amp;ncy;&amp;icy;&amp;chcy;&amp;iecy;&amp;scy;&amp;kcy;&amp;icy;&amp;iecy; &amp;acy;&amp;scy;&amp;pcy;&amp;iecy;&amp;kcy;&amp;tcy;&amp;ycy; &amp;lcy;&amp;iecy;&amp;chcy;&amp;iecy;&amp;ncy;&amp;icy;&amp;yacy; &amp;bcy;&amp;iecy;&amp;scy;&amp;pcy;&amp;lcy;&amp;ocy;&amp;dcy;&amp;icy;&amp;yacy; &amp;vcy; &amp;bcy;&amp;rcy;&amp;acy;&amp;kcy;&amp;iecy;. &amp;Dcy;&amp;icy;&amp;acy;&amp;gcy;&amp;ncy;&amp;ocy;&amp;scy;&amp;tcy;&amp;icy;&amp;kcy;&amp;acy; &amp;icy; &amp;tcy;&amp;iecy;&amp;rcy;&amp;acy;&amp;pcy;&amp;iecy;&amp;vcy;&amp;tcy;&amp;icy;&amp;chcy;&amp;iecy;&amp;scy;&amp;kcy;&amp;icy;&amp;iecy; &amp;pcy;&amp;rcy;&amp;ocy;&amp;gcy;&amp;rcy;&amp;acy;&amp;mcy;&amp;mcy;&amp;ycy;. &amp;Rcy;&amp;ucy;&amp;kcy;&amp;ocy;&amp;vcy;&amp;ocy;&amp;dcy;&amp;scy;&amp;tcy;&amp;vcy;&amp;ocy;. &amp;Bcy;&amp;icy;&amp;bcy;&amp;lcy;&amp;icy;&amp;ocy;&amp;tcy;&amp;iecy;&amp;kcy;&amp;acy; &amp;vcy;&amp;rcy;&amp;acy;&amp;chcy;&amp;acy;-&amp;scy;&amp;pcy;&amp;iecy;&amp;tscy;&amp;icy;&amp;acy;&amp;lcy;&amp;icy;&amp;scy;&amp;tcy;&amp;acy;"/>
          <p:cNvPicPr>
            <a:picLocks noChangeAspect="1" noChangeArrowheads="1"/>
          </p:cNvPicPr>
          <p:nvPr/>
        </p:nvPicPr>
        <p:blipFill>
          <a:blip r:embed="rId3"/>
          <a:srcRect/>
          <a:stretch>
            <a:fillRect/>
          </a:stretch>
        </p:blipFill>
        <p:spPr bwMode="auto">
          <a:xfrm>
            <a:off x="285720" y="2000240"/>
            <a:ext cx="2286016" cy="345431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25601" name="Rectangle 1"/>
          <p:cNvSpPr>
            <a:spLocks noChangeArrowheads="1"/>
          </p:cNvSpPr>
          <p:nvPr/>
        </p:nvSpPr>
        <p:spPr bwMode="auto">
          <a:xfrm>
            <a:off x="0" y="0"/>
            <a:ext cx="9361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Л871</a:t>
            </a:r>
            <a:endParaRPr lang="ru-RU"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25602" name="Rectangle 2"/>
          <p:cNvSpPr>
            <a:spLocks noChangeArrowheads="1"/>
          </p:cNvSpPr>
          <p:nvPr/>
        </p:nvSpPr>
        <p:spPr bwMode="auto">
          <a:xfrm>
            <a:off x="1571604" y="0"/>
            <a:ext cx="75723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b="1" dirty="0" smtClean="0">
                <a:latin typeface="Times New Roman" pitchFamily="18" charset="0"/>
                <a:cs typeface="Times New Roman" pitchFamily="18" charset="0"/>
              </a:rPr>
              <a:t>Лучевая диагностика и терапия в акушерстве и гинекологии </a:t>
            </a:r>
            <a:r>
              <a:rPr lang="ru-RU" dirty="0" smtClean="0">
                <a:latin typeface="Times New Roman" pitchFamily="18" charset="0"/>
                <a:cs typeface="Times New Roman" pitchFamily="18" charset="0"/>
              </a:rPr>
              <a:t>: национальное руководство / гл. ред. серии С. К. Терновой, гл. ред. тома Л. В. Адамян [и др.]. - Москва : ГЭОТАР-Медиа, 2012. - 656 с. : ил. - (Национальные руководства по лучевой диагностике и терапии).</a:t>
            </a:r>
            <a:endParaRPr lang="ru-RU" dirty="0">
              <a:latin typeface="Times New Roman" pitchFamily="18" charset="0"/>
              <a:cs typeface="Times New Roman" pitchFamily="18" charset="0"/>
            </a:endParaRPr>
          </a:p>
        </p:txBody>
      </p:sp>
      <p:sp>
        <p:nvSpPr>
          <p:cNvPr id="8" name="Прямоугольник 7"/>
          <p:cNvSpPr/>
          <p:nvPr/>
        </p:nvSpPr>
        <p:spPr>
          <a:xfrm>
            <a:off x="2915816" y="1844824"/>
            <a:ext cx="6048672" cy="369332"/>
          </a:xfrm>
          <a:prstGeom prst="rect">
            <a:avLst/>
          </a:prstGeom>
        </p:spPr>
        <p:txBody>
          <a:bodyPr wrap="square">
            <a:spAutoFit/>
          </a:bodyPr>
          <a:lstStyle/>
          <a:p>
            <a:pPr algn="just"/>
            <a:r>
              <a:rPr lang="ru-RU" i="1" dirty="0" smtClean="0">
                <a:latin typeface="Times New Roman" pitchFamily="18" charset="0"/>
                <a:cs typeface="Times New Roman" pitchFamily="18" charset="0"/>
              </a:rPr>
              <a:t>	</a:t>
            </a:r>
            <a:endParaRPr lang="ru-RU" i="1" dirty="0">
              <a:solidFill>
                <a:srgbClr val="3333FF"/>
              </a:solidFill>
              <a:latin typeface="Times New Roman" pitchFamily="18" charset="0"/>
              <a:cs typeface="Times New Roman" pitchFamily="18" charset="0"/>
            </a:endParaRPr>
          </a:p>
        </p:txBody>
      </p:sp>
      <p:pic>
        <p:nvPicPr>
          <p:cNvPr id="9218" name="Picture 2" descr="&amp;Lcy;&amp;ucy;&amp;chcy;&amp;iecy;&amp;vcy;&amp;acy;&amp;yacy; &amp;dcy;&amp;icy;&amp;acy;&amp;gcy;&amp;ncy;&amp;ocy;&amp;scy;&amp;tcy;&amp;icy;&amp;kcy;&amp;acy; &amp;icy; &amp;tcy;&amp;iecy;&amp;rcy;&amp;acy;&amp;pcy;&amp;icy;&amp;yacy; &amp;vcy; &amp;acy;&amp;kcy;&amp;ucy;&amp;shcy;&amp;iecy;&amp;rcy;&amp;scy;&amp;tcy;&amp;vcy;&amp;iecy; &amp;icy; &amp;gcy;&amp;icy;&amp;ncy;&amp;iecy;&amp;kcy;&amp;ocy;&amp;lcy;&amp;ocy;&amp;gcy;&amp;icy;&amp;icy; "/>
          <p:cNvPicPr>
            <a:picLocks noChangeAspect="1" noChangeArrowheads="1"/>
          </p:cNvPicPr>
          <p:nvPr/>
        </p:nvPicPr>
        <p:blipFill>
          <a:blip r:embed="rId3"/>
          <a:srcRect/>
          <a:stretch>
            <a:fillRect/>
          </a:stretch>
        </p:blipFill>
        <p:spPr bwMode="auto">
          <a:xfrm>
            <a:off x="285720" y="2000240"/>
            <a:ext cx="2214577"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Прямоугольник 8"/>
          <p:cNvSpPr/>
          <p:nvPr/>
        </p:nvSpPr>
        <p:spPr>
          <a:xfrm>
            <a:off x="2357422" y="1357297"/>
            <a:ext cx="6572296" cy="4801313"/>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Национальное руководство содержит полную и актуальную информацию о современных методах лучевой диагностики и лечения различной патологии в акушерстве и гинекологии. Рассмотрены вопросы визуализации нормальной анатомии систем плода, ультразвуковой диагностики патологии беременности, плацентарного кровоснабжения, лучевой диагностики врожденных пороков развития плода. </a:t>
            </a:r>
          </a:p>
          <a:p>
            <a:pPr indent="533400" algn="just"/>
            <a:r>
              <a:rPr lang="ru-RU" i="1" dirty="0" smtClean="0">
                <a:solidFill>
                  <a:srgbClr val="C00000"/>
                </a:solidFill>
                <a:latin typeface="Times New Roman" pitchFamily="18" charset="0"/>
                <a:cs typeface="Times New Roman" pitchFamily="18" charset="0"/>
              </a:rPr>
              <a:t>Подробно описаны методы диагностики врожденной патологии женских половых органов, патологии эндометрия и миометрия, опухолей и опухолеподобных образований придатков матки, заболеваний молочных желез, послеоперационных осложнений после гинекологических операций, а также методы лучевой терапии молочных желез. Определены роль и место интервенционных рентгенохирургических вмешательств в лечении гинекологических заболеваний. </a:t>
            </a:r>
          </a:p>
          <a:p>
            <a:pPr indent="533400" algn="just"/>
            <a:r>
              <a:rPr lang="ru-RU" i="1" dirty="0" smtClean="0">
                <a:solidFill>
                  <a:srgbClr val="C00000"/>
                </a:solidFill>
                <a:latin typeface="Times New Roman" pitchFamily="18" charset="0"/>
                <a:cs typeface="Times New Roman" pitchFamily="18" charset="0"/>
              </a:rPr>
              <a:t>Предназначено для акушеров-гинекологов, врачей лучевой диагностики, рентгенохирургов, ординаторов, аспирантов.</a:t>
            </a:r>
            <a:endParaRPr lang="ru-RU"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1025" name="Rectangle 1"/>
          <p:cNvSpPr>
            <a:spLocks noChangeArrowheads="1"/>
          </p:cNvSpPr>
          <p:nvPr/>
        </p:nvSpPr>
        <p:spPr bwMode="auto">
          <a:xfrm>
            <a:off x="1357290" y="0"/>
            <a:ext cx="778671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b="1" dirty="0" smtClean="0">
                <a:latin typeface="Times New Roman" pitchFamily="18" charset="0"/>
                <a:cs typeface="Times New Roman" pitchFamily="18" charset="0"/>
              </a:rPr>
              <a:t>Манухин, И. Б. </a:t>
            </a:r>
          </a:p>
          <a:p>
            <a:pPr lvl="0" indent="534988" algn="just" eaLnBrk="0" fontAlgn="base" hangingPunct="0">
              <a:spcBef>
                <a:spcPct val="0"/>
              </a:spcBef>
              <a:spcAft>
                <a:spcPct val="0"/>
              </a:spcAft>
            </a:pPr>
            <a:r>
              <a:rPr lang="ru-RU" b="1" dirty="0" smtClean="0">
                <a:latin typeface="Times New Roman" pitchFamily="18" charset="0"/>
                <a:cs typeface="Times New Roman" pitchFamily="18" charset="0"/>
              </a:rPr>
              <a:t>Гинекологическая эндокринология. Клинические лекции </a:t>
            </a:r>
            <a:r>
              <a:rPr lang="ru-RU" dirty="0" smtClean="0">
                <a:latin typeface="Times New Roman" pitchFamily="18" charset="0"/>
                <a:cs typeface="Times New Roman" pitchFamily="18" charset="0"/>
              </a:rPr>
              <a:t>: руководство / И. Б. Манухин, Л. Г. Тумилович, М. А. Геворкян. - 3-е изд., перераб. - Москва : ГЭОТАР-Медиа, 2013. - 272 с.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0" y="0"/>
            <a:ext cx="928662" cy="646331"/>
          </a:xfrm>
          <a:prstGeom prst="rect">
            <a:avLst/>
          </a:prstGeom>
        </p:spPr>
        <p:txBody>
          <a:bodyPr wrap="square">
            <a:spAutoFit/>
          </a:bodyPr>
          <a:lstStyle/>
          <a:p>
            <a:r>
              <a:rPr lang="ru-RU" b="1" dirty="0" smtClean="0">
                <a:effectLst>
                  <a:outerShdw blurRad="38100" dist="38100" dir="2700000" algn="tl">
                    <a:srgbClr val="000000">
                      <a:alpha val="43137"/>
                    </a:srgbClr>
                  </a:outerShdw>
                </a:effectLst>
                <a:latin typeface="Book Antiqua" pitchFamily="18" charset="0"/>
              </a:rPr>
              <a:t>618.1</a:t>
            </a:r>
          </a:p>
          <a:p>
            <a:r>
              <a:rPr lang="ru-RU" b="1" dirty="0" smtClean="0">
                <a:effectLst>
                  <a:outerShdw blurRad="38100" dist="38100" dir="2700000" algn="tl">
                    <a:srgbClr val="000000">
                      <a:alpha val="43137"/>
                    </a:srgbClr>
                  </a:outerShdw>
                </a:effectLst>
                <a:latin typeface="Book Antiqua" pitchFamily="18" charset="0"/>
              </a:rPr>
              <a:t>М242</a:t>
            </a:r>
            <a:endParaRPr lang="ru-RU" b="1" dirty="0" smtClean="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9" name="Прямоугольник 8"/>
          <p:cNvSpPr/>
          <p:nvPr/>
        </p:nvSpPr>
        <p:spPr>
          <a:xfrm>
            <a:off x="2786050" y="1428736"/>
            <a:ext cx="6143668" cy="4390193"/>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третьем издании руководства значительно расширен раздел, освещающий методы обследования пациентов, представлены основные функциональные пробы и результаты наиболее информативных инструментальных методов исследования. Дополнены разделы, отражающие регуляции функции репродуктивной системы, гормональной контрацепции, эндометриозу, метаболическому синдрому. Переработаны лекции, посвященные гиперандрогении, врожденной дисфункции коры надпочечников, синдрому поликистозных яичников, климактерическому синдрому, в соответствии с современными рекомендациями Международного общества по менопаузе. </a:t>
            </a:r>
          </a:p>
          <a:p>
            <a:pPr indent="533400" algn="just"/>
            <a:r>
              <a:rPr lang="ru-RU" i="1" dirty="0" smtClean="0">
                <a:solidFill>
                  <a:srgbClr val="C00000"/>
                </a:solidFill>
                <a:latin typeface="Times New Roman" pitchFamily="18" charset="0"/>
                <a:cs typeface="Times New Roman" pitchFamily="18" charset="0"/>
              </a:rPr>
              <a:t>Материал изложен в виде клинических лекций, рассчитанных на врачей-гинекологов и гинекологов-эндокринологов.</a:t>
            </a:r>
            <a:endParaRPr lang="ru-RU" i="1" dirty="0">
              <a:solidFill>
                <a:srgbClr val="C00000"/>
              </a:solidFill>
              <a:latin typeface="Times New Roman" pitchFamily="18" charset="0"/>
              <a:cs typeface="Times New Roman" pitchFamily="18" charset="0"/>
            </a:endParaRPr>
          </a:p>
        </p:txBody>
      </p:sp>
      <p:pic>
        <p:nvPicPr>
          <p:cNvPr id="8194" name="Picture 2" descr="&amp;Gcy;&amp;icy;&amp;ncy;&amp;iecy;&amp;kcy;&amp;ocy;&amp;lcy;&amp;ocy;&amp;gcy;&amp;icy;&amp;chcy;&amp;iecy;&amp;scy;&amp;kcy;&amp;acy;&amp;yacy; &amp;ecy;&amp;ncy;&amp;dcy;&amp;ocy;&amp;kcy;&amp;rcy;&amp;icy;&amp;ncy;&amp;ocy;&amp;lcy;&amp;ocy;&amp;gcy;&amp;icy;&amp;yacy;. &amp;Kcy;&amp;lcy;&amp;icy;&amp;ncy;&amp;icy;&amp;chcy;&amp;iecy;&amp;scy;&amp;kcy;&amp;icy;&amp;iecy; &amp;lcy;&amp;iecy;&amp;kcy;&amp;tscy;&amp;icy;&amp;icy;. &amp;Rcy;&amp;ucy;&amp;kcy;&amp;ocy;&amp;vcy;&amp;ocy;&amp;dcy;&amp;scy;&amp;tcy;&amp;vcy;&amp;ocy;. &amp;Bcy;&amp;icy;&amp;bcy;&amp;lcy;&amp;icy;&amp;ocy;&amp;tcy;&amp;iecy;&amp;kcy;&amp;acy; &amp;vcy;&amp;rcy;&amp;acy;&amp;chcy;&amp;acy;-&amp;scy;&amp;pcy;&amp;iecy;&amp;tscy;&amp;icy;&amp;acy;&amp;lcy;&amp;icy;&amp;scy;&amp;tcy;&amp;acy;"/>
          <p:cNvPicPr>
            <a:picLocks noChangeAspect="1" noChangeArrowheads="1"/>
          </p:cNvPicPr>
          <p:nvPr/>
        </p:nvPicPr>
        <p:blipFill>
          <a:blip r:embed="rId3"/>
          <a:srcRect/>
          <a:stretch>
            <a:fillRect/>
          </a:stretch>
        </p:blipFill>
        <p:spPr bwMode="auto">
          <a:xfrm>
            <a:off x="357158" y="1928802"/>
            <a:ext cx="2357454"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0" y="0"/>
            <a:ext cx="9678323" cy="6858000"/>
          </a:xfrm>
          <a:prstGeom prst="rect">
            <a:avLst/>
          </a:prstGeom>
          <a:noFill/>
        </p:spPr>
      </p:pic>
      <p:sp>
        <p:nvSpPr>
          <p:cNvPr id="1025" name="Rectangle 1"/>
          <p:cNvSpPr>
            <a:spLocks noChangeArrowheads="1"/>
          </p:cNvSpPr>
          <p:nvPr/>
        </p:nvSpPr>
        <p:spPr bwMode="auto">
          <a:xfrm>
            <a:off x="0" y="0"/>
            <a:ext cx="7857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618.1</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М597</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026" name="Rectangle 2"/>
          <p:cNvSpPr>
            <a:spLocks noChangeArrowheads="1"/>
          </p:cNvSpPr>
          <p:nvPr/>
        </p:nvSpPr>
        <p:spPr bwMode="auto">
          <a:xfrm>
            <a:off x="1285852" y="0"/>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Микробиоценоз генитального тракта женщины </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Ю. Э. Доброхотова [и др.]. - [б. м.] : ГЭОТАР-Медиа, 2014. - 80 с. : ил. - (Библиотека врача- специалиста)</a:t>
            </a: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amp;Mcy;&amp;icy;&amp;kcy;&amp;rcy;&amp;ocy;&amp;bcy;&amp;icy;&amp;ocy;&amp;tscy;&amp;iecy;&amp;ncy;&amp;ocy;&amp;zcy; &amp;gcy;&amp;iecy;&amp;ncy;&amp;icy;&amp;tcy;&amp;acy;&amp;lcy;&amp;softcy;&amp;ncy;&amp;ocy;&amp;gcy;&amp;ocy; &amp;tcy;&amp;rcy;&amp;acy;&amp;kcy;&amp;tcy;&amp;acy; &amp;zhcy;&amp;iecy;&amp;ncy;&amp;shchcy;&amp;icy;&amp;ncy;&amp;ycy;"/>
          <p:cNvPicPr>
            <a:picLocks noChangeAspect="1" noChangeArrowheads="1"/>
          </p:cNvPicPr>
          <p:nvPr/>
        </p:nvPicPr>
        <p:blipFill>
          <a:blip r:embed="rId3"/>
          <a:srcRect/>
          <a:stretch>
            <a:fillRect/>
          </a:stretch>
        </p:blipFill>
        <p:spPr bwMode="auto">
          <a:xfrm>
            <a:off x="500034" y="1857364"/>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3428992" y="2143116"/>
            <a:ext cx="6000792" cy="2308324"/>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книге рассматривается актуальная тема - роль нормальной микрофлоры при бактериальном вагинозе и других проявлениях нарушения микрофлоры влагалища. </a:t>
            </a:r>
          </a:p>
          <a:p>
            <a:pPr indent="533400" algn="just"/>
            <a:r>
              <a:rPr lang="ru-RU" i="1" dirty="0" smtClean="0">
                <a:solidFill>
                  <a:srgbClr val="C00000"/>
                </a:solidFill>
                <a:latin typeface="Times New Roman" pitchFamily="18" charset="0"/>
                <a:cs typeface="Times New Roman" pitchFamily="18" charset="0"/>
              </a:rPr>
              <a:t>Предназначена акушерам-гинекологам и специалистам смежных дисциплин - урологам, врачам общей практики и иммунологам как амбулаторной, так и стационарной сети здравоохранения и санаторно-курортных учреждений.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0" y="0"/>
            <a:ext cx="9535479" cy="6858000"/>
          </a:xfrm>
          <a:prstGeom prst="rect">
            <a:avLst/>
          </a:prstGeom>
          <a:noFill/>
        </p:spPr>
      </p:pic>
      <p:sp>
        <p:nvSpPr>
          <p:cNvPr id="49153" name="Rectangle 1"/>
          <p:cNvSpPr>
            <a:spLocks noChangeArrowheads="1"/>
          </p:cNvSpPr>
          <p:nvPr/>
        </p:nvSpPr>
        <p:spPr bwMode="auto">
          <a:xfrm>
            <a:off x="0" y="0"/>
            <a:ext cx="10715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618.2/.7</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П206</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 name="Прямоугольник 4"/>
          <p:cNvSpPr/>
          <p:nvPr/>
        </p:nvSpPr>
        <p:spPr>
          <a:xfrm>
            <a:off x="1500166" y="0"/>
            <a:ext cx="8001056" cy="646331"/>
          </a:xfrm>
          <a:prstGeom prst="rect">
            <a:avLst/>
          </a:prstGeom>
        </p:spPr>
        <p:txBody>
          <a:bodyPr wrap="square">
            <a:spAutoFit/>
          </a:bodyPr>
          <a:lstStyle/>
          <a:p>
            <a:pPr algn="just"/>
            <a:r>
              <a:rPr lang="ru-RU" b="1" dirty="0" smtClean="0">
                <a:latin typeface="Times New Roman" pitchFamily="18" charset="0"/>
                <a:cs typeface="Times New Roman" pitchFamily="18" charset="0"/>
              </a:rPr>
              <a:t>Патофизиология плода и плаценты </a:t>
            </a:r>
            <a:r>
              <a:rPr lang="ru-RU" dirty="0" smtClean="0">
                <a:latin typeface="Times New Roman" pitchFamily="18" charset="0"/>
                <a:cs typeface="Times New Roman" pitchFamily="18" charset="0"/>
              </a:rPr>
              <a:t>/ А. Н. Стрижаков [и др.]. - Москва : ГЭОТАР-Медиа, 2015. - 176 с.</a:t>
            </a:r>
            <a:endParaRPr lang="ru-RU" dirty="0">
              <a:latin typeface="Times New Roman" pitchFamily="18" charset="0"/>
              <a:cs typeface="Times New Roman" pitchFamily="18" charset="0"/>
            </a:endParaRPr>
          </a:p>
        </p:txBody>
      </p:sp>
      <p:pic>
        <p:nvPicPr>
          <p:cNvPr id="49155" name="Picture 3" descr="&amp;Pcy;&amp;acy;&amp;tcy;&amp;ocy;&amp;fcy;&amp;icy;&amp;zcy;&amp;icy;&amp;ocy;&amp;lcy;&amp;ocy;&amp;gcy;&amp;icy;&amp;yacy; &amp;pcy;&amp;lcy;&amp;ocy;&amp;dcy;&amp;acy; &amp;icy; &amp;pcy;&amp;lcy;&amp;acy;&amp;tscy;&amp;iecy;&amp;ncy;&amp;tcy;&amp;ycy;"/>
          <p:cNvPicPr>
            <a:picLocks noChangeAspect="1" noChangeArrowheads="1"/>
          </p:cNvPicPr>
          <p:nvPr/>
        </p:nvPicPr>
        <p:blipFill>
          <a:blip r:embed="rId3"/>
          <a:srcRect/>
          <a:stretch>
            <a:fillRect/>
          </a:stretch>
        </p:blipFill>
        <p:spPr bwMode="auto">
          <a:xfrm>
            <a:off x="357159" y="1914514"/>
            <a:ext cx="2357454"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2857488" y="1785926"/>
            <a:ext cx="6286512" cy="3139321"/>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Монография посвящена наиболее значимым проблемам акушерства и перинатологии - патофизиологии плода и плаценты в контексте современных представлений о становлении и развитии системы "мать-плацента-плод". Рассмотрена роль факторов роста, факторов свертывания, апоптоза, пролиферации в плацентарной ткани, плацентарных белков при физиологической беременности и при развитии плацентарной недостаточности. </a:t>
            </a:r>
          </a:p>
          <a:p>
            <a:pPr indent="533400" algn="just"/>
            <a:r>
              <a:rPr lang="ru-RU" i="1" dirty="0" smtClean="0">
                <a:solidFill>
                  <a:srgbClr val="C00000"/>
                </a:solidFill>
                <a:latin typeface="Times New Roman" pitchFamily="18" charset="0"/>
                <a:cs typeface="Times New Roman" pitchFamily="18" charset="0"/>
              </a:rPr>
              <a:t>Предназначена для акушеров-гинекологов, специалистов перинатальной медицины, врачей ультразвуковой диагностики, клинических ординаторов и интернов.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2" name="Прямоугольник 1"/>
          <p:cNvSpPr/>
          <p:nvPr/>
        </p:nvSpPr>
        <p:spPr>
          <a:xfrm>
            <a:off x="1043608" y="1412776"/>
            <a:ext cx="7272808" cy="3970318"/>
          </a:xfrm>
          <a:prstGeom prst="rect">
            <a:avLst/>
          </a:prstGeom>
        </p:spPr>
        <p:txBody>
          <a:bodyPr wrap="square">
            <a:spAutoFit/>
          </a:bodyPr>
          <a:lstStyle/>
          <a:p>
            <a:pPr algn="ctr">
              <a:spcBef>
                <a:spcPct val="50000"/>
              </a:spcBef>
            </a:pPr>
            <a:r>
              <a:rPr lang="ru-RU" sz="3600" b="1" i="1" dirty="0" smtClean="0">
                <a:solidFill>
                  <a:srgbClr val="C00000"/>
                </a:solidFill>
                <a:effectLst>
                  <a:outerShdw blurRad="38100" dist="38100" dir="2700000" algn="tl">
                    <a:srgbClr val="C0C0C0"/>
                  </a:outerShdw>
                </a:effectLst>
                <a:latin typeface="Times New Roman" pitchFamily="18" charset="0"/>
                <a:cs typeface="Times New Roman" pitchFamily="18" charset="0"/>
              </a:rPr>
              <a:t>Библиографическое описание книг составлено на основании данных электронного каталога                      Научной медицинской библиотеки УГМУ                                         (система автоматизации библиотек ИРБИС)</a:t>
            </a:r>
            <a:endParaRPr lang="ru-RU" sz="3600" b="1" i="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0" y="0"/>
            <a:ext cx="9535479" cy="6858000"/>
          </a:xfrm>
          <a:prstGeom prst="rect">
            <a:avLst/>
          </a:prstGeom>
          <a:noFill/>
        </p:spPr>
      </p:pic>
      <p:sp>
        <p:nvSpPr>
          <p:cNvPr id="50177" name="Rectangle 1"/>
          <p:cNvSpPr>
            <a:spLocks noChangeArrowheads="1"/>
          </p:cNvSpPr>
          <p:nvPr/>
        </p:nvSpPr>
        <p:spPr bwMode="auto">
          <a:xfrm>
            <a:off x="0" y="0"/>
            <a:ext cx="9286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a:t>
            </a:r>
            <a:endPar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П442</a:t>
            </a:r>
            <a:endPar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0178" name="Rectangle 2"/>
          <p:cNvSpPr>
            <a:spLocks noChangeArrowheads="1"/>
          </p:cNvSpPr>
          <p:nvPr/>
        </p:nvSpPr>
        <p:spPr bwMode="auto">
          <a:xfrm>
            <a:off x="1285852" y="0"/>
            <a:ext cx="82153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Подзолкова, Н. М. </a:t>
            </a:r>
          </a:p>
          <a:p>
            <a:pPr marR="0" lvl="0" indent="5349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Симптом, синдром, диагноз. Дифференциальная диагностика в гинекологии</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 М. Подзолкова, О. Л. Глазкова. - 3-е изд.,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испр. и доп. - Медиа : ГЭОТАР-Медиа, 2014. - 736 с.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0180" name="Picture 4" descr="&amp;Scy;&amp;icy;&amp;mcy;&amp;pcy;&amp;tcy;&amp;ocy;&amp;mcy;, &amp;scy;&amp;icy;&amp;ncy;&amp;dcy;&amp;rcy;&amp;ocy;&amp;mcy;, &amp;dcy;&amp;icy;&amp;acy;&amp;gcy;&amp;ncy;&amp;ocy;&amp;zcy;. &amp;Dcy;&amp;icy;&amp;fcy;&amp;fcy;&amp;iecy;&amp;rcy;&amp;iecy;&amp;ncy;&amp;tscy;&amp;icy;&amp;acy;&amp;lcy;&amp;softcy;&amp;ncy;&amp;acy;&amp;yacy; &amp;dcy;&amp;icy;&amp;acy;&amp;gcy;&amp;ncy;&amp;ocy;&amp;scy;&amp;tcy;&amp;icy;&amp;kcy;&amp;acy; &amp;vcy; &amp;gcy;&amp;icy;&amp;ncy;&amp;iecy;&amp;kcy;&amp;ocy;&amp;lcy;&amp;ocy;&amp;gcy;&amp;icy;&amp;icy;. &amp;Rcy;&amp;ucy;&amp;kcy;&amp;ocy;&amp;vcy;&amp;ocy;&amp;dcy;&amp;scy;&amp;tcy;&amp;vcy;&amp;ocy;"/>
          <p:cNvPicPr>
            <a:picLocks noChangeAspect="1" noChangeArrowheads="1"/>
          </p:cNvPicPr>
          <p:nvPr/>
        </p:nvPicPr>
        <p:blipFill>
          <a:blip r:embed="rId3"/>
          <a:srcRect/>
          <a:stretch>
            <a:fillRect/>
          </a:stretch>
        </p:blipFill>
        <p:spPr bwMode="auto">
          <a:xfrm>
            <a:off x="357158" y="1928802"/>
            <a:ext cx="218946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2928926" y="2071678"/>
            <a:ext cx="6357982" cy="2585323"/>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руководстве освещены вопросы дифференциальной диагностики наиболее распространенных гинекологических заболеваний. Основное внимание уделено патогенезу клинических симптомов, представлены алгоритмы диагностического поиска при синдромно схожих гинекологических и экстрагенитальных заболеваниях, изложены принципиальные подходы к тактике лечения больных. </a:t>
            </a:r>
          </a:p>
          <a:p>
            <a:pPr indent="533400" algn="just"/>
            <a:r>
              <a:rPr lang="ru-RU" i="1" dirty="0" smtClean="0">
                <a:solidFill>
                  <a:srgbClr val="C00000"/>
                </a:solidFill>
                <a:latin typeface="Times New Roman" pitchFamily="18" charset="0"/>
                <a:cs typeface="Times New Roman" pitchFamily="18" charset="0"/>
              </a:rPr>
              <a:t>Для акушеров-гинекологов, терапевтов, эндокринологов.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0" y="0"/>
            <a:ext cx="9535479" cy="6858000"/>
          </a:xfrm>
          <a:prstGeom prst="rect">
            <a:avLst/>
          </a:prstGeom>
          <a:noFill/>
        </p:spPr>
      </p:pic>
      <p:sp>
        <p:nvSpPr>
          <p:cNvPr id="7" name="TextBox 6"/>
          <p:cNvSpPr txBox="1"/>
          <p:nvPr/>
        </p:nvSpPr>
        <p:spPr>
          <a:xfrm>
            <a:off x="0" y="0"/>
            <a:ext cx="928662" cy="646331"/>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613.8</a:t>
            </a:r>
            <a:endParaRPr lang="ru-RU" dirty="0" smtClean="0">
              <a:effectLst>
                <a:outerShdw blurRad="38100" dist="38100" dir="2700000" algn="tl">
                  <a:srgbClr val="000000">
                    <a:alpha val="43137"/>
                  </a:srgbClr>
                </a:outerShdw>
              </a:effectLst>
              <a:latin typeface="Book Antiqua" pitchFamily="18" charset="0"/>
              <a:cs typeface="Times New Roman" pitchFamily="18" charset="0"/>
            </a:endParaRP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П76</a:t>
            </a:r>
            <a:endParaRPr lang="ru-RU" dirty="0">
              <a:effectLst>
                <a:outerShdw blurRad="38100" dist="38100" dir="2700000" algn="tl">
                  <a:srgbClr val="000000">
                    <a:alpha val="43137"/>
                  </a:srgbClr>
                </a:outerShdw>
              </a:effectLst>
              <a:latin typeface="Book Antiqua" pitchFamily="18" charset="0"/>
            </a:endParaRPr>
          </a:p>
        </p:txBody>
      </p:sp>
      <p:sp>
        <p:nvSpPr>
          <p:cNvPr id="8" name="TextBox 7"/>
          <p:cNvSpPr txBox="1"/>
          <p:nvPr/>
        </p:nvSpPr>
        <p:spPr>
          <a:xfrm>
            <a:off x="1357290" y="0"/>
            <a:ext cx="8143932" cy="92333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Прилепская, В. Н. </a:t>
            </a:r>
          </a:p>
          <a:p>
            <a:pPr indent="534988" algn="just"/>
            <a:r>
              <a:rPr lang="ru-RU" b="1" dirty="0" smtClean="0">
                <a:latin typeface="Times New Roman" pitchFamily="18" charset="0"/>
                <a:cs typeface="Times New Roman" pitchFamily="18" charset="0"/>
              </a:rPr>
              <a:t>Гормональная контрацепция </a:t>
            </a:r>
            <a:r>
              <a:rPr lang="ru-RU" dirty="0" smtClean="0">
                <a:latin typeface="Times New Roman" pitchFamily="18" charset="0"/>
                <a:cs typeface="Times New Roman" pitchFamily="18" charset="0"/>
              </a:rPr>
              <a:t>: клинические лекции / В. Н. Прилепская. - Москва : ГЭОТАР-Медиа, 2014. - 256 с.</a:t>
            </a:r>
            <a:endParaRPr lang="ru-RU" dirty="0">
              <a:latin typeface="Times New Roman" pitchFamily="18" charset="0"/>
              <a:cs typeface="Times New Roman" pitchFamily="18" charset="0"/>
            </a:endParaRPr>
          </a:p>
        </p:txBody>
      </p:sp>
      <p:pic>
        <p:nvPicPr>
          <p:cNvPr id="41986" name="Picture 2" descr="&amp;Gcy;&amp;ocy;&amp;rcy;&amp;mcy;&amp;ocy;&amp;ncy;&amp;acy;&amp;lcy;&amp;softcy;&amp;ncy;&amp;acy;&amp;yacy; &amp;kcy;&amp;ocy;&amp;ncy;&amp;tcy;&amp;rcy;&amp;acy;&amp;tscy;&amp;iecy;&amp;pcy;&amp;tscy;&amp;icy;&amp;yacy;. &amp;Kcy;&amp;lcy;&amp;icy;&amp;ncy;&amp;icy;&amp;chcy;&amp;iecy;&amp;scy;&amp;kcy;&amp;icy;&amp;iecy; &amp;lcy;&amp;iecy;&amp;kcy;&amp;tscy;&amp;icy;&amp;icy;"/>
          <p:cNvPicPr>
            <a:picLocks noChangeAspect="1" noChangeArrowheads="1"/>
          </p:cNvPicPr>
          <p:nvPr/>
        </p:nvPicPr>
        <p:blipFill>
          <a:blip r:embed="rId3"/>
          <a:srcRect/>
          <a:stretch>
            <a:fillRect/>
          </a:stretch>
        </p:blipFill>
        <p:spPr bwMode="auto">
          <a:xfrm>
            <a:off x="357158" y="1714488"/>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0" name="TextBox 9"/>
          <p:cNvSpPr txBox="1"/>
          <p:nvPr/>
        </p:nvSpPr>
        <p:spPr>
          <a:xfrm>
            <a:off x="2857488" y="1500174"/>
            <a:ext cx="6500858" cy="3970318"/>
          </a:xfrm>
          <a:prstGeom prst="rect">
            <a:avLst/>
          </a:prstGeom>
          <a:noFill/>
        </p:spPr>
        <p:txBody>
          <a:bodyPr wrap="square" rtlCol="0">
            <a:spAutoFit/>
          </a:bodyPr>
          <a:lstStyle/>
          <a:p>
            <a:pPr indent="533400" algn="just"/>
            <a:r>
              <a:rPr lang="ru-RU" i="1" dirty="0" smtClean="0">
                <a:solidFill>
                  <a:srgbClr val="C00000"/>
                </a:solidFill>
                <a:latin typeface="Times New Roman" pitchFamily="18" charset="0"/>
                <a:cs typeface="Times New Roman" pitchFamily="18" charset="0"/>
              </a:rPr>
              <a:t>В книге представлены клинические лекции профессора В. Н. Прилепской, которая в течение нескольких десятилетий занимается проблемами профилактики абортов, контрацепции, изучением различных аспектов гинекологической эндокринологии и репродуктивного здоровья. Несмотря на множество монографий, руководств, такая форма изложения, как клинические лекции, не перестает пользоваться популярностью у врачей. </a:t>
            </a:r>
          </a:p>
          <a:p>
            <a:pPr indent="533400" algn="just"/>
            <a:r>
              <a:rPr lang="ru-RU" i="1" dirty="0" smtClean="0">
                <a:solidFill>
                  <a:srgbClr val="C00000"/>
                </a:solidFill>
                <a:latin typeface="Times New Roman" pitchFamily="18" charset="0"/>
                <a:cs typeface="Times New Roman" pitchFamily="18" charset="0"/>
              </a:rPr>
              <a:t>В сборник вошли самые последние лекции, посвященные современным и актуальным проблемам контрацепции, которые призваны помочь врачам в их нелегкой работе. </a:t>
            </a:r>
          </a:p>
          <a:p>
            <a:pPr indent="533400" algn="just"/>
            <a:r>
              <a:rPr lang="ru-RU" i="1" dirty="0" smtClean="0">
                <a:solidFill>
                  <a:srgbClr val="C00000"/>
                </a:solidFill>
                <a:latin typeface="Times New Roman" pitchFamily="18" charset="0"/>
                <a:cs typeface="Times New Roman" pitchFamily="18" charset="0"/>
              </a:rPr>
              <a:t>Руководство предназначено для акушеров-гинекологов, эндокринологов, сексологов, терапевтов и врачей других специальностей.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Рисунок1.png"/>
          <p:cNvPicPr>
            <a:picLocks noChangeAspect="1" noChangeArrowheads="1"/>
          </p:cNvPicPr>
          <p:nvPr/>
        </p:nvPicPr>
        <p:blipFill>
          <a:blip r:embed="rId2" cstate="print"/>
          <a:srcRect/>
          <a:stretch>
            <a:fillRect/>
          </a:stretch>
        </p:blipFill>
        <p:spPr bwMode="auto">
          <a:xfrm>
            <a:off x="0" y="0"/>
            <a:ext cx="9535479" cy="6858000"/>
          </a:xfrm>
          <a:prstGeom prst="rect">
            <a:avLst/>
          </a:prstGeom>
          <a:noFill/>
        </p:spPr>
      </p:pic>
      <p:sp>
        <p:nvSpPr>
          <p:cNvPr id="9217" name="Rectangle 1"/>
          <p:cNvSpPr>
            <a:spLocks noChangeArrowheads="1"/>
          </p:cNvSpPr>
          <p:nvPr/>
        </p:nvSpPr>
        <p:spPr bwMode="auto">
          <a:xfrm>
            <a:off x="0" y="0"/>
            <a:ext cx="8572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618.1</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Р598</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9219" name="Rectangle 3"/>
          <p:cNvSpPr>
            <a:spLocks noChangeArrowheads="1"/>
          </p:cNvSpPr>
          <p:nvPr/>
        </p:nvSpPr>
        <p:spPr bwMode="auto">
          <a:xfrm>
            <a:off x="1500166" y="0"/>
            <a:ext cx="80010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Роговская,  С. И. </a:t>
            </a:r>
          </a:p>
          <a:p>
            <a:pPr marR="0" lvl="0" indent="5349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Папилломавирусная инфекция у женщин и патология шейки матки : в помощь практикующему врачу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 И. Роговская . - 2-е изд., испр. и доп. - Москва : ГЭОТАР-Медиа, 2014. - 192 с.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21" name="Picture 5" descr="&amp;Pcy;&amp;acy;&amp;pcy;&amp;icy;&amp;lcy;&amp;lcy;&amp;ocy;&amp;mcy;&amp;acy;&amp;vcy;&amp;icy;&amp;rcy;&amp;ucy;&amp;scy;&amp;ncy;&amp;acy;&amp;yacy; &amp;icy;&amp;ncy;&amp;fcy;&amp;iecy;&amp;kcy;&amp;tscy;&amp;icy;&amp;yacy; &amp;ucy; &amp;zhcy;&amp;iecy;&amp;ncy;&amp;shchcy;&amp;icy;&amp;ncy; &amp;icy; &amp;pcy;&amp;acy;&amp;tcy;&amp;ocy;&amp;lcy;&amp;ocy;&amp;gcy;&amp;icy;&amp;yacy; &amp;shcy;&amp;iecy;&amp;jcy;&amp;kcy;&amp;icy; &amp;mcy;&amp;acy;&amp;tcy;&amp;kcy;&amp;icy;. &amp;Vcy; &amp;pcy;&amp;ocy;&amp;mcy;&amp;ocy;&amp;shchcy;&amp;softcy; &amp;pcy;&amp;rcy;&amp;acy;&amp;kcy;&amp;tcy;&amp;icy;&amp;kcy;&amp;ucy;&amp;yucy;&amp;shchcy;&amp;iecy;&amp;mcy;&amp;ucy; &amp;vcy;&amp;rcy;&amp;acy;&amp;chcy;&amp;ucy;"/>
          <p:cNvPicPr>
            <a:picLocks noChangeAspect="1" noChangeArrowheads="1"/>
          </p:cNvPicPr>
          <p:nvPr/>
        </p:nvPicPr>
        <p:blipFill>
          <a:blip r:embed="rId3"/>
          <a:srcRect/>
          <a:stretch>
            <a:fillRect/>
          </a:stretch>
        </p:blipFill>
        <p:spPr bwMode="auto">
          <a:xfrm>
            <a:off x="357158" y="2071678"/>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Прямоугольник 5"/>
          <p:cNvSpPr/>
          <p:nvPr/>
        </p:nvSpPr>
        <p:spPr>
          <a:xfrm>
            <a:off x="2857488" y="1500174"/>
            <a:ext cx="6429420" cy="4247317"/>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книге описаны различные клинические и морфологические формы папилломавирусной инфекции гениталий у женщин, представлена их современная классификация и оценены возможности развития. Впервые сделан акцент на возрастных особенностях течения папилломавирусной инфекции у больных, а также в период беременности и менопаузы. Даны основы кольпоскопии. На основании большого научного и клинического опыта проведен анализ основных ошибок в лечении этого заболевания. Предложен алгоритм ведения женщин с различными формами инфекции, включая патологию шейки матки, описаны принципы дифференциальной диагностики и лечебной тактики, современные методы лечения и профилактики заболеваний, ассоциированных с вирусом папилломы, а также основных сопутствующих заболеваний гениталий.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0" y="0"/>
            <a:ext cx="9535479" cy="6858000"/>
          </a:xfrm>
          <a:prstGeom prst="rect">
            <a:avLst/>
          </a:prstGeom>
          <a:noFill/>
        </p:spPr>
      </p:pic>
      <p:sp>
        <p:nvSpPr>
          <p:cNvPr id="51201" name="Rectangle 1"/>
          <p:cNvSpPr>
            <a:spLocks noChangeArrowheads="1"/>
          </p:cNvSpPr>
          <p:nvPr/>
        </p:nvSpPr>
        <p:spPr bwMode="auto">
          <a:xfrm>
            <a:off x="0" y="0"/>
            <a:ext cx="9286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a:t>
            </a:r>
            <a:endPar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Р851</a:t>
            </a:r>
            <a:endPar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1202" name="Rectangle 2"/>
          <p:cNvSpPr>
            <a:spLocks noChangeArrowheads="1"/>
          </p:cNvSpPr>
          <p:nvPr/>
        </p:nvSpPr>
        <p:spPr bwMode="auto">
          <a:xfrm>
            <a:off x="1285852" y="0"/>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Руководство по амбулаторно-поликлинической помощи в акушерстве и гинекологии </a:t>
            </a:r>
            <a:r>
              <a:rPr kumimoji="0" lang="ru-RU" i="0" u="none" strike="noStrike" cap="none" normalizeH="0" baseline="0" dirty="0" smtClean="0">
                <a:ln>
                  <a:noFill/>
                </a:ln>
                <a:effectLst/>
                <a:latin typeface="Times New Roman" pitchFamily="18" charset="0"/>
                <a:ea typeface="Times New Roman" pitchFamily="18" charset="0"/>
                <a:cs typeface="Times New Roman" pitchFamily="18" charset="0"/>
              </a:rPr>
              <a:t>/ под ред. В. Е. Радзинского. - 2-е изд., перераб. и доп. - Москва : ГЭОТАР-Медиа, 2014. - 944 с.</a:t>
            </a:r>
            <a:endParaRPr kumimoji="0" lang="ru-RU" i="0" u="none" strike="noStrike" cap="none" normalizeH="0" baseline="0" dirty="0" smtClean="0">
              <a:ln>
                <a:noFill/>
              </a:ln>
              <a:effectLst/>
              <a:latin typeface="Times New Roman" pitchFamily="18" charset="0"/>
              <a:cs typeface="Times New Roman" pitchFamily="18" charset="0"/>
            </a:endParaRPr>
          </a:p>
        </p:txBody>
      </p:sp>
      <p:pic>
        <p:nvPicPr>
          <p:cNvPr id="51204" name="Picture 4" descr="&amp;Rcy;&amp;ucy;&amp;kcy;&amp;ocy;&amp;vcy;&amp;ocy;&amp;dcy;&amp;scy;&amp;tcy;&amp;vcy;&amp;ocy; &amp;pcy;&amp;ocy; &amp;acy;&amp;mcy;&amp;bcy;&amp;ucy;&amp;lcy;&amp;acy;&amp;tcy;&amp;ocy;&amp;rcy;&amp;ncy;&amp;ocy;-&amp;pcy;&amp;ocy;&amp;lcy;&amp;icy;&amp;kcy;&amp;lcy;&amp;icy;&amp;ncy;&amp;icy;&amp;chcy;&amp;iecy;&amp;scy;&amp;kcy;&amp;ocy;&amp;jcy; &amp;pcy;&amp;ocy;&amp;mcy;&amp;ocy;&amp;shchcy;&amp;icy; &amp;vcy; &amp;acy;&amp;kcy;&amp;ucy;&amp;shcy;&amp;iecy;&amp;rcy;&amp;scy;&amp;tcy;&amp;vcy;&amp;iecy; &amp;icy; &amp;gcy;&amp;icy;&amp;ncy;&amp;iecy;&amp;kcy;&amp;ocy;&amp;lcy;&amp;ocy;&amp;gcy;&amp;icy;&amp;icy;"/>
          <p:cNvPicPr>
            <a:picLocks noChangeAspect="1" noChangeArrowheads="1"/>
          </p:cNvPicPr>
          <p:nvPr/>
        </p:nvPicPr>
        <p:blipFill>
          <a:blip r:embed="rId3"/>
          <a:srcRect/>
          <a:stretch>
            <a:fillRect/>
          </a:stretch>
        </p:blipFill>
        <p:spPr bwMode="auto">
          <a:xfrm>
            <a:off x="285720" y="2071678"/>
            <a:ext cx="2357454"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2643174" y="1214422"/>
            <a:ext cx="6643734" cy="4801314"/>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Второе, переработанное и дополненное издание включает сведения, необходимые в практической деятельности медицинского работника, оказывающего первичную медико-санитарную помощь женщинам и девочкам-подросткам. В нем содержится информация о нормативно-правовом обеспечении амбулаторной акушерско-гинекологической помощи, организации работы женской консультации, стационара дневного пребывания, особенностях организации детской гинекологической помощи, профилактике, диагностике и лечении наиболее распространенных заболеваний, встречающихся у девочек-подростков, женщин репродуктивного возраста и беременных. Также представлены сведения о неотложных состояниях и особенностях применения лекарственных препаратов во время беременности и лактации. </a:t>
            </a:r>
          </a:p>
          <a:p>
            <a:pPr indent="533400" algn="just"/>
            <a:r>
              <a:rPr lang="ru-RU" i="1" dirty="0" smtClean="0">
                <a:solidFill>
                  <a:srgbClr val="C00000"/>
                </a:solidFill>
                <a:latin typeface="Times New Roman" pitchFamily="18" charset="0"/>
                <a:cs typeface="Times New Roman" pitchFamily="18" charset="0"/>
              </a:rPr>
              <a:t>Предназначено врачам женских консультаций, поликлиник, работникам фельдшерско-акушерских пунктов, оказывающим первичную акушерско-гинекологическую помощь.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Рисунок1.png"/>
          <p:cNvPicPr>
            <a:picLocks noChangeAspect="1" noChangeArrowheads="1"/>
          </p:cNvPicPr>
          <p:nvPr/>
        </p:nvPicPr>
        <p:blipFill>
          <a:blip r:embed="rId2" cstate="print"/>
          <a:srcRect/>
          <a:stretch>
            <a:fillRect/>
          </a:stretch>
        </p:blipFill>
        <p:spPr bwMode="auto">
          <a:xfrm>
            <a:off x="0" y="0"/>
            <a:ext cx="9535479" cy="6858000"/>
          </a:xfrm>
          <a:prstGeom prst="rect">
            <a:avLst/>
          </a:prstGeom>
          <a:noFill/>
        </p:spPr>
      </p:pic>
      <p:sp>
        <p:nvSpPr>
          <p:cNvPr id="52225" name="Rectangle 1"/>
          <p:cNvSpPr>
            <a:spLocks noChangeArrowheads="1"/>
          </p:cNvSpPr>
          <p:nvPr/>
        </p:nvSpPr>
        <p:spPr bwMode="auto">
          <a:xfrm>
            <a:off x="0" y="0"/>
            <a:ext cx="12144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618.1-089</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Ф196</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227" name="Rectangle 3"/>
          <p:cNvSpPr>
            <a:spLocks noChangeArrowheads="1"/>
          </p:cNvSpPr>
          <p:nvPr/>
        </p:nvSpPr>
        <p:spPr bwMode="auto">
          <a:xfrm>
            <a:off x="1571604" y="0"/>
            <a:ext cx="79296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Фальконе, Т. </a:t>
            </a:r>
          </a:p>
          <a:p>
            <a:pPr marR="0" lvl="0" indent="5349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Репродуктивная медицина и хирургия </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 с англ. / Т. Фальконе, В. В. Херд ; под ред. Г. Т. Сухих. - Москва : ГЭОТАР-Медиа, 2014. - 948 с.</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2229" name="Picture 5" descr="&amp;Rcy;&amp;iecy;&amp;pcy;&amp;rcy;&amp;ocy;&amp;dcy;&amp;ucy;&amp;kcy;&amp;tcy;&amp;icy;&amp;vcy;&amp;ncy;&amp;acy;&amp;yacy; &amp;mcy;&amp;iecy;&amp;dcy;&amp;icy;&amp;tscy;&amp;icy;&amp;ncy;&amp;acy; &amp;icy; &amp;khcy;&amp;icy;&amp;rcy;&amp;ucy;&amp;rcy;&amp;gcy;&amp;icy;&amp;yacy;"/>
          <p:cNvPicPr>
            <a:picLocks noChangeAspect="1" noChangeArrowheads="1"/>
          </p:cNvPicPr>
          <p:nvPr/>
        </p:nvPicPr>
        <p:blipFill>
          <a:blip r:embed="rId3"/>
          <a:srcRect/>
          <a:stretch>
            <a:fillRect/>
          </a:stretch>
        </p:blipFill>
        <p:spPr bwMode="auto">
          <a:xfrm>
            <a:off x="285720" y="2000240"/>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Прямоугольник 7"/>
          <p:cNvSpPr/>
          <p:nvPr/>
        </p:nvSpPr>
        <p:spPr>
          <a:xfrm>
            <a:off x="2500298" y="1285860"/>
            <a:ext cx="6858048" cy="4801314"/>
          </a:xfrm>
          <a:prstGeom prst="rect">
            <a:avLst/>
          </a:prstGeom>
        </p:spPr>
        <p:txBody>
          <a:bodyPr wrap="square">
            <a:spAutoFit/>
          </a:bodyPr>
          <a:lstStyle/>
          <a:p>
            <a:pPr indent="533400" algn="just"/>
            <a:r>
              <a:rPr lang="ru-RU" i="1" dirty="0" smtClean="0">
                <a:solidFill>
                  <a:srgbClr val="C00000"/>
                </a:solidFill>
                <a:latin typeface="Times New Roman" pitchFamily="18" charset="0"/>
                <a:cs typeface="Times New Roman" pitchFamily="18" charset="0"/>
              </a:rPr>
              <a:t>В данном издании изложены основные положения по патофизиологии репродуктивной медицины, клинической диагностике, визуализации, лечению и технике хирургических вмешательств. </a:t>
            </a:r>
          </a:p>
          <a:p>
            <a:pPr indent="533400" algn="just"/>
            <a:r>
              <a:rPr lang="ru-RU" i="1" dirty="0" smtClean="0">
                <a:solidFill>
                  <a:srgbClr val="C00000"/>
                </a:solidFill>
                <a:latin typeface="Times New Roman" pitchFamily="18" charset="0"/>
                <a:cs typeface="Times New Roman" pitchFamily="18" charset="0"/>
              </a:rPr>
              <a:t>В первых главах книги представлена современная информация по нейрофизиологии, гаметогенезу, оплодотворению и генетике, а также анатомии, гистологии, статистике и биоэтике, что во многом облегчает дальнейшее понимание патологии репродуктивной системы и выбор правильной тактики ведения пациента. Значительная часть текста посвящена ведению больных и описанию хирургических манипуляций. </a:t>
            </a:r>
          </a:p>
          <a:p>
            <a:pPr indent="533400" algn="just"/>
            <a:r>
              <a:rPr lang="ru-RU" i="1" dirty="0" smtClean="0">
                <a:solidFill>
                  <a:srgbClr val="C00000"/>
                </a:solidFill>
                <a:latin typeface="Times New Roman" pitchFamily="18" charset="0"/>
                <a:cs typeface="Times New Roman" pitchFamily="18" charset="0"/>
              </a:rPr>
              <a:t>Текст книги хорошо иллюстрирован, что позволяет читателю детально разобраться во всех тонкостях как диагностики, так и лечения. </a:t>
            </a:r>
          </a:p>
          <a:p>
            <a:pPr indent="533400" algn="just"/>
            <a:r>
              <a:rPr lang="ru-RU" i="1" dirty="0" smtClean="0">
                <a:solidFill>
                  <a:srgbClr val="C00000"/>
                </a:solidFill>
                <a:latin typeface="Times New Roman" pitchFamily="18" charset="0"/>
                <a:cs typeface="Times New Roman" pitchFamily="18" charset="0"/>
              </a:rPr>
              <a:t>Издание будет полезно не только начинающим врачам гинекологам и урологам, но также практикующим хирургам, врачам общей практики и студентам.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4" name="Прямоугольник 3"/>
          <p:cNvSpPr/>
          <p:nvPr/>
        </p:nvSpPr>
        <p:spPr>
          <a:xfrm>
            <a:off x="1785918" y="500042"/>
            <a:ext cx="5400600" cy="1323439"/>
          </a:xfrm>
          <a:prstGeom prst="rect">
            <a:avLst/>
          </a:prstGeom>
        </p:spPr>
        <p:txBody>
          <a:bodyPr wrap="square">
            <a:spAutoFit/>
          </a:bodyPr>
          <a:lstStyle/>
          <a:p>
            <a:pPr algn="ctr">
              <a:spcBef>
                <a:spcPct val="50000"/>
              </a:spcBef>
            </a:pPr>
            <a:r>
              <a:rPr lang="ru-RU" sz="40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ПЕРИОДИЧЕСКИЕ ИЗДАНИЯ</a:t>
            </a:r>
          </a:p>
        </p:txBody>
      </p:sp>
      <p:pic>
        <p:nvPicPr>
          <p:cNvPr id="5" name="Picture 4" descr="http://www.bionika-media.ru/files/covers/9590.jpg"/>
          <p:cNvPicPr>
            <a:picLocks noChangeAspect="1" noChangeArrowheads="1"/>
          </p:cNvPicPr>
          <p:nvPr/>
        </p:nvPicPr>
        <p:blipFill>
          <a:blip r:embed="rId3"/>
          <a:srcRect/>
          <a:stretch>
            <a:fillRect/>
          </a:stretch>
        </p:blipFill>
        <p:spPr bwMode="auto">
          <a:xfrm>
            <a:off x="642910" y="1857364"/>
            <a:ext cx="2222513" cy="3145065"/>
          </a:xfrm>
          <a:prstGeom prst="rect">
            <a:avLst/>
          </a:prstGeom>
          <a:ln>
            <a:noFill/>
          </a:ln>
          <a:effectLst>
            <a:outerShdw blurRad="50800" dist="38100" dir="2700000" algn="tl" rotWithShape="0">
              <a:prstClr val="black">
                <a:alpha val="40000"/>
              </a:prstClr>
            </a:outerShdw>
          </a:effectLst>
        </p:spPr>
      </p:pic>
      <p:pic>
        <p:nvPicPr>
          <p:cNvPr id="7" name="Picture 15" descr="&amp;Rcy;&amp;ocy;&amp;scy;&amp;scy;&amp;icy;&amp;jcy;&amp;scy;&amp;kcy;&amp;icy;&amp;jcy; &amp;vcy;&amp;iecy;&amp;scy;&amp;tcy;&amp;ncy;&amp;icy;&amp;kcy; &amp;acy;&amp;kcy;&amp;ucy;&amp;shcy;&amp;iecy;&amp;rcy;&amp;acy;-&amp;gcy;&amp;icy;&amp;ncy;&amp;iecy;&amp;kcy;&amp;ocy;&amp;lcy;&amp;ocy;&amp;gcy;&amp;acy; 2015 &amp;numero;3"/>
          <p:cNvPicPr>
            <a:picLocks noChangeAspect="1" noChangeArrowheads="1"/>
          </p:cNvPicPr>
          <p:nvPr/>
        </p:nvPicPr>
        <p:blipFill>
          <a:blip r:embed="rId4"/>
          <a:srcRect/>
          <a:stretch>
            <a:fillRect/>
          </a:stretch>
        </p:blipFill>
        <p:spPr bwMode="auto">
          <a:xfrm>
            <a:off x="6000760" y="1785926"/>
            <a:ext cx="2267998" cy="3240000"/>
          </a:xfrm>
          <a:prstGeom prst="rect">
            <a:avLst/>
          </a:prstGeom>
          <a:ln>
            <a:noFill/>
          </a:ln>
          <a:effectLst>
            <a:outerShdw blurRad="50800" dist="38100" dir="2700000" algn="tl" rotWithShape="0">
              <a:prstClr val="black">
                <a:alpha val="40000"/>
              </a:prstClr>
            </a:outerShdw>
          </a:effectLst>
        </p:spPr>
      </p:pic>
      <p:pic>
        <p:nvPicPr>
          <p:cNvPr id="1027" name="Picture 3" descr="C:\Users\avtomatic.USMA\Desktop\627687b9ec8e2a48dee5b21ecdc4755a.jpg"/>
          <p:cNvPicPr>
            <a:picLocks noChangeAspect="1" noChangeArrowheads="1"/>
          </p:cNvPicPr>
          <p:nvPr/>
        </p:nvPicPr>
        <p:blipFill>
          <a:blip r:embed="rId5"/>
          <a:srcRect/>
          <a:stretch>
            <a:fillRect/>
          </a:stretch>
        </p:blipFill>
        <p:spPr bwMode="auto">
          <a:xfrm>
            <a:off x="3286116" y="3071810"/>
            <a:ext cx="2291447" cy="3240000"/>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5" name="Прямоугольник 4"/>
          <p:cNvSpPr/>
          <p:nvPr/>
        </p:nvSpPr>
        <p:spPr>
          <a:xfrm>
            <a:off x="1428728" y="1428736"/>
            <a:ext cx="6500842" cy="3416320"/>
          </a:xfrm>
          <a:prstGeom prst="rect">
            <a:avLst/>
          </a:prstGeom>
        </p:spPr>
        <p:txBody>
          <a:bodyPr wrap="square">
            <a:spAutoFit/>
          </a:bodyPr>
          <a:lstStyle/>
          <a:p>
            <a:pPr algn="ctr">
              <a:spcBef>
                <a:spcPct val="50000"/>
              </a:spcBef>
            </a:pPr>
            <a:r>
              <a:rPr lang="ru-RU" sz="54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БЛАГОДАРИМ </a:t>
            </a:r>
          </a:p>
          <a:p>
            <a:pPr algn="ctr">
              <a:spcBef>
                <a:spcPct val="50000"/>
              </a:spcBef>
            </a:pPr>
            <a:r>
              <a:rPr lang="ru-RU" sz="54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ЗА </a:t>
            </a:r>
          </a:p>
          <a:p>
            <a:pPr algn="ctr">
              <a:spcBef>
                <a:spcPct val="50000"/>
              </a:spcBef>
            </a:pPr>
            <a:r>
              <a:rPr lang="ru-RU" sz="54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ВНИМАНИЕ !</a:t>
            </a:r>
            <a:endParaRPr lang="ru-RU" sz="54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8" name="Прямоугольник 7"/>
          <p:cNvSpPr/>
          <p:nvPr/>
        </p:nvSpPr>
        <p:spPr>
          <a:xfrm>
            <a:off x="3214678" y="1643050"/>
            <a:ext cx="5715040" cy="3416320"/>
          </a:xfrm>
          <a:prstGeom prst="rect">
            <a:avLst/>
          </a:prstGeom>
        </p:spPr>
        <p:txBody>
          <a:bodyPr wrap="square" anchor="ctr">
            <a:spAutoFit/>
          </a:bodyPr>
          <a:lstStyle/>
          <a:p>
            <a:pPr indent="533400" algn="just"/>
            <a:r>
              <a:rPr lang="ru-RU" i="1" dirty="0" smtClean="0">
                <a:solidFill>
                  <a:srgbClr val="C00000"/>
                </a:solidFill>
                <a:latin typeface="Times New Roman" pitchFamily="18" charset="0"/>
                <a:cs typeface="Times New Roman" pitchFamily="18" charset="0"/>
              </a:rPr>
              <a:t>Монография освещает современные представления о патогенезе, алгоритм диагностики и лечения изоиммунизации, развивающейся при беременности вследствие несовместимости крови матери и плода по антигенам эритроцитов. Обсуждается целесообразность и показания к проведению при беременности и после родов иммунопрофилактики.</a:t>
            </a:r>
          </a:p>
          <a:p>
            <a:pPr indent="533400" algn="just"/>
            <a:r>
              <a:rPr lang="ru-RU" i="1" dirty="0" smtClean="0">
                <a:solidFill>
                  <a:srgbClr val="C00000"/>
                </a:solidFill>
                <a:latin typeface="Times New Roman" pitchFamily="18" charset="0"/>
                <a:cs typeface="Times New Roman" pitchFamily="18" charset="0"/>
              </a:rPr>
              <a:t>Издание предназначено для врачей ультразвуковой диагностики, акушеров-гинекологов, иммуногематологов, неонатологов и других специалистов.</a:t>
            </a:r>
            <a:endParaRPr lang="ru-RU" i="1" dirty="0">
              <a:solidFill>
                <a:srgbClr val="C00000"/>
              </a:solidFill>
              <a:latin typeface="Times New Roman" pitchFamily="18" charset="0"/>
              <a:cs typeface="Times New Roman" pitchFamily="18" charset="0"/>
            </a:endParaRPr>
          </a:p>
        </p:txBody>
      </p:sp>
      <p:sp>
        <p:nvSpPr>
          <p:cNvPr id="9" name="TextBox 8"/>
          <p:cNvSpPr txBox="1"/>
          <p:nvPr/>
        </p:nvSpPr>
        <p:spPr>
          <a:xfrm>
            <a:off x="6876256" y="3429000"/>
            <a:ext cx="1080120" cy="369332"/>
          </a:xfrm>
          <a:prstGeom prst="rect">
            <a:avLst/>
          </a:prstGeom>
          <a:noFill/>
        </p:spPr>
        <p:txBody>
          <a:bodyPr wrap="square" rtlCol="0">
            <a:spAutoFit/>
          </a:bodyPr>
          <a:lstStyle/>
          <a:p>
            <a:endParaRPr lang="ru-RU" dirty="0"/>
          </a:p>
        </p:txBody>
      </p:sp>
      <p:graphicFrame>
        <p:nvGraphicFramePr>
          <p:cNvPr id="14" name="Таблица 13"/>
          <p:cNvGraphicFramePr>
            <a:graphicFrameLocks noGrp="1"/>
          </p:cNvGraphicFramePr>
          <p:nvPr/>
        </p:nvGraphicFramePr>
        <p:xfrm>
          <a:off x="428596" y="5786454"/>
          <a:ext cx="214314" cy="455676"/>
        </p:xfrm>
        <a:graphic>
          <a:graphicData uri="http://schemas.openxmlformats.org/drawingml/2006/table">
            <a:tbl>
              <a:tblPr/>
              <a:tblGrid>
                <a:gridCol w="214314"/>
              </a:tblGrid>
              <a:tr h="109905">
                <a:tc>
                  <a:txBody>
                    <a:bodyPr/>
                    <a:lstStyle/>
                    <a:p>
                      <a:pPr algn="ctr">
                        <a:lnSpc>
                          <a:spcPct val="115000"/>
                        </a:lnSpc>
                        <a:spcAft>
                          <a:spcPts val="0"/>
                        </a:spcAft>
                      </a:pPr>
                      <a:endParaRPr lang="ru-RU" sz="800" dirty="0">
                        <a:latin typeface="Arial CYR"/>
                        <a:ea typeface="Times New Roman"/>
                        <a:cs typeface="Times New Roman"/>
                      </a:endParaRPr>
                    </a:p>
                  </a:txBody>
                  <a:tcPr marL="68580" marR="68580" marT="0" marB="0">
                    <a:lnL>
                      <a:noFill/>
                    </a:lnL>
                    <a:lnR>
                      <a:noFill/>
                    </a:lnR>
                    <a:lnT>
                      <a:noFill/>
                    </a:lnT>
                    <a:lnB>
                      <a:noFill/>
                    </a:lnB>
                  </a:tcPr>
                </a:tc>
              </a:tr>
              <a:tr h="247285">
                <a:tc>
                  <a:txBody>
                    <a:bodyPr/>
                    <a:lstStyle/>
                    <a:p>
                      <a:pPr algn="just">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lnL>
                      <a:noFill/>
                    </a:lnL>
                    <a:lnR>
                      <a:noFill/>
                    </a:lnR>
                    <a:lnT>
                      <a:noFill/>
                    </a:lnT>
                    <a:lnB>
                      <a:noFill/>
                    </a:lnB>
                  </a:tcPr>
                </a:tc>
              </a:tr>
            </a:tbl>
          </a:graphicData>
        </a:graphic>
      </p:graphicFrame>
      <p:sp>
        <p:nvSpPr>
          <p:cNvPr id="24577" name="Rectangle 1"/>
          <p:cNvSpPr>
            <a:spLocks noChangeArrowheads="1"/>
          </p:cNvSpPr>
          <p:nvPr/>
        </p:nvSpPr>
        <p:spPr bwMode="auto">
          <a:xfrm>
            <a:off x="0" y="0"/>
            <a:ext cx="10001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618.2/.7</a:t>
            </a:r>
            <a:endParaRPr kumimoji="0" lang="ru-RU" b="0" i="0" u="none" strike="noStrike" cap="none" normalizeH="0" baseline="0" dirty="0" smtClean="0">
              <a:ln>
                <a:noFill/>
              </a:ln>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А364</a:t>
            </a:r>
            <a:endParaRPr kumimoji="0" lang="ru-RU" b="0" i="0" u="none" strike="noStrike" cap="none" normalizeH="0" baseline="0" dirty="0" smtClean="0">
              <a:ln>
                <a:noFill/>
              </a:ln>
              <a:effectLst>
                <a:outerShdw blurRad="38100" dist="38100" dir="2700000" algn="tl">
                  <a:srgbClr val="000000">
                    <a:alpha val="43137"/>
                  </a:srgbClr>
                </a:outerShdw>
              </a:effectLst>
              <a:latin typeface="Book Antiqua" pitchFamily="18" charset="0"/>
              <a:cs typeface="Times New Roman" pitchFamily="18" charset="0"/>
            </a:endParaRPr>
          </a:p>
        </p:txBody>
      </p:sp>
      <p:pic>
        <p:nvPicPr>
          <p:cNvPr id="24578" name="Picture 2"/>
          <p:cNvPicPr>
            <a:picLocks noChangeAspect="1" noChangeArrowheads="1"/>
          </p:cNvPicPr>
          <p:nvPr/>
        </p:nvPicPr>
        <p:blipFill>
          <a:blip r:embed="rId3"/>
          <a:srcRect/>
          <a:stretch>
            <a:fillRect/>
          </a:stretch>
        </p:blipFill>
        <p:spPr bwMode="auto">
          <a:xfrm>
            <a:off x="571472" y="1785926"/>
            <a:ext cx="2286015" cy="32400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0" name="Прямоугольник 9"/>
          <p:cNvSpPr/>
          <p:nvPr/>
        </p:nvSpPr>
        <p:spPr>
          <a:xfrm>
            <a:off x="1714480" y="0"/>
            <a:ext cx="7429520" cy="238014"/>
          </a:xfrm>
          <a:prstGeom prst="rect">
            <a:avLst/>
          </a:prstGeom>
        </p:spPr>
        <p:txBody>
          <a:bodyPr wrap="square">
            <a:spAutoFit/>
          </a:bodyPr>
          <a:lstStyle/>
          <a:p>
            <a:pPr algn="just">
              <a:lnSpc>
                <a:spcPct val="115000"/>
              </a:lnSpc>
              <a:defRPr/>
            </a:pPr>
            <a:endParaRPr lang="ru-RU" sz="900" dirty="0">
              <a:latin typeface="Arial CYR"/>
              <a:ea typeface="Times New Roman"/>
              <a:cs typeface="Times New Roman"/>
            </a:endParaRPr>
          </a:p>
        </p:txBody>
      </p:sp>
      <p:sp>
        <p:nvSpPr>
          <p:cNvPr id="11" name="Прямоугольник 10"/>
          <p:cNvSpPr/>
          <p:nvPr/>
        </p:nvSpPr>
        <p:spPr>
          <a:xfrm>
            <a:off x="1714480" y="0"/>
            <a:ext cx="7429520" cy="1047979"/>
          </a:xfrm>
          <a:prstGeom prst="rect">
            <a:avLst/>
          </a:prstGeom>
        </p:spPr>
        <p:txBody>
          <a:bodyPr wrap="square">
            <a:spAutoFit/>
          </a:bodyPr>
          <a:lstStyle/>
          <a:p>
            <a:pPr algn="just">
              <a:lnSpc>
                <a:spcPct val="115000"/>
              </a:lnSpc>
              <a:defRPr/>
            </a:pPr>
            <a:r>
              <a:rPr lang="ru-RU" b="1" dirty="0" smtClean="0">
                <a:latin typeface="Times New Roman" pitchFamily="18" charset="0"/>
                <a:cs typeface="Times New Roman" pitchFamily="18" charset="0"/>
              </a:rPr>
              <a:t>Айламазян, Э. К. </a:t>
            </a:r>
          </a:p>
          <a:p>
            <a:pPr indent="534988" algn="just">
              <a:lnSpc>
                <a:spcPct val="115000"/>
              </a:lnSpc>
              <a:defRPr/>
            </a:pPr>
            <a:r>
              <a:rPr lang="ru-RU" b="1" dirty="0" smtClean="0">
                <a:latin typeface="Times New Roman" pitchFamily="18" charset="0"/>
                <a:cs typeface="Times New Roman" pitchFamily="18" charset="0"/>
              </a:rPr>
              <a:t>Изоиммунизация при беременности </a:t>
            </a:r>
            <a:r>
              <a:rPr lang="ru-RU" dirty="0" smtClean="0">
                <a:latin typeface="Times New Roman" pitchFamily="18" charset="0"/>
                <a:cs typeface="Times New Roman" pitchFamily="18" charset="0"/>
              </a:rPr>
              <a:t>/ Э. К. Айламазян, Н. Г. Павлова. - Санкт-Петербург : Н-Л, 2012. - 164 с.</a:t>
            </a:r>
            <a:endParaRPr lang="ru-RU" dirty="0">
              <a:latin typeface="Arial CYR"/>
              <a:ea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1025" name="Rectangle 1"/>
          <p:cNvSpPr>
            <a:spLocks noChangeArrowheads="1"/>
          </p:cNvSpPr>
          <p:nvPr/>
        </p:nvSpPr>
        <p:spPr bwMode="auto">
          <a:xfrm>
            <a:off x="0" y="0"/>
            <a:ext cx="10715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618.2/.7</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А364</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 name="Прямоугольник 4"/>
          <p:cNvSpPr/>
          <p:nvPr/>
        </p:nvSpPr>
        <p:spPr>
          <a:xfrm>
            <a:off x="1500166" y="0"/>
            <a:ext cx="7643834"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Айламазян, Э. К. </a:t>
            </a:r>
          </a:p>
          <a:p>
            <a:pPr indent="534988" algn="just"/>
            <a:r>
              <a:rPr lang="ru-RU" b="1" dirty="0" smtClean="0">
                <a:latin typeface="Times New Roman" pitchFamily="18" charset="0"/>
                <a:cs typeface="Times New Roman" pitchFamily="18" charset="0"/>
              </a:rPr>
              <a:t>Неотложная помощь в акушерстве </a:t>
            </a:r>
            <a:r>
              <a:rPr lang="ru-RU" dirty="0" smtClean="0">
                <a:latin typeface="Times New Roman" pitchFamily="18" charset="0"/>
                <a:cs typeface="Times New Roman" pitchFamily="18" charset="0"/>
              </a:rPr>
              <a:t>: руководство для врачей / Э. К. Айламазян. - 5-е изд., перераб. и доп. - Москва : ГЭОТАР-Медиа, 2015. - 384 с.</a:t>
            </a:r>
            <a:endParaRPr lang="ru-RU" dirty="0">
              <a:latin typeface="Times New Roman" pitchFamily="18" charset="0"/>
              <a:cs typeface="Times New Roman" pitchFamily="18" charset="0"/>
            </a:endParaRPr>
          </a:p>
        </p:txBody>
      </p:sp>
      <p:pic>
        <p:nvPicPr>
          <p:cNvPr id="1027" name="Picture 3" descr="&amp;Ncy;&amp;iecy;&amp;ocy;&amp;tcy;&amp;lcy;&amp;ocy;&amp;zhcy;&amp;ncy;&amp;acy;&amp;yacy; &amp;pcy;&amp;ocy;&amp;mcy;&amp;ocy;&amp;shchcy;&amp;softcy; &amp;vcy; &amp;acy;&amp;kcy;&amp;ucy;&amp;shcy;&amp;iecy;&amp;rcy;&amp;scy;&amp;tcy;&amp;vcy;&amp;iecy;. &amp;Rcy;&amp;ucy;&amp;kcy;&amp;ocy;&amp;vcy;&amp;ocy;&amp;dcy;&amp;scy;&amp;tcy;&amp;vcy;&amp;ocy;"/>
          <p:cNvPicPr>
            <a:picLocks noChangeAspect="1" noChangeArrowheads="1"/>
          </p:cNvPicPr>
          <p:nvPr/>
        </p:nvPicPr>
        <p:blipFill>
          <a:blip r:embed="rId3"/>
          <a:srcRect/>
          <a:stretch>
            <a:fillRect/>
          </a:stretch>
        </p:blipFill>
        <p:spPr bwMode="auto">
          <a:xfrm>
            <a:off x="285720" y="1785926"/>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2571736" y="1428736"/>
            <a:ext cx="6286544" cy="3970318"/>
          </a:xfrm>
          <a:prstGeom prst="rect">
            <a:avLst/>
          </a:prstGeom>
        </p:spPr>
        <p:txBody>
          <a:bodyPr wrap="square">
            <a:spAutoFit/>
          </a:bodyPr>
          <a:lstStyle/>
          <a:p>
            <a:pPr indent="534988" algn="just"/>
            <a:r>
              <a:rPr lang="ru-RU" i="1" dirty="0" smtClean="0">
                <a:solidFill>
                  <a:srgbClr val="C00000"/>
                </a:solidFill>
                <a:latin typeface="Times New Roman" pitchFamily="18" charset="0"/>
                <a:cs typeface="Times New Roman" pitchFamily="18" charset="0"/>
              </a:rPr>
              <a:t>В руководстве освещены вопросы современной диагностики и неотложной терапии при угрожающих жизни состояниях в акушерстве. Рассмотрены этиология, патогенез и основные клинические проявления заболеваний, подробно описаны осложнения беременности и родов. Книга содержит сведения, необходимые для понимания принципов дифференцированной экстренной терапии при ургентной патологии. Это пятое, значительно переработанное и дополненное издание руководства "Неотложная помощь при экстремальных состояниях в акушерской практике". Специалисты познакомятся с новейшими данными акушерской науки и практики, достижениями современных медицинских технологий.</a:t>
            </a:r>
          </a:p>
          <a:p>
            <a:pPr indent="534988" algn="just"/>
            <a:r>
              <a:rPr lang="ru-RU" i="1" dirty="0" smtClean="0">
                <a:solidFill>
                  <a:srgbClr val="C00000"/>
                </a:solidFill>
                <a:latin typeface="Times New Roman" pitchFamily="18" charset="0"/>
                <a:cs typeface="Times New Roman" pitchFamily="18" charset="0"/>
              </a:rPr>
              <a:t>Предназначено акушерам-гинекологам и перинатологам.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79512" y="260648"/>
            <a:ext cx="10081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YR" charset="-52"/>
                <a:ea typeface="Times New Roman" pitchFamily="18" charset="0"/>
                <a:cs typeface="Times New Roman" pitchFamily="18" charset="0"/>
              </a:rPr>
              <a:t>615.874</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YR" charset="-52"/>
                <a:ea typeface="Times New Roman" pitchFamily="18" charset="0"/>
                <a:cs typeface="Times New Roman" pitchFamily="18" charset="0"/>
              </a:rPr>
              <a:t>Ш379</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Таблица 9"/>
          <p:cNvGraphicFramePr>
            <a:graphicFrameLocks noGrp="1"/>
          </p:cNvGraphicFramePr>
          <p:nvPr/>
        </p:nvGraphicFramePr>
        <p:xfrm>
          <a:off x="2987824" y="2852936"/>
          <a:ext cx="4973955" cy="617728"/>
        </p:xfrm>
        <a:graphic>
          <a:graphicData uri="http://schemas.openxmlformats.org/drawingml/2006/table">
            <a:tbl>
              <a:tblPr/>
              <a:tblGrid>
                <a:gridCol w="4973955"/>
              </a:tblGrid>
              <a:tr h="617728">
                <a:tc>
                  <a:txBody>
                    <a:bodyPr/>
                    <a:lstStyle/>
                    <a:p>
                      <a:pPr>
                        <a:lnSpc>
                          <a:spcPct val="115000"/>
                        </a:lnSpc>
                        <a:spcAft>
                          <a:spcPts val="0"/>
                        </a:spcAft>
                      </a:pPr>
                      <a:endParaRPr lang="ru-RU" sz="1100" dirty="0">
                        <a:latin typeface="Calibri"/>
                        <a:ea typeface="Times New Roman"/>
                        <a:cs typeface="Times New Roman"/>
                      </a:endParaRPr>
                    </a:p>
                  </a:txBody>
                  <a:tcPr marL="68580" marR="68580" marT="0" marB="0">
                    <a:lnL>
                      <a:noFill/>
                    </a:lnL>
                    <a:lnR>
                      <a:noFill/>
                    </a:lnR>
                    <a:lnT>
                      <a:noFill/>
                    </a:lnT>
                    <a:lnB>
                      <a:noFill/>
                    </a:lnB>
                  </a:tcPr>
                </a:tc>
              </a:tr>
            </a:tbl>
          </a:graphicData>
        </a:graphic>
      </p:graphicFrame>
      <p:sp>
        <p:nvSpPr>
          <p:cNvPr id="11" name="Прямоугольник 10"/>
          <p:cNvSpPr/>
          <p:nvPr/>
        </p:nvSpPr>
        <p:spPr>
          <a:xfrm>
            <a:off x="1331640" y="188640"/>
            <a:ext cx="7632848" cy="941796"/>
          </a:xfrm>
          <a:prstGeom prst="rect">
            <a:avLst/>
          </a:prstGeom>
        </p:spPr>
        <p:txBody>
          <a:bodyPr wrap="square">
            <a:spAutoFit/>
          </a:bodyPr>
          <a:lstStyle/>
          <a:p>
            <a:pPr lvl="0" algn="just">
              <a:lnSpc>
                <a:spcPct val="115000"/>
              </a:lnSpc>
            </a:pPr>
            <a:r>
              <a:rPr lang="ru-RU" sz="1600" b="1" dirty="0" smtClean="0">
                <a:solidFill>
                  <a:prstClr val="black"/>
                </a:solidFill>
                <a:latin typeface="Arial CYR"/>
                <a:ea typeface="Times New Roman"/>
                <a:cs typeface="Times New Roman"/>
              </a:rPr>
              <a:t>Шевченко В.П.</a:t>
            </a:r>
            <a:r>
              <a:rPr lang="ru-RU" sz="1600" dirty="0" smtClean="0">
                <a:solidFill>
                  <a:prstClr val="black"/>
                </a:solidFill>
                <a:latin typeface="Arial CYR"/>
                <a:ea typeface="Times New Roman"/>
                <a:cs typeface="Times New Roman"/>
              </a:rPr>
              <a:t> Клиническая диетология : [руководство] / В. П. Шевченко ; под ред. В. Т. Ивашкина. - М. : ГЭОТАР-Медиа, 2010. - 256 с. - (Библиотека врача-специалиста). - (Диетология. Гастроэнтерология)</a:t>
            </a:r>
            <a:endParaRPr lang="ru-RU" sz="1600" dirty="0" smtClean="0">
              <a:solidFill>
                <a:prstClr val="black"/>
              </a:solidFill>
              <a:ea typeface="Times New Roman"/>
              <a:cs typeface="Times New Roman"/>
            </a:endParaRPr>
          </a:p>
        </p:txBody>
      </p:sp>
      <p:pic>
        <p:nvPicPr>
          <p:cNvPr id="1031" name="Picture 7" descr="http://www.char.ru/books/2562035_Klinicheskaya_dietologiya.jpg"/>
          <p:cNvPicPr>
            <a:picLocks noChangeAspect="1" noChangeArrowheads="1"/>
          </p:cNvPicPr>
          <p:nvPr/>
        </p:nvPicPr>
        <p:blipFill>
          <a:blip r:embed="rId2" cstate="print"/>
          <a:srcRect/>
          <a:stretch>
            <a:fillRect/>
          </a:stretch>
        </p:blipFill>
        <p:spPr bwMode="auto">
          <a:xfrm>
            <a:off x="395537" y="1844824"/>
            <a:ext cx="2736304" cy="4026793"/>
          </a:xfrm>
          <a:prstGeom prst="rect">
            <a:avLst/>
          </a:prstGeom>
          <a:noFill/>
        </p:spPr>
      </p:pic>
      <p:sp>
        <p:nvSpPr>
          <p:cNvPr id="13" name="Прямоугольник 12"/>
          <p:cNvSpPr/>
          <p:nvPr/>
        </p:nvSpPr>
        <p:spPr>
          <a:xfrm>
            <a:off x="3779912" y="1268760"/>
            <a:ext cx="5184576" cy="5262979"/>
          </a:xfrm>
          <a:prstGeom prst="rect">
            <a:avLst/>
          </a:prstGeom>
        </p:spPr>
        <p:txBody>
          <a:bodyPr wrap="square">
            <a:spAutoFit/>
          </a:bodyPr>
          <a:lstStyle/>
          <a:p>
            <a:pPr algn="just"/>
            <a:r>
              <a:rPr lang="ru-RU" sz="1600" i="1" dirty="0" smtClean="0"/>
              <a:t>Приведена информация о потребностях организма в питательных веществах и энергообеспечении в зависимости от состояния хирургических, терапевтических и других больных. Даны рекомендации, как выбирать лечебные мероприятия по его оптимизации, применяя методы диетотерапии, в частности парентеральное и энтеральное питание. В разделе о традиционных методах диетотерапии подробно излагаются вопросы лечебного питания при заболеваниях </a:t>
            </a:r>
            <a:r>
              <a:rPr lang="ru-RU" sz="1600" b="1" i="1" dirty="0" smtClean="0"/>
              <a:t>органов пищеварения</a:t>
            </a:r>
            <a:r>
              <a:rPr lang="ru-RU" sz="1600" i="1" dirty="0" smtClean="0"/>
              <a:t>, сердечно-сосудистой системы, почек, при ожирении, сахарном диабете и др. </a:t>
            </a:r>
          </a:p>
          <a:p>
            <a:pPr algn="just"/>
            <a:r>
              <a:rPr lang="ru-RU" sz="1600" i="1" dirty="0" smtClean="0"/>
              <a:t>Подробно описаны современные средства для парентерального и энтерального питания, а также особенности методики и техники его осуществления. Указаны показания и противопоказания к этим видам искусственного питания.</a:t>
            </a:r>
            <a:r>
              <a:rPr lang="ru-RU" sz="1600" dirty="0" smtClean="0"/>
              <a:t> </a:t>
            </a:r>
            <a:endParaRPr lang="ru-RU" sz="1600" i="1" dirty="0" smtClean="0"/>
          </a:p>
          <a:p>
            <a:pPr algn="just"/>
            <a:r>
              <a:rPr lang="ru-RU" sz="1600" i="1" dirty="0" smtClean="0"/>
              <a:t>Предназначено терапевтам, </a:t>
            </a:r>
            <a:r>
              <a:rPr lang="ru-RU" sz="1600" b="1" i="1" dirty="0" smtClean="0"/>
              <a:t>гастроэнтеролога</a:t>
            </a:r>
            <a:r>
              <a:rPr lang="ru-RU" sz="1600" i="1" dirty="0" smtClean="0"/>
              <a:t>м,</a:t>
            </a:r>
          </a:p>
          <a:p>
            <a:pPr algn="just"/>
            <a:r>
              <a:rPr lang="ru-RU" sz="1600" i="1" dirty="0" smtClean="0"/>
              <a:t> абдоминальным хирургам, реаниматологам, диетологам, врачам отделений клинической диетологии. </a:t>
            </a:r>
            <a:endParaRPr lang="ru-RU" sz="1600" dirty="0" smtClean="0"/>
          </a:p>
        </p:txBody>
      </p:sp>
      <p:pic>
        <p:nvPicPr>
          <p:cNvPr id="16386" name="Picture 2" descr="E:\Рисунок1.pn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8193" name="Rectangle 1"/>
          <p:cNvSpPr>
            <a:spLocks noChangeArrowheads="1"/>
          </p:cNvSpPr>
          <p:nvPr/>
        </p:nvSpPr>
        <p:spPr bwMode="auto">
          <a:xfrm>
            <a:off x="0" y="0"/>
            <a:ext cx="10001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dirty="0" smtClean="0">
                <a:effectLst>
                  <a:outerShdw blurRad="38100" dist="38100" dir="2700000" algn="tl">
                    <a:srgbClr val="000000">
                      <a:alpha val="43137"/>
                    </a:srgbClr>
                  </a:outerShdw>
                </a:effectLst>
                <a:latin typeface="Book Antiqua" pitchFamily="18" charset="0"/>
              </a:rPr>
              <a:t>618.2/.7</a:t>
            </a: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А441</a:t>
            </a:r>
            <a:endParaRPr lang="ru-RU" b="1"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2" name="Прямоугольник 11"/>
          <p:cNvSpPr/>
          <p:nvPr/>
        </p:nvSpPr>
        <p:spPr>
          <a:xfrm>
            <a:off x="2643174" y="1214422"/>
            <a:ext cx="6192688" cy="369332"/>
          </a:xfrm>
          <a:prstGeom prst="rect">
            <a:avLst/>
          </a:prstGeom>
        </p:spPr>
        <p:txBody>
          <a:bodyPr wrap="square">
            <a:spAutoFit/>
          </a:bodyPr>
          <a:lstStyle/>
          <a:p>
            <a:pPr algn="just"/>
            <a:r>
              <a:rPr lang="ru-RU" dirty="0" smtClean="0"/>
              <a:t>	</a:t>
            </a:r>
            <a:endParaRPr lang="ru-RU" i="1" dirty="0">
              <a:solidFill>
                <a:srgbClr val="0000FF"/>
              </a:solidFill>
              <a:latin typeface="Times New Roman" pitchFamily="18" charset="0"/>
              <a:cs typeface="Times New Roman" pitchFamily="18" charset="0"/>
            </a:endParaRPr>
          </a:p>
        </p:txBody>
      </p:sp>
      <p:sp>
        <p:nvSpPr>
          <p:cNvPr id="22529" name="Rectangle 1"/>
          <p:cNvSpPr>
            <a:spLocks noChangeArrowheads="1"/>
          </p:cNvSpPr>
          <p:nvPr/>
        </p:nvSpPr>
        <p:spPr bwMode="auto">
          <a:xfrm>
            <a:off x="1714480" y="0"/>
            <a:ext cx="74295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Акуленко, Л. В. </a:t>
            </a:r>
          </a:p>
          <a:p>
            <a:pPr marR="0" lvl="0" indent="5349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Дородовая профилактика генетической патологии плода </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 В. Акуленко, Т. В. Золотухина, И. Б. Манухин. - Москва : ГЭОТАР-Медиа, 2013. - 304 с. - (Практикующему врачу-гинекологу).</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31" name="Picture 3" descr="Дородовая профилактика генетической патологии плода"/>
          <p:cNvPicPr>
            <a:picLocks noChangeAspect="1" noChangeArrowheads="1"/>
          </p:cNvPicPr>
          <p:nvPr/>
        </p:nvPicPr>
        <p:blipFill>
          <a:blip r:embed="rId4"/>
          <a:srcRect l="14422" r="16347" b="-962"/>
          <a:stretch>
            <a:fillRect/>
          </a:stretch>
        </p:blipFill>
        <p:spPr bwMode="auto">
          <a:xfrm>
            <a:off x="285721" y="1928802"/>
            <a:ext cx="2286016"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2500298" y="1214422"/>
            <a:ext cx="6357982" cy="5355312"/>
          </a:xfrm>
          <a:prstGeom prst="rect">
            <a:avLst/>
          </a:prstGeom>
        </p:spPr>
        <p:txBody>
          <a:bodyPr wrap="square">
            <a:spAutoFit/>
          </a:bodyPr>
          <a:lstStyle/>
          <a:p>
            <a:pPr algn="just"/>
            <a:r>
              <a:rPr lang="ru-RU" dirty="0" smtClean="0">
                <a:solidFill>
                  <a:srgbClr val="000000"/>
                </a:solidFill>
                <a:latin typeface="Times New Roman" pitchFamily="18" charset="0"/>
                <a:cs typeface="Times New Roman" pitchFamily="18" charset="0"/>
              </a:rPr>
              <a:t>	</a:t>
            </a:r>
            <a:r>
              <a:rPr lang="ru-RU" i="1" dirty="0" smtClean="0">
                <a:solidFill>
                  <a:srgbClr val="C00000"/>
                </a:solidFill>
                <a:latin typeface="Times New Roman" pitchFamily="18" charset="0"/>
                <a:cs typeface="Times New Roman" pitchFamily="18" charset="0"/>
              </a:rPr>
              <a:t>Книга создана на основе результатов многолетних исследований лаборатории пренатальной диагностики МГНЦ РАМН, данных мировой литературы и опыта преподавания достижений современной медицинской науки на кафедрах медицинской генетики и акушерства и гинекологии ГБОУ ВПО "Московский государственный медико-стоматологический университет им. А.И. Евдокимова». Содержит подробные сведения о наследственных болезнях (моногенных, хромосомных, мультифакториальных) и врожденных пороках развития, с которыми сталкиваются в практике акушеры-гинекологи. В ней освещаются конкретные задачи пренатальной диагностики врожденных и наследственных болезней, медико-генетического консультирования, организации профилактической помощи беременным женщинам и семьям, планирующим беременность.</a:t>
            </a:r>
            <a:br>
              <a:rPr lang="ru-RU" i="1" dirty="0" smtClean="0">
                <a:solidFill>
                  <a:srgbClr val="C00000"/>
                </a:solidFill>
                <a:latin typeface="Times New Roman" pitchFamily="18" charset="0"/>
                <a:cs typeface="Times New Roman" pitchFamily="18" charset="0"/>
              </a:rPr>
            </a:br>
            <a:r>
              <a:rPr lang="ru-RU" i="1" dirty="0" smtClean="0">
                <a:solidFill>
                  <a:srgbClr val="C00000"/>
                </a:solidFill>
                <a:latin typeface="Times New Roman" pitchFamily="18" charset="0"/>
                <a:cs typeface="Times New Roman" pitchFamily="18" charset="0"/>
              </a:rPr>
              <a:t>           Предназначена для акушеров-гинекологов, в чьей компетенции находится практическое выполнение задач, связанных с профилактикой врожденной и наследственной патологии.</a:t>
            </a:r>
            <a:endParaRPr lang="ru-RU" i="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50177" name="Rectangle 1"/>
          <p:cNvSpPr>
            <a:spLocks noChangeArrowheads="1"/>
          </p:cNvSpPr>
          <p:nvPr/>
        </p:nvSpPr>
        <p:spPr bwMode="auto">
          <a:xfrm>
            <a:off x="0" y="0"/>
            <a:ext cx="11429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618.2/.7</a:t>
            </a:r>
            <a:endPar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А445</a:t>
            </a:r>
            <a:endPar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7" name="Прямоугольник 6"/>
          <p:cNvSpPr/>
          <p:nvPr/>
        </p:nvSpPr>
        <p:spPr>
          <a:xfrm>
            <a:off x="1357290" y="0"/>
            <a:ext cx="7786710"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Акушерство</a:t>
            </a:r>
            <a:r>
              <a:rPr lang="ru-RU" dirty="0" smtClean="0">
                <a:latin typeface="Times New Roman" pitchFamily="18" charset="0"/>
                <a:cs typeface="Times New Roman" pitchFamily="18" charset="0"/>
              </a:rPr>
              <a:t> : национальное руководство. Краткое издание / под ред. Э. К. Айламазяна [и др.]. - Москва : ГЭОТАР-Медиа, 2015. - 608 с. - (Национальные руководства)</a:t>
            </a:r>
            <a:endParaRPr lang="ru-RU" dirty="0">
              <a:latin typeface="Times New Roman" pitchFamily="18" charset="0"/>
              <a:cs typeface="Times New Roman" pitchFamily="18" charset="0"/>
            </a:endParaRPr>
          </a:p>
        </p:txBody>
      </p:sp>
      <p:pic>
        <p:nvPicPr>
          <p:cNvPr id="50179" name="Picture 3" descr="&amp;Acy;&amp;kcy;&amp;ucy;&amp;shcy;&amp;iecy;&amp;rcy;&amp;scy;&amp;tcy;&amp;vcy;&amp;ocy;. &amp;Ncy;&amp;acy;&amp;tscy;&amp;icy;&amp;ocy;&amp;ncy;&amp;acy;&amp;lcy;&amp;softcy;&amp;ncy;&amp;ocy;&amp;iecy; &amp;rcy;&amp;ucy;&amp;kcy;&amp;ocy;&amp;vcy;&amp;ocy;&amp;dcy;&amp;scy;&amp;tcy;&amp;vcy;&amp;ocy;. &amp;Kcy;&amp;rcy;&amp;acy;&amp;tcy;&amp;kcy;&amp;ocy;&amp;iecy; &amp;icy;&amp;zcy;&amp;dcy;&amp;acy;&amp;ncy;&amp;icy;&amp;iecy;"/>
          <p:cNvPicPr>
            <a:picLocks noChangeAspect="1" noChangeArrowheads="1"/>
          </p:cNvPicPr>
          <p:nvPr/>
        </p:nvPicPr>
        <p:blipFill>
          <a:blip r:embed="rId3"/>
          <a:srcRect/>
          <a:stretch>
            <a:fillRect/>
          </a:stretch>
        </p:blipFill>
        <p:spPr bwMode="auto">
          <a:xfrm>
            <a:off x="214282" y="2000240"/>
            <a:ext cx="2214577"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Прямоугольник 8"/>
          <p:cNvSpPr/>
          <p:nvPr/>
        </p:nvSpPr>
        <p:spPr>
          <a:xfrm>
            <a:off x="2428860" y="1214422"/>
            <a:ext cx="6572296" cy="5498188"/>
          </a:xfrm>
          <a:prstGeom prst="rect">
            <a:avLst/>
          </a:prstGeom>
        </p:spPr>
        <p:txBody>
          <a:bodyPr wrap="square">
            <a:spAutoFit/>
          </a:bodyPr>
          <a:lstStyle/>
          <a:p>
            <a:pPr indent="534988" algn="just"/>
            <a:r>
              <a:rPr lang="ru-RU" i="1" dirty="0" smtClean="0">
                <a:solidFill>
                  <a:srgbClr val="C00000"/>
                </a:solidFill>
                <a:latin typeface="Times New Roman" pitchFamily="18" charset="0"/>
                <a:cs typeface="Times New Roman" pitchFamily="18" charset="0"/>
              </a:rPr>
              <a:t>Издание представляет собой сокращенную версию книги "Акушерство. Национальное руководство", вышедшей в 2007 году. Содержит актуальную информацию о методах диагностики, лечения и профилактики основных заболеваний беременных, ведении физиологической и патологической беременности. В переработке руководства приняли участие ведущие специалисты акушеры-гинекологи. В редакционный совет вошли главные специалисты-эксперты Минздрава России, руководители профессиональных медицинских обществ, академики РАН, руководители научно-исследовательских учреждений и медицинских вузов. Актуальность издания этой книги определяется ограниченным выбором на рынке медицинской литературы отечественных компактных руководств такого уровня для повседневного использования врачами.</a:t>
            </a:r>
          </a:p>
          <a:p>
            <a:pPr indent="534988" algn="just"/>
            <a:r>
              <a:rPr lang="ru-RU" i="1" dirty="0" smtClean="0">
                <a:solidFill>
                  <a:srgbClr val="C00000"/>
                </a:solidFill>
                <a:latin typeface="Times New Roman" pitchFamily="18" charset="0"/>
                <a:cs typeface="Times New Roman" pitchFamily="18" charset="0"/>
              </a:rPr>
              <a:t>Предназначено врачам женских консультаций, родильных домов, работникам фельдшерско-акушерских пунктов, студентам старших курсов медицинских вузов, интернам, ординаторам и аспирантам.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51201" name="Rectangle 1"/>
          <p:cNvSpPr>
            <a:spLocks noChangeArrowheads="1"/>
          </p:cNvSpPr>
          <p:nvPr/>
        </p:nvSpPr>
        <p:spPr bwMode="auto">
          <a:xfrm>
            <a:off x="0" y="0"/>
            <a:ext cx="11429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618.2/.7</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А445</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 name="Прямоугольник 4"/>
          <p:cNvSpPr/>
          <p:nvPr/>
        </p:nvSpPr>
        <p:spPr>
          <a:xfrm>
            <a:off x="1428728" y="0"/>
            <a:ext cx="7715272"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Акушерство : национальное руководство </a:t>
            </a:r>
            <a:r>
              <a:rPr lang="ru-RU" dirty="0" smtClean="0">
                <a:latin typeface="Times New Roman" pitchFamily="18" charset="0"/>
                <a:cs typeface="Times New Roman" pitchFamily="18" charset="0"/>
              </a:rPr>
              <a:t>/ под ред. Г. М. Савельевой [и др.]. - 2-е изд., перераб. и доп. - Москва : ГЭОТАР-Медиа, 2015. - 1080 с. - (Национальные руководства).</a:t>
            </a:r>
            <a:endParaRPr lang="ru-RU" dirty="0">
              <a:latin typeface="Times New Roman" pitchFamily="18" charset="0"/>
              <a:cs typeface="Times New Roman" pitchFamily="18" charset="0"/>
            </a:endParaRPr>
          </a:p>
        </p:txBody>
      </p:sp>
      <p:pic>
        <p:nvPicPr>
          <p:cNvPr id="51203" name="Picture 3" descr="&amp;Acy;&amp;kcy;&amp;ucy;&amp;shcy;&amp;iecy;&amp;rcy;&amp;scy;&amp;tcy;&amp;vcy;&amp;ocy;. &amp;Ncy;&amp;acy;&amp;tscy;&amp;icy;&amp;ocy;&amp;ncy;&amp;acy;&amp;lcy;&amp;softcy;&amp;ncy;&amp;ocy;&amp;iecy; &amp;rcy;&amp;ucy;&amp;kcy;&amp;ocy;&amp;vcy;&amp;ocy;&amp;dcy;&amp;scy;&amp;tcy;&amp;vcy;&amp;ocy;"/>
          <p:cNvPicPr>
            <a:picLocks noChangeAspect="1" noChangeArrowheads="1"/>
          </p:cNvPicPr>
          <p:nvPr/>
        </p:nvPicPr>
        <p:blipFill>
          <a:blip r:embed="rId3"/>
          <a:srcRect/>
          <a:stretch>
            <a:fillRect/>
          </a:stretch>
        </p:blipFill>
        <p:spPr bwMode="auto">
          <a:xfrm>
            <a:off x="500034" y="1928802"/>
            <a:ext cx="2357454"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p:nvPr/>
        </p:nvSpPr>
        <p:spPr>
          <a:xfrm>
            <a:off x="2857488" y="1714488"/>
            <a:ext cx="6072230" cy="3693319"/>
          </a:xfrm>
          <a:prstGeom prst="rect">
            <a:avLst/>
          </a:prstGeom>
        </p:spPr>
        <p:txBody>
          <a:bodyPr wrap="square">
            <a:spAutoFit/>
          </a:bodyPr>
          <a:lstStyle/>
          <a:p>
            <a:pPr indent="534988" algn="just"/>
            <a:r>
              <a:rPr lang="ru-RU" i="1" dirty="0" smtClean="0">
                <a:solidFill>
                  <a:srgbClr val="C00000"/>
                </a:solidFill>
                <a:latin typeface="Times New Roman" pitchFamily="18" charset="0"/>
                <a:cs typeface="Times New Roman" pitchFamily="18" charset="0"/>
              </a:rPr>
              <a:t>"Национальные руководства" - серия практических руководств по основным медицинским специальностям, включающих специальную информацию, необходимую врачу для непрерывного последипломного образования. В подготовке настоящего издания в качестве авторов-составителей, научных редакторов и рецензентов участвовали ведущие специалисты акушеры-гинекологи России . Все рекомендации прошли этап независимого рецензирования.</a:t>
            </a:r>
          </a:p>
          <a:p>
            <a:pPr indent="534988" algn="just"/>
            <a:r>
              <a:rPr lang="ru-RU" i="1" dirty="0" smtClean="0">
                <a:solidFill>
                  <a:srgbClr val="C00000"/>
                </a:solidFill>
                <a:latin typeface="Times New Roman" pitchFamily="18" charset="0"/>
                <a:cs typeface="Times New Roman" pitchFamily="18" charset="0"/>
              </a:rPr>
              <a:t>Руководство предназначено врачам женских консультаций, родильных домов, работникам фельдшерско-акушерских пунктов, студентам старших курсов медицинских вузов, интернам, ординаторам, аспирантам. </a:t>
            </a:r>
            <a:endParaRPr lang="ru-RU" i="1" dirty="0">
              <a:solidFill>
                <a:srgbClr val="C0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Рисунок1.png"/>
          <p:cNvPicPr>
            <a:picLocks noChangeAspect="1" noChangeArrowheads="1"/>
          </p:cNvPicPr>
          <p:nvPr/>
        </p:nvPicPr>
        <p:blipFill>
          <a:blip r:embed="rId2" cstate="print"/>
          <a:srcRect/>
          <a:stretch>
            <a:fillRect/>
          </a:stretch>
        </p:blipFill>
        <p:spPr bwMode="auto">
          <a:xfrm>
            <a:off x="0" y="0"/>
            <a:ext cx="9144000" cy="7072362"/>
          </a:xfrm>
          <a:prstGeom prst="rect">
            <a:avLst/>
          </a:prstGeom>
          <a:noFill/>
        </p:spPr>
      </p:pic>
      <p:sp>
        <p:nvSpPr>
          <p:cNvPr id="5" name="Прямоугольник 4"/>
          <p:cNvSpPr/>
          <p:nvPr/>
        </p:nvSpPr>
        <p:spPr>
          <a:xfrm>
            <a:off x="3455368" y="1916832"/>
            <a:ext cx="5293096" cy="646331"/>
          </a:xfrm>
          <a:prstGeom prst="rect">
            <a:avLst/>
          </a:prstGeom>
        </p:spPr>
        <p:txBody>
          <a:bodyPr wrap="square">
            <a:spAutoFit/>
          </a:bodyPr>
          <a:lstStyle/>
          <a:p>
            <a:pPr algn="just"/>
            <a:r>
              <a:rPr lang="ru-RU" i="1" dirty="0" smtClean="0">
                <a:latin typeface="Times New Roman" pitchFamily="18" charset="0"/>
                <a:cs typeface="Times New Roman" pitchFamily="18" charset="0"/>
              </a:rPr>
              <a:t>	    </a:t>
            </a:r>
            <a:br>
              <a:rPr lang="ru-RU" i="1" dirty="0" smtClean="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sp>
        <p:nvSpPr>
          <p:cNvPr id="21505" name="Rectangle 1"/>
          <p:cNvSpPr>
            <a:spLocks noChangeArrowheads="1"/>
          </p:cNvSpPr>
          <p:nvPr/>
        </p:nvSpPr>
        <p:spPr bwMode="auto">
          <a:xfrm>
            <a:off x="0" y="0"/>
            <a:ext cx="184731"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0"/>
            <a:ext cx="928662" cy="646331"/>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Book Antiqua" pitchFamily="18" charset="0"/>
                <a:cs typeface="Times New Roman" pitchFamily="18" charset="0"/>
              </a:rPr>
              <a:t>618</a:t>
            </a:r>
          </a:p>
          <a:p>
            <a:r>
              <a:rPr lang="ru-RU" b="1" dirty="0" smtClean="0">
                <a:effectLst>
                  <a:outerShdw blurRad="38100" dist="38100" dir="2700000" algn="tl">
                    <a:srgbClr val="000000">
                      <a:alpha val="43137"/>
                    </a:srgbClr>
                  </a:outerShdw>
                </a:effectLst>
                <a:latin typeface="Book Antiqua" pitchFamily="18" charset="0"/>
                <a:cs typeface="Times New Roman" pitchFamily="18" charset="0"/>
              </a:rPr>
              <a:t>А445</a:t>
            </a:r>
            <a:endParaRPr lang="ru-RU" dirty="0">
              <a:latin typeface="Book Antiqua" pitchFamily="18" charset="0"/>
            </a:endParaRPr>
          </a:p>
        </p:txBody>
      </p:sp>
      <p:sp>
        <p:nvSpPr>
          <p:cNvPr id="11" name="TextBox 10"/>
          <p:cNvSpPr txBox="1"/>
          <p:nvPr/>
        </p:nvSpPr>
        <p:spPr>
          <a:xfrm>
            <a:off x="1571604" y="0"/>
            <a:ext cx="7572396" cy="92333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Акушерство и гинекология : клинические рекомендации </a:t>
            </a:r>
            <a:r>
              <a:rPr lang="ru-RU" dirty="0" smtClean="0">
                <a:latin typeface="Times New Roman" pitchFamily="18" charset="0"/>
                <a:cs typeface="Times New Roman" pitchFamily="18" charset="0"/>
              </a:rPr>
              <a:t>/ гл. ред. В. Н. Серов, Г. Т. Сухих. - 4-е изд., перераб. и доп. - Москва : ГЭОТАР-Медиа, 2014. - 1024 с.</a:t>
            </a:r>
            <a:endParaRPr lang="ru-RU" dirty="0"/>
          </a:p>
        </p:txBody>
      </p:sp>
      <p:pic>
        <p:nvPicPr>
          <p:cNvPr id="21510" name="Picture 6" descr="Акушерство и гинекология. Клинические рекомендации"/>
          <p:cNvPicPr>
            <a:picLocks noChangeAspect="1" noChangeArrowheads="1"/>
          </p:cNvPicPr>
          <p:nvPr/>
        </p:nvPicPr>
        <p:blipFill>
          <a:blip r:embed="rId3"/>
          <a:srcRect/>
          <a:stretch>
            <a:fillRect/>
          </a:stretch>
        </p:blipFill>
        <p:spPr bwMode="auto">
          <a:xfrm>
            <a:off x="357158" y="2143116"/>
            <a:ext cx="2357454" cy="32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Прямоугольник 12"/>
          <p:cNvSpPr/>
          <p:nvPr/>
        </p:nvSpPr>
        <p:spPr>
          <a:xfrm>
            <a:off x="2571736" y="1285860"/>
            <a:ext cx="6429420" cy="5078313"/>
          </a:xfrm>
          <a:prstGeom prst="rect">
            <a:avLst/>
          </a:prstGeom>
        </p:spPr>
        <p:txBody>
          <a:bodyPr wrap="square">
            <a:spAutoFit/>
          </a:bodyPr>
          <a:lstStyle/>
          <a:p>
            <a:pPr indent="534988" algn="just"/>
            <a:r>
              <a:rPr lang="ru-RU" i="1" dirty="0" smtClean="0">
                <a:solidFill>
                  <a:srgbClr val="C00000"/>
                </a:solidFill>
                <a:latin typeface="Times New Roman" pitchFamily="18" charset="0"/>
                <a:cs typeface="Times New Roman" pitchFamily="18" charset="0"/>
              </a:rPr>
              <a:t>Настоящее издание - дополненная и переработанная версия клинических рекомендаций, опубликованных в предыдущие годы, содержит информацию о наиболее распространенных в акушерстве и гинекологии заболеваниях и синдромах.</a:t>
            </a:r>
          </a:p>
          <a:p>
            <a:pPr indent="534988" algn="just"/>
            <a:r>
              <a:rPr lang="ru-RU" i="1" dirty="0" smtClean="0">
                <a:solidFill>
                  <a:srgbClr val="C00000"/>
                </a:solidFill>
                <a:latin typeface="Times New Roman" pitchFamily="18" charset="0"/>
                <a:cs typeface="Times New Roman" pitchFamily="18" charset="0"/>
              </a:rPr>
              <a:t>Издание подготовлено ведущими специалистами ФГБУ "Научный центр акушерства, гинекологии и перинатологии им. В. И. Кулакова" МЗ РФ и Российского общества акушеров-гинекологов. Рассмотрены алгоритмы действий врача при диагностике, лечении, профилактике заболеваний и реабилитации пациентов, которые позволяют врачу быстро принимать обоснованные клинические решения. Авторами значительно обновлен текст прежних рекомендаций, добавлены новые разделы.</a:t>
            </a:r>
          </a:p>
          <a:p>
            <a:pPr indent="534988" algn="just"/>
            <a:r>
              <a:rPr lang="ru-RU" i="1" dirty="0" smtClean="0">
                <a:solidFill>
                  <a:srgbClr val="C00000"/>
                </a:solidFill>
                <a:latin typeface="Times New Roman" pitchFamily="18" charset="0"/>
                <a:cs typeface="Times New Roman" pitchFamily="18" charset="0"/>
              </a:rPr>
              <a:t>Клинические рекомендации предназначены для практикующих врачей (акушеров-гинекологов, неонатологов, терапевтов, врачей смежных специальностей), а также ординаторов и студентов старших курсов медицинских вузов.</a:t>
            </a:r>
            <a:endParaRPr lang="ru-RU"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3075</TotalTime>
  <Words>4339</Words>
  <Application>Microsoft Office PowerPoint</Application>
  <PresentationFormat>Экран (4:3)</PresentationFormat>
  <Paragraphs>210</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infbo</dc:creator>
  <cp:lastModifiedBy>avtomatic</cp:lastModifiedBy>
  <cp:revision>336</cp:revision>
  <dcterms:created xsi:type="dcterms:W3CDTF">2014-03-11T08:38:25Z</dcterms:created>
  <dcterms:modified xsi:type="dcterms:W3CDTF">2016-03-09T12:25:38Z</dcterms:modified>
</cp:coreProperties>
</file>