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Default Extension="jpeg" ContentType="image/jpe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7" r:id="rId2"/>
    <p:sldId id="258" r:id="rId3"/>
    <p:sldId id="259" r:id="rId4"/>
    <p:sldId id="261" r:id="rId5"/>
    <p:sldId id="280" r:id="rId6"/>
    <p:sldId id="281" r:id="rId7"/>
    <p:sldId id="263" r:id="rId8"/>
    <p:sldId id="264" r:id="rId9"/>
    <p:sldId id="265" r:id="rId10"/>
    <p:sldId id="267" r:id="rId11"/>
    <p:sldId id="266" r:id="rId12"/>
    <p:sldId id="268" r:id="rId13"/>
    <p:sldId id="269" r:id="rId14"/>
    <p:sldId id="270" r:id="rId15"/>
    <p:sldId id="271" r:id="rId16"/>
    <p:sldId id="273" r:id="rId17"/>
    <p:sldId id="274" r:id="rId18"/>
    <p:sldId id="275" r:id="rId19"/>
    <p:sldId id="276" r:id="rId20"/>
    <p:sldId id="277" r:id="rId21"/>
    <p:sldId id="278" r:id="rId22"/>
    <p:sldId id="279" r:id="rId23"/>
    <p:sldId id="282" r:id="rId24"/>
    <p:sldId id="283" r:id="rId25"/>
    <p:sldId id="284" r:id="rId26"/>
    <p:sldId id="285" r:id="rId27"/>
    <p:sldId id="286" r:id="rId28"/>
    <p:sldId id="287" r:id="rId29"/>
    <p:sldId id="288" r:id="rId30"/>
    <p:sldId id="289" r:id="rId31"/>
    <p:sldId id="290" r:id="rId32"/>
    <p:sldId id="291" r:id="rId33"/>
    <p:sldId id="292" r:id="rId34"/>
    <p:sldId id="293" r:id="rId35"/>
    <p:sldId id="294" r:id="rId36"/>
    <p:sldId id="295" r:id="rId37"/>
    <p:sldId id="296" r:id="rId38"/>
    <p:sldId id="297" r:id="rId39"/>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463A1"/>
    <a:srgbClr val="772F7D"/>
    <a:srgbClr val="C3419E"/>
    <a:srgbClr val="28003E"/>
    <a:srgbClr val="000066"/>
    <a:srgbClr val="994147"/>
    <a:srgbClr val="A50021"/>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80" d="100"/>
          <a:sy n="80" d="100"/>
        </p:scale>
        <p:origin x="-1590" y="-138"/>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E0174CF3-6F7C-4750-9EDB-B8DEF23CC156}" type="datetimeFigureOut">
              <a:rPr lang="ru-RU" smtClean="0"/>
              <a:pPr/>
              <a:t>24.04.2014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D7B94AB0-2D55-4EBC-A0CC-57374DB03291}" type="slidenum">
              <a:rPr lang="ru-RU" smtClean="0"/>
              <a:pPr/>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E0174CF3-6F7C-4750-9EDB-B8DEF23CC156}" type="datetimeFigureOut">
              <a:rPr lang="ru-RU" smtClean="0"/>
              <a:pPr/>
              <a:t>24.04.2014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D7B94AB0-2D55-4EBC-A0CC-57374DB03291}"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E0174CF3-6F7C-4750-9EDB-B8DEF23CC156}" type="datetimeFigureOut">
              <a:rPr lang="ru-RU" smtClean="0"/>
              <a:pPr/>
              <a:t>24.04.2014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D7B94AB0-2D55-4EBC-A0CC-57374DB03291}" type="slidenum">
              <a:rPr lang="ru-RU" smtClean="0"/>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E0174CF3-6F7C-4750-9EDB-B8DEF23CC156}" type="datetimeFigureOut">
              <a:rPr lang="ru-RU" smtClean="0"/>
              <a:pPr/>
              <a:t>24.04.2014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D7B94AB0-2D55-4EBC-A0CC-57374DB03291}" type="slidenum">
              <a:rPr lang="ru-RU" smtClean="0"/>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E0174CF3-6F7C-4750-9EDB-B8DEF23CC156}" type="datetimeFigureOut">
              <a:rPr lang="ru-RU" smtClean="0"/>
              <a:pPr/>
              <a:t>24.04.2014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D7B94AB0-2D55-4EBC-A0CC-57374DB03291}" type="slidenum">
              <a:rPr lang="ru-RU" smtClean="0"/>
              <a:pPr/>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E0174CF3-6F7C-4750-9EDB-B8DEF23CC156}" type="datetimeFigureOut">
              <a:rPr lang="ru-RU" smtClean="0"/>
              <a:pPr/>
              <a:t>24.04.2014</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D7B94AB0-2D55-4EBC-A0CC-57374DB03291}" type="slidenum">
              <a:rPr lang="ru-RU" smtClean="0"/>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E0174CF3-6F7C-4750-9EDB-B8DEF23CC156}" type="datetimeFigureOut">
              <a:rPr lang="ru-RU" smtClean="0"/>
              <a:pPr/>
              <a:t>24.04.2014</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D7B94AB0-2D55-4EBC-A0CC-57374DB03291}" type="slidenum">
              <a:rPr lang="ru-RU" smtClean="0"/>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E0174CF3-6F7C-4750-9EDB-B8DEF23CC156}" type="datetimeFigureOut">
              <a:rPr lang="ru-RU" smtClean="0"/>
              <a:pPr/>
              <a:t>24.04.2014</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D7B94AB0-2D55-4EBC-A0CC-57374DB03291}" type="slidenum">
              <a:rPr lang="ru-RU" smtClean="0"/>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E0174CF3-6F7C-4750-9EDB-B8DEF23CC156}" type="datetimeFigureOut">
              <a:rPr lang="ru-RU" smtClean="0"/>
              <a:pPr/>
              <a:t>24.04.2014</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D7B94AB0-2D55-4EBC-A0CC-57374DB03291}"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E0174CF3-6F7C-4750-9EDB-B8DEF23CC156}" type="datetimeFigureOut">
              <a:rPr lang="ru-RU" smtClean="0"/>
              <a:pPr/>
              <a:t>24.04.2014</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D7B94AB0-2D55-4EBC-A0CC-57374DB03291}" type="slidenum">
              <a:rPr lang="ru-RU" smtClean="0"/>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E0174CF3-6F7C-4750-9EDB-B8DEF23CC156}" type="datetimeFigureOut">
              <a:rPr lang="ru-RU" smtClean="0"/>
              <a:pPr/>
              <a:t>24.04.2014</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D7B94AB0-2D55-4EBC-A0CC-57374DB03291}" type="slidenum">
              <a:rPr lang="ru-RU" smtClean="0"/>
              <a:pPr/>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0174CF3-6F7C-4750-9EDB-B8DEF23CC156}" type="datetimeFigureOut">
              <a:rPr lang="ru-RU" smtClean="0"/>
              <a:pPr/>
              <a:t>24.04.2014</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7B94AB0-2D55-4EBC-A0CC-57374DB03291}" type="slidenum">
              <a:rPr lang="ru-RU" smtClean="0"/>
              <a:pPr/>
              <a:t>‹#›</a:t>
            </a:fld>
            <a:endParaRPr lang="ru-RU"/>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2.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C:\Users\avtomatic\Desktop\11.jpg"/>
          <p:cNvPicPr>
            <a:picLocks noChangeAspect="1" noChangeArrowheads="1"/>
          </p:cNvPicPr>
          <p:nvPr/>
        </p:nvPicPr>
        <p:blipFill>
          <a:blip r:embed="rId2" cstate="print"/>
          <a:srcRect/>
          <a:stretch>
            <a:fillRect/>
          </a:stretch>
        </p:blipFill>
        <p:spPr bwMode="auto">
          <a:xfrm>
            <a:off x="0" y="0"/>
            <a:ext cx="9144000" cy="6858001"/>
          </a:xfrm>
          <a:prstGeom prst="rect">
            <a:avLst/>
          </a:prstGeom>
          <a:noFill/>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descr="E:\Рисунок1.png"/>
          <p:cNvPicPr>
            <a:picLocks noChangeAspect="1" noChangeArrowheads="1"/>
          </p:cNvPicPr>
          <p:nvPr/>
        </p:nvPicPr>
        <p:blipFill>
          <a:blip r:embed="rId2" cstate="print"/>
          <a:srcRect/>
          <a:stretch>
            <a:fillRect/>
          </a:stretch>
        </p:blipFill>
        <p:spPr bwMode="auto">
          <a:xfrm>
            <a:off x="0" y="0"/>
            <a:ext cx="9139943" cy="6858000"/>
          </a:xfrm>
          <a:prstGeom prst="rect">
            <a:avLst/>
          </a:prstGeom>
          <a:noFill/>
        </p:spPr>
      </p:pic>
      <p:sp>
        <p:nvSpPr>
          <p:cNvPr id="24577" name="Rectangle 1"/>
          <p:cNvSpPr>
            <a:spLocks noChangeArrowheads="1"/>
          </p:cNvSpPr>
          <p:nvPr/>
        </p:nvSpPr>
        <p:spPr bwMode="auto">
          <a:xfrm>
            <a:off x="0" y="-30778"/>
            <a:ext cx="1872208" cy="64633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b="1" i="0" u="none" strike="noStrike" cap="none" normalizeH="0" baseline="0" dirty="0" smtClean="0">
                <a:ln>
                  <a:noFill/>
                </a:ln>
                <a:solidFill>
                  <a:srgbClr val="000066"/>
                </a:solidFill>
                <a:effectLst>
                  <a:outerShdw blurRad="38100" dist="38100" dir="2700000" algn="tl">
                    <a:srgbClr val="000000">
                      <a:alpha val="43137"/>
                    </a:srgbClr>
                  </a:outerShdw>
                </a:effectLst>
                <a:latin typeface="Bookman Old Style" pitchFamily="18" charset="0"/>
                <a:ea typeface="Times New Roman" pitchFamily="18" charset="0"/>
                <a:cs typeface="Times New Roman" pitchFamily="18" charset="0"/>
              </a:rPr>
              <a:t>61:004(УГМА)</a:t>
            </a:r>
            <a:endParaRPr kumimoji="0" lang="ru-RU" b="1" i="0" u="none" strike="noStrike" cap="none" normalizeH="0" baseline="0" dirty="0" smtClean="0">
              <a:ln>
                <a:noFill/>
              </a:ln>
              <a:solidFill>
                <a:srgbClr val="000066"/>
              </a:solidFill>
              <a:effectLst>
                <a:outerShdw blurRad="38100" dist="38100" dir="2700000" algn="tl">
                  <a:srgbClr val="000000">
                    <a:alpha val="43137"/>
                  </a:srgbClr>
                </a:outerShdw>
              </a:effectLst>
              <a:latin typeface="Bookman Old Style" pitchFamily="18"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u-RU" b="1" i="0" u="none" strike="noStrike" cap="none" normalizeH="0" baseline="0" dirty="0" smtClean="0">
                <a:ln>
                  <a:noFill/>
                </a:ln>
                <a:solidFill>
                  <a:srgbClr val="000066"/>
                </a:solidFill>
                <a:effectLst>
                  <a:outerShdw blurRad="38100" dist="38100" dir="2700000" algn="tl">
                    <a:srgbClr val="000000">
                      <a:alpha val="43137"/>
                    </a:srgbClr>
                  </a:outerShdw>
                </a:effectLst>
                <a:latin typeface="Bookman Old Style" pitchFamily="18" charset="0"/>
                <a:ea typeface="Times New Roman" pitchFamily="18" charset="0"/>
                <a:cs typeface="Times New Roman" pitchFamily="18" charset="0"/>
              </a:rPr>
              <a:t>И741</a:t>
            </a:r>
            <a:endParaRPr kumimoji="0" lang="ru-RU" b="1" i="0" u="none" strike="noStrike" cap="none" normalizeH="0" baseline="0" dirty="0" smtClean="0">
              <a:ln>
                <a:noFill/>
              </a:ln>
              <a:solidFill>
                <a:srgbClr val="000066"/>
              </a:solidFill>
              <a:effectLst>
                <a:outerShdw blurRad="38100" dist="38100" dir="2700000" algn="tl">
                  <a:srgbClr val="000000">
                    <a:alpha val="43137"/>
                  </a:srgbClr>
                </a:outerShdw>
              </a:effectLst>
              <a:latin typeface="Bookman Old Style" pitchFamily="18" charset="0"/>
              <a:cs typeface="Arial" pitchFamily="34" charset="0"/>
            </a:endParaRPr>
          </a:p>
        </p:txBody>
      </p:sp>
      <p:sp>
        <p:nvSpPr>
          <p:cNvPr id="24578" name="Rectangle 2"/>
          <p:cNvSpPr>
            <a:spLocks noChangeArrowheads="1"/>
          </p:cNvSpPr>
          <p:nvPr/>
        </p:nvSpPr>
        <p:spPr bwMode="auto">
          <a:xfrm>
            <a:off x="2051720" y="34751"/>
            <a:ext cx="7092280" cy="107721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R="0" lvl="0" indent="712788" algn="just" defTabSz="914400" rtl="0" eaLnBrk="1" fontAlgn="base" latinLnBrk="0" hangingPunct="1">
              <a:lnSpc>
                <a:spcPct val="100000"/>
              </a:lnSpc>
              <a:spcBef>
                <a:spcPct val="0"/>
              </a:spcBef>
              <a:spcAft>
                <a:spcPct val="0"/>
              </a:spcAft>
              <a:buClrTx/>
              <a:buSzTx/>
              <a:buFontTx/>
              <a:buNone/>
              <a:tabLst/>
            </a:pPr>
            <a:r>
              <a:rPr kumimoji="0" lang="ru-RU" sz="1600" b="1" i="1"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Информатика</a:t>
            </a:r>
            <a:r>
              <a:rPr kumimoji="0" lang="ru-RU" sz="16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 учебно-методическое пособие к практическим занятиям для фармацевтического факультета / В. А. Телешев [и др.] ; Министерство </a:t>
            </a:r>
            <a:r>
              <a:rPr kumimoji="0" lang="ru-RU" sz="1600"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здравоохр</a:t>
            </a:r>
            <a:r>
              <a:rPr kumimoji="0" lang="ru-RU" sz="16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РФ ГБОУ ВПО УГМА. - Екатеринбург, 2013. - 156 с. : ил.</a:t>
            </a:r>
            <a:endParaRPr kumimoji="0" lang="ru-RU" sz="1600" b="0" i="0" u="none" strike="noStrike" cap="none" normalizeH="0" baseline="0" dirty="0" smtClean="0">
              <a:ln>
                <a:noFill/>
              </a:ln>
              <a:solidFill>
                <a:schemeClr val="tx1"/>
              </a:solidFill>
              <a:effectLst/>
              <a:latin typeface="Times New Roman" pitchFamily="18" charset="0"/>
              <a:cs typeface="Times New Roman" pitchFamily="18" charset="0"/>
            </a:endParaRPr>
          </a:p>
        </p:txBody>
      </p:sp>
      <p:sp>
        <p:nvSpPr>
          <p:cNvPr id="6" name="TextBox 5"/>
          <p:cNvSpPr txBox="1"/>
          <p:nvPr/>
        </p:nvSpPr>
        <p:spPr>
          <a:xfrm>
            <a:off x="0" y="4272677"/>
            <a:ext cx="9144000" cy="2585323"/>
          </a:xfrm>
          <a:prstGeom prst="rect">
            <a:avLst/>
          </a:prstGeom>
          <a:noFill/>
        </p:spPr>
        <p:txBody>
          <a:bodyPr wrap="square" rtlCol="0">
            <a:spAutoFit/>
          </a:bodyPr>
          <a:lstStyle/>
          <a:p>
            <a:pPr indent="355600" algn="just"/>
            <a:r>
              <a:rPr lang="ru-RU" b="1" dirty="0" smtClean="0">
                <a:solidFill>
                  <a:srgbClr val="28003E"/>
                </a:solidFill>
                <a:latin typeface="Gabriola" pitchFamily="82" charset="0"/>
              </a:rPr>
              <a:t>Во введении рассмотрены положения теоретических основ информатики. В последующих главах даны основные понятия и практические задания по ОС </a:t>
            </a:r>
            <a:r>
              <a:rPr lang="en-US" b="1" dirty="0" smtClean="0">
                <a:solidFill>
                  <a:srgbClr val="28003E"/>
                </a:solidFill>
                <a:latin typeface="Gabriola" pitchFamily="82" charset="0"/>
              </a:rPr>
              <a:t>Windows</a:t>
            </a:r>
            <a:r>
              <a:rPr lang="ru-RU" b="1" dirty="0" smtClean="0">
                <a:solidFill>
                  <a:srgbClr val="28003E"/>
                </a:solidFill>
                <a:latin typeface="Gabriola" pitchFamily="82" charset="0"/>
              </a:rPr>
              <a:t>, текстовому редактору </a:t>
            </a:r>
            <a:r>
              <a:rPr lang="en-US" b="1" dirty="0" smtClean="0">
                <a:solidFill>
                  <a:srgbClr val="28003E"/>
                </a:solidFill>
                <a:latin typeface="Gabriola" pitchFamily="82" charset="0"/>
              </a:rPr>
              <a:t> Word</a:t>
            </a:r>
            <a:r>
              <a:rPr lang="ru-RU" b="1" dirty="0" smtClean="0">
                <a:solidFill>
                  <a:srgbClr val="28003E"/>
                </a:solidFill>
                <a:latin typeface="Gabriola" pitchFamily="82" charset="0"/>
              </a:rPr>
              <a:t>, электронным таблицам </a:t>
            </a:r>
            <a:r>
              <a:rPr lang="en-US" b="1" dirty="0" smtClean="0">
                <a:solidFill>
                  <a:srgbClr val="28003E"/>
                </a:solidFill>
                <a:latin typeface="Gabriola" pitchFamily="82" charset="0"/>
              </a:rPr>
              <a:t>Excel</a:t>
            </a:r>
            <a:r>
              <a:rPr lang="ru-RU" b="1" dirty="0" smtClean="0">
                <a:solidFill>
                  <a:srgbClr val="28003E"/>
                </a:solidFill>
                <a:latin typeface="Gabriola" pitchFamily="82" charset="0"/>
              </a:rPr>
              <a:t>, системе управления базами данных </a:t>
            </a:r>
            <a:r>
              <a:rPr lang="en-US" b="1" dirty="0" smtClean="0">
                <a:solidFill>
                  <a:srgbClr val="28003E"/>
                </a:solidFill>
                <a:latin typeface="Gabriola" pitchFamily="82" charset="0"/>
              </a:rPr>
              <a:t>Access</a:t>
            </a:r>
            <a:r>
              <a:rPr lang="ru-RU" b="1" dirty="0" smtClean="0">
                <a:solidFill>
                  <a:srgbClr val="28003E"/>
                </a:solidFill>
                <a:latin typeface="Gabriola" pitchFamily="82" charset="0"/>
              </a:rPr>
              <a:t> и программе подготовки презентаций </a:t>
            </a:r>
            <a:r>
              <a:rPr lang="en-US" b="1" dirty="0" smtClean="0">
                <a:solidFill>
                  <a:srgbClr val="28003E"/>
                </a:solidFill>
                <a:latin typeface="Gabriola" pitchFamily="82" charset="0"/>
              </a:rPr>
              <a:t>Power Point</a:t>
            </a:r>
            <a:r>
              <a:rPr lang="ru-RU" b="1" dirty="0" smtClean="0">
                <a:solidFill>
                  <a:srgbClr val="28003E"/>
                </a:solidFill>
                <a:latin typeface="Gabriola" pitchFamily="82" charset="0"/>
              </a:rPr>
              <a:t>.</a:t>
            </a:r>
          </a:p>
          <a:p>
            <a:pPr indent="355600" algn="just"/>
            <a:r>
              <a:rPr lang="ru-RU" b="1" dirty="0" smtClean="0">
                <a:solidFill>
                  <a:srgbClr val="28003E"/>
                </a:solidFill>
                <a:latin typeface="Gabriola" pitchFamily="82" charset="0"/>
              </a:rPr>
              <a:t>Все задания приведены для </a:t>
            </a:r>
            <a:r>
              <a:rPr lang="en-US" b="1" dirty="0" smtClean="0">
                <a:solidFill>
                  <a:srgbClr val="28003E"/>
                </a:solidFill>
                <a:latin typeface="Gabriola" pitchFamily="82" charset="0"/>
              </a:rPr>
              <a:t>Windows</a:t>
            </a:r>
            <a:r>
              <a:rPr lang="ru-RU" b="1" dirty="0" smtClean="0">
                <a:solidFill>
                  <a:srgbClr val="28003E"/>
                </a:solidFill>
                <a:latin typeface="Gabriola" pitchFamily="82" charset="0"/>
              </a:rPr>
              <a:t> 7 и </a:t>
            </a:r>
            <a:r>
              <a:rPr lang="en-US" b="1" dirty="0" smtClean="0">
                <a:solidFill>
                  <a:srgbClr val="28003E"/>
                </a:solidFill>
                <a:latin typeface="Gabriola" pitchFamily="82" charset="0"/>
              </a:rPr>
              <a:t>Office </a:t>
            </a:r>
            <a:r>
              <a:rPr lang="ru-RU" b="1" dirty="0" smtClean="0">
                <a:solidFill>
                  <a:srgbClr val="28003E"/>
                </a:solidFill>
                <a:latin typeface="Gabriola" pitchFamily="82" charset="0"/>
              </a:rPr>
              <a:t>2007. </a:t>
            </a:r>
          </a:p>
          <a:p>
            <a:pPr indent="355600" algn="just"/>
            <a:r>
              <a:rPr lang="ru-RU" b="1" dirty="0" smtClean="0">
                <a:solidFill>
                  <a:srgbClr val="28003E"/>
                </a:solidFill>
                <a:latin typeface="Gabriola" pitchFamily="82" charset="0"/>
              </a:rPr>
              <a:t>В шестой главе представлена работа с программой «</a:t>
            </a:r>
            <a:r>
              <a:rPr lang="en-US" b="1" dirty="0" err="1" smtClean="0">
                <a:solidFill>
                  <a:srgbClr val="28003E"/>
                </a:solidFill>
                <a:latin typeface="Gabriola" pitchFamily="82" charset="0"/>
              </a:rPr>
              <a:t>Mstat</a:t>
            </a:r>
            <a:r>
              <a:rPr lang="ru-RU" b="1" dirty="0" smtClean="0">
                <a:solidFill>
                  <a:srgbClr val="28003E"/>
                </a:solidFill>
                <a:latin typeface="Gabriola" pitchFamily="82" charset="0"/>
              </a:rPr>
              <a:t>» для статистической обработки экспериментальных данных. </a:t>
            </a:r>
          </a:p>
          <a:p>
            <a:pPr indent="355600" algn="just"/>
            <a:r>
              <a:rPr lang="ru-RU" b="1" dirty="0" smtClean="0">
                <a:solidFill>
                  <a:srgbClr val="28003E"/>
                </a:solidFill>
                <a:latin typeface="Gabriola" pitchFamily="82" charset="0"/>
              </a:rPr>
              <a:t>Пособие рассчитано для студентов медицинской академии и всех, желающих освоить своевременное программное обеспечение.</a:t>
            </a:r>
          </a:p>
          <a:p>
            <a:pPr indent="355600" algn="just"/>
            <a:r>
              <a:rPr lang="ru-RU" b="1" dirty="0" smtClean="0">
                <a:solidFill>
                  <a:srgbClr val="28003E"/>
                </a:solidFill>
                <a:latin typeface="Gabriola" pitchFamily="82" charset="0"/>
              </a:rPr>
              <a:t>Пособие разработано в помощь лицам, изучающим курс информатики.</a:t>
            </a:r>
            <a:endParaRPr lang="ru-RU" b="1" dirty="0">
              <a:solidFill>
                <a:srgbClr val="28003E"/>
              </a:solidFill>
              <a:latin typeface="Gabriola" pitchFamily="82" charset="0"/>
            </a:endParaRPr>
          </a:p>
        </p:txBody>
      </p:sp>
      <p:pic>
        <p:nvPicPr>
          <p:cNvPr id="8194" name="Picture 2" descr="C:\Users\avtomatic\Desktop\Рисунок8.jpg"/>
          <p:cNvPicPr>
            <a:picLocks noChangeAspect="1" noChangeArrowheads="1"/>
          </p:cNvPicPr>
          <p:nvPr/>
        </p:nvPicPr>
        <p:blipFill>
          <a:blip r:embed="rId3" cstate="print"/>
          <a:srcRect l="8183" t="6141" r="7263" b="7889"/>
          <a:stretch>
            <a:fillRect/>
          </a:stretch>
        </p:blipFill>
        <p:spPr bwMode="auto">
          <a:xfrm>
            <a:off x="3491880" y="1124744"/>
            <a:ext cx="2258571" cy="3060000"/>
          </a:xfrm>
          <a:prstGeom prst="rect">
            <a:avLst/>
          </a:prstGeom>
          <a:noFill/>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descr="E:\Рисунок1.png"/>
          <p:cNvPicPr>
            <a:picLocks noChangeAspect="1" noChangeArrowheads="1"/>
          </p:cNvPicPr>
          <p:nvPr/>
        </p:nvPicPr>
        <p:blipFill>
          <a:blip r:embed="rId2" cstate="print"/>
          <a:srcRect/>
          <a:stretch>
            <a:fillRect/>
          </a:stretch>
        </p:blipFill>
        <p:spPr bwMode="auto">
          <a:xfrm>
            <a:off x="2028" y="0"/>
            <a:ext cx="9139943" cy="6858000"/>
          </a:xfrm>
          <a:prstGeom prst="rect">
            <a:avLst/>
          </a:prstGeom>
          <a:noFill/>
        </p:spPr>
      </p:pic>
      <p:sp>
        <p:nvSpPr>
          <p:cNvPr id="25601" name="Rectangle 1"/>
          <p:cNvSpPr>
            <a:spLocks noChangeArrowheads="1"/>
          </p:cNvSpPr>
          <p:nvPr/>
        </p:nvSpPr>
        <p:spPr bwMode="auto">
          <a:xfrm>
            <a:off x="0" y="-30778"/>
            <a:ext cx="1691680" cy="64633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b="1" i="0" u="none" strike="noStrike" cap="none" normalizeH="0" baseline="0" dirty="0" smtClean="0">
                <a:ln>
                  <a:noFill/>
                </a:ln>
                <a:solidFill>
                  <a:srgbClr val="000066"/>
                </a:solidFill>
                <a:effectLst>
                  <a:outerShdw blurRad="38100" dist="38100" dir="2700000" algn="tl">
                    <a:srgbClr val="000000">
                      <a:alpha val="43137"/>
                    </a:srgbClr>
                  </a:outerShdw>
                </a:effectLst>
                <a:latin typeface="Bookman Old Style" pitchFamily="18" charset="0"/>
                <a:ea typeface="Times New Roman" pitchFamily="18" charset="0"/>
                <a:cs typeface="Times New Roman" pitchFamily="18" charset="0"/>
              </a:rPr>
              <a:t>618(УГМА)</a:t>
            </a:r>
            <a:endParaRPr kumimoji="0" lang="ru-RU" b="0" i="0" u="none" strike="noStrike" cap="none" normalizeH="0" baseline="0" dirty="0" smtClean="0">
              <a:ln>
                <a:noFill/>
              </a:ln>
              <a:solidFill>
                <a:srgbClr val="000066"/>
              </a:solidFill>
              <a:effectLst>
                <a:outerShdw blurRad="38100" dist="38100" dir="2700000" algn="tl">
                  <a:srgbClr val="000000">
                    <a:alpha val="43137"/>
                  </a:srgbClr>
                </a:outerShdw>
              </a:effectLst>
              <a:latin typeface="Bookman Old Style" pitchFamily="18"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u-RU" b="1" i="0" u="none" strike="noStrike" cap="none" normalizeH="0" baseline="0" dirty="0" smtClean="0">
                <a:ln>
                  <a:noFill/>
                </a:ln>
                <a:solidFill>
                  <a:srgbClr val="000066"/>
                </a:solidFill>
                <a:effectLst>
                  <a:outerShdw blurRad="38100" dist="38100" dir="2700000" algn="tl">
                    <a:srgbClr val="000000">
                      <a:alpha val="43137"/>
                    </a:srgbClr>
                  </a:outerShdw>
                </a:effectLst>
                <a:latin typeface="Bookman Old Style" pitchFamily="18" charset="0"/>
                <a:ea typeface="Times New Roman" pitchFamily="18" charset="0"/>
                <a:cs typeface="Times New Roman" pitchFamily="18" charset="0"/>
              </a:rPr>
              <a:t>К647</a:t>
            </a:r>
            <a:endParaRPr kumimoji="0" lang="ru-RU" b="0" i="0" u="none" strike="noStrike" cap="none" normalizeH="0" baseline="0" dirty="0" smtClean="0">
              <a:ln>
                <a:noFill/>
              </a:ln>
              <a:solidFill>
                <a:srgbClr val="000066"/>
              </a:solidFill>
              <a:effectLst>
                <a:outerShdw blurRad="38100" dist="38100" dir="2700000" algn="tl">
                  <a:srgbClr val="000000">
                    <a:alpha val="43137"/>
                  </a:srgbClr>
                </a:outerShdw>
              </a:effectLst>
              <a:latin typeface="Bookman Old Style" pitchFamily="18" charset="0"/>
              <a:cs typeface="Arial" pitchFamily="34" charset="0"/>
            </a:endParaRPr>
          </a:p>
        </p:txBody>
      </p:sp>
      <p:sp>
        <p:nvSpPr>
          <p:cNvPr id="25602" name="Rectangle 2"/>
          <p:cNvSpPr>
            <a:spLocks noChangeArrowheads="1"/>
          </p:cNvSpPr>
          <p:nvPr/>
        </p:nvSpPr>
        <p:spPr bwMode="auto">
          <a:xfrm>
            <a:off x="1763688" y="19363"/>
            <a:ext cx="7380312" cy="132343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R="0" lvl="0" indent="712788" algn="just" defTabSz="914400" rtl="0" eaLnBrk="1" fontAlgn="base" latinLnBrk="0" hangingPunct="1">
              <a:lnSpc>
                <a:spcPct val="100000"/>
              </a:lnSpc>
              <a:spcBef>
                <a:spcPct val="0"/>
              </a:spcBef>
              <a:spcAft>
                <a:spcPct val="0"/>
              </a:spcAft>
              <a:buClrTx/>
              <a:buSzTx/>
              <a:buFontTx/>
              <a:buNone/>
              <a:tabLst/>
            </a:pPr>
            <a:r>
              <a:rPr kumimoji="0" lang="ru-RU" sz="1600" b="1" i="1"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Коновалов, В. И.</a:t>
            </a:r>
            <a:r>
              <a:rPr kumimoji="0" lang="ru-RU" sz="1600" b="0" i="1"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ru-RU" sz="1600" b="1" i="1"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Годы и судьбы в служении здоровью женщины </a:t>
            </a:r>
            <a:r>
              <a:rPr kumimoji="0" lang="ru-RU" sz="16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актовая речь доктора медицинских наук профессора кафедры акушерства и гинекологии УГМА Коновалова Вячеслав Иосифовича на итоговой научной конференции УГМА 9 апреля 2013г. / ГБОУ ВПО УГМА ; ГБОУ ВПО УГМА. - Екатеринбург, 2013. - 20 с.</a:t>
            </a:r>
            <a:endParaRPr kumimoji="0" lang="ru-RU" sz="1600" b="0" i="0" u="none" strike="noStrike" cap="none" normalizeH="0" baseline="0" dirty="0" smtClean="0">
              <a:ln>
                <a:noFill/>
              </a:ln>
              <a:solidFill>
                <a:schemeClr val="tx1"/>
              </a:solidFill>
              <a:effectLst/>
              <a:latin typeface="Times New Roman" pitchFamily="18" charset="0"/>
              <a:cs typeface="Times New Roman" pitchFamily="18" charset="0"/>
            </a:endParaRPr>
          </a:p>
        </p:txBody>
      </p:sp>
      <p:pic>
        <p:nvPicPr>
          <p:cNvPr id="9218" name="Picture 2" descr="C:\Users\avtomatic\Desktop\Рисунок9.jpg"/>
          <p:cNvPicPr>
            <a:picLocks noChangeAspect="1" noChangeArrowheads="1"/>
          </p:cNvPicPr>
          <p:nvPr/>
        </p:nvPicPr>
        <p:blipFill>
          <a:blip r:embed="rId3" cstate="print"/>
          <a:srcRect/>
          <a:stretch>
            <a:fillRect/>
          </a:stretch>
        </p:blipFill>
        <p:spPr bwMode="auto">
          <a:xfrm>
            <a:off x="2987824" y="1484784"/>
            <a:ext cx="3328988" cy="4498975"/>
          </a:xfrm>
          <a:prstGeom prst="rect">
            <a:avLst/>
          </a:prstGeom>
          <a:noFill/>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 descr="E:\Рисунок1.png"/>
          <p:cNvPicPr>
            <a:picLocks noChangeAspect="1" noChangeArrowheads="1"/>
          </p:cNvPicPr>
          <p:nvPr/>
        </p:nvPicPr>
        <p:blipFill>
          <a:blip r:embed="rId2" cstate="print"/>
          <a:srcRect/>
          <a:stretch>
            <a:fillRect/>
          </a:stretch>
        </p:blipFill>
        <p:spPr bwMode="auto">
          <a:xfrm>
            <a:off x="0" y="0"/>
            <a:ext cx="9139943" cy="6858000"/>
          </a:xfrm>
          <a:prstGeom prst="rect">
            <a:avLst/>
          </a:prstGeom>
          <a:noFill/>
        </p:spPr>
      </p:pic>
      <p:sp>
        <p:nvSpPr>
          <p:cNvPr id="23553" name="Rectangle 1"/>
          <p:cNvSpPr>
            <a:spLocks noChangeArrowheads="1"/>
          </p:cNvSpPr>
          <p:nvPr/>
        </p:nvSpPr>
        <p:spPr bwMode="auto">
          <a:xfrm>
            <a:off x="0" y="-30778"/>
            <a:ext cx="2411760" cy="64633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b="1" i="0" u="none" strike="noStrike" cap="none" normalizeH="0" baseline="0" dirty="0" smtClean="0">
                <a:ln>
                  <a:noFill/>
                </a:ln>
                <a:solidFill>
                  <a:srgbClr val="000066"/>
                </a:solidFill>
                <a:effectLst>
                  <a:outerShdw blurRad="38100" dist="38100" dir="2700000" algn="tl">
                    <a:srgbClr val="000000">
                      <a:alpha val="43137"/>
                    </a:srgbClr>
                  </a:outerShdw>
                </a:effectLst>
                <a:latin typeface="Bookman Old Style" pitchFamily="18" charset="0"/>
                <a:ea typeface="Times New Roman" pitchFamily="18" charset="0"/>
                <a:cs typeface="Times New Roman" pitchFamily="18" charset="0"/>
              </a:rPr>
              <a:t>616.31-089(УГМУ)</a:t>
            </a:r>
            <a:endParaRPr kumimoji="0" lang="ru-RU" b="0" i="0" u="none" strike="noStrike" cap="none" normalizeH="0" baseline="0" dirty="0" smtClean="0">
              <a:ln>
                <a:noFill/>
              </a:ln>
              <a:solidFill>
                <a:srgbClr val="000066"/>
              </a:solidFill>
              <a:effectLst>
                <a:outerShdw blurRad="38100" dist="38100" dir="2700000" algn="tl">
                  <a:srgbClr val="000000">
                    <a:alpha val="43137"/>
                  </a:srgbClr>
                </a:outerShdw>
              </a:effectLst>
              <a:latin typeface="Bookman Old Style" pitchFamily="18"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u-RU" b="1" i="0" u="none" strike="noStrike" cap="none" normalizeH="0" baseline="0" dirty="0" smtClean="0">
                <a:ln>
                  <a:noFill/>
                </a:ln>
                <a:solidFill>
                  <a:srgbClr val="000066"/>
                </a:solidFill>
                <a:effectLst>
                  <a:outerShdw blurRad="38100" dist="38100" dir="2700000" algn="tl">
                    <a:srgbClr val="000000">
                      <a:alpha val="43137"/>
                    </a:srgbClr>
                  </a:outerShdw>
                </a:effectLst>
                <a:latin typeface="Bookman Old Style" pitchFamily="18" charset="0"/>
                <a:ea typeface="Times New Roman" pitchFamily="18" charset="0"/>
                <a:cs typeface="Times New Roman" pitchFamily="18" charset="0"/>
              </a:rPr>
              <a:t>К723</a:t>
            </a:r>
            <a:endParaRPr kumimoji="0" lang="ru-RU" b="0" i="0" u="none" strike="noStrike" cap="none" normalizeH="0" baseline="0" dirty="0" smtClean="0">
              <a:ln>
                <a:noFill/>
              </a:ln>
              <a:solidFill>
                <a:srgbClr val="000066"/>
              </a:solidFill>
              <a:effectLst>
                <a:outerShdw blurRad="38100" dist="38100" dir="2700000" algn="tl">
                  <a:srgbClr val="000000">
                    <a:alpha val="43137"/>
                  </a:srgbClr>
                </a:outerShdw>
              </a:effectLst>
              <a:latin typeface="Bookman Old Style" pitchFamily="18" charset="0"/>
              <a:cs typeface="Arial" pitchFamily="34" charset="0"/>
            </a:endParaRPr>
          </a:p>
        </p:txBody>
      </p:sp>
      <p:sp>
        <p:nvSpPr>
          <p:cNvPr id="23554" name="Rectangle 2"/>
          <p:cNvSpPr>
            <a:spLocks noChangeArrowheads="1"/>
          </p:cNvSpPr>
          <p:nvPr/>
        </p:nvSpPr>
        <p:spPr bwMode="auto">
          <a:xfrm>
            <a:off x="2411760" y="34751"/>
            <a:ext cx="6732240" cy="107721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R="0" lvl="0" indent="712788" algn="just" defTabSz="914400" rtl="0" eaLnBrk="1" fontAlgn="base" latinLnBrk="0" hangingPunct="1">
              <a:lnSpc>
                <a:spcPct val="100000"/>
              </a:lnSpc>
              <a:spcBef>
                <a:spcPct val="0"/>
              </a:spcBef>
              <a:spcAft>
                <a:spcPct val="0"/>
              </a:spcAft>
              <a:buClrTx/>
              <a:buSzTx/>
              <a:buFontTx/>
              <a:buNone/>
              <a:tabLst/>
            </a:pPr>
            <a:r>
              <a:rPr kumimoji="0" lang="ru-RU" sz="1600" b="1" i="1"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Костина, И. Н.</a:t>
            </a:r>
            <a:r>
              <a:rPr kumimoji="0" lang="ru-RU" sz="1600" b="0" i="1"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ru-RU" sz="1600" b="1" i="1"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Остеоартроз</a:t>
            </a:r>
            <a:r>
              <a:rPr kumimoji="0" lang="ru-RU" sz="1600" b="1" i="1"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височно-нижнечелюстного сустава: дифференцированная диагностика и терапия</a:t>
            </a:r>
            <a:r>
              <a:rPr kumimoji="0" lang="ru-RU" sz="1600" b="0" i="1"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ru-RU" sz="16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И. Н. Костина ; Министерство здравоохранения РФ ГБОУ ВПО УГМА. - Екатеринбург, 2013. - 140 с. : ил.</a:t>
            </a:r>
            <a:endParaRPr kumimoji="0" lang="ru-RU" sz="1600" b="0" i="0" u="none" strike="noStrike" cap="none" normalizeH="0" baseline="0" dirty="0" smtClean="0">
              <a:ln>
                <a:noFill/>
              </a:ln>
              <a:solidFill>
                <a:schemeClr val="tx1"/>
              </a:solidFill>
              <a:effectLst/>
              <a:latin typeface="Times New Roman" pitchFamily="18" charset="0"/>
              <a:cs typeface="Times New Roman" pitchFamily="18" charset="0"/>
            </a:endParaRPr>
          </a:p>
        </p:txBody>
      </p:sp>
      <p:sp>
        <p:nvSpPr>
          <p:cNvPr id="5" name="TextBox 4"/>
          <p:cNvSpPr txBox="1"/>
          <p:nvPr/>
        </p:nvSpPr>
        <p:spPr>
          <a:xfrm>
            <a:off x="0" y="4272677"/>
            <a:ext cx="9144000" cy="2585323"/>
          </a:xfrm>
          <a:prstGeom prst="rect">
            <a:avLst/>
          </a:prstGeom>
          <a:noFill/>
        </p:spPr>
        <p:txBody>
          <a:bodyPr wrap="square" rtlCol="0">
            <a:spAutoFit/>
          </a:bodyPr>
          <a:lstStyle/>
          <a:p>
            <a:pPr indent="355600" algn="just"/>
            <a:r>
              <a:rPr lang="ru-RU" b="1" dirty="0" smtClean="0">
                <a:solidFill>
                  <a:srgbClr val="28003E"/>
                </a:solidFill>
                <a:latin typeface="Gabriola" pitchFamily="82" charset="0"/>
              </a:rPr>
              <a:t>Монография посвящена современным представлениям об </a:t>
            </a:r>
            <a:r>
              <a:rPr lang="ru-RU" b="1" dirty="0" err="1" smtClean="0">
                <a:solidFill>
                  <a:srgbClr val="28003E"/>
                </a:solidFill>
                <a:latin typeface="Gabriola" pitchFamily="82" charset="0"/>
              </a:rPr>
              <a:t>остеоартрозе</a:t>
            </a:r>
            <a:r>
              <a:rPr lang="ru-RU" b="1" dirty="0" smtClean="0">
                <a:solidFill>
                  <a:srgbClr val="28003E"/>
                </a:solidFill>
                <a:latin typeface="Gabriola" pitchFamily="82" charset="0"/>
              </a:rPr>
              <a:t> височно-нижнечелюстного сустава. </a:t>
            </a:r>
          </a:p>
          <a:p>
            <a:pPr indent="355600" algn="just"/>
            <a:r>
              <a:rPr lang="ru-RU" b="1" dirty="0" smtClean="0">
                <a:solidFill>
                  <a:srgbClr val="28003E"/>
                </a:solidFill>
                <a:latin typeface="Gabriola" pitchFamily="82" charset="0"/>
              </a:rPr>
              <a:t>Всестороннее и углубленное понимание этого заболевания включает знание терминологии, классификации, распространенности, теорий патогенеза, факторов риска, клинических и рентгенологических критериев диагностики, дифференцированной терапии. В главах монографии последовательно излагаются теоретические знания, новые данные о клинических и лучевых методах исследования </a:t>
            </a:r>
            <a:r>
              <a:rPr lang="ru-RU" b="1" dirty="0" err="1" smtClean="0">
                <a:solidFill>
                  <a:srgbClr val="28003E"/>
                </a:solidFill>
                <a:latin typeface="Gabriola" pitchFamily="82" charset="0"/>
              </a:rPr>
              <a:t>остеоартроза</a:t>
            </a:r>
            <a:r>
              <a:rPr lang="ru-RU" b="1" dirty="0" smtClean="0">
                <a:solidFill>
                  <a:srgbClr val="28003E"/>
                </a:solidFill>
                <a:latin typeface="Gabriola" pitchFamily="82" charset="0"/>
              </a:rPr>
              <a:t> височно-нижнечелюстного сустава, рассмотрены показания к медикаментозному, физическому, хирургическому лечению. Детальная рубрикация, иллюстрации делают издание информативным и полезным в клинической практике.</a:t>
            </a:r>
          </a:p>
          <a:p>
            <a:pPr indent="355600" algn="just"/>
            <a:r>
              <a:rPr lang="ru-RU" b="1" dirty="0" smtClean="0">
                <a:solidFill>
                  <a:srgbClr val="28003E"/>
                </a:solidFill>
                <a:latin typeface="Gabriola" pitchFamily="82" charset="0"/>
              </a:rPr>
              <a:t>Предназначена для клинических ординаторов, врачей-стоматологов, челюстно-лицевых хирургов, студентов стоматологического факультета медицинских вузов.</a:t>
            </a:r>
            <a:endParaRPr lang="ru-RU" b="1" dirty="0">
              <a:solidFill>
                <a:srgbClr val="28003E"/>
              </a:solidFill>
              <a:latin typeface="Gabriola" pitchFamily="82" charset="0"/>
            </a:endParaRPr>
          </a:p>
        </p:txBody>
      </p:sp>
      <p:pic>
        <p:nvPicPr>
          <p:cNvPr id="10242" name="Picture 2" descr="C:\Users\avtomatic\Desktop\Рисунок10.jpg"/>
          <p:cNvPicPr>
            <a:picLocks noChangeAspect="1" noChangeArrowheads="1"/>
          </p:cNvPicPr>
          <p:nvPr/>
        </p:nvPicPr>
        <p:blipFill>
          <a:blip r:embed="rId3" cstate="print"/>
          <a:srcRect l="8038" t="4086" r="8906" b="10099"/>
          <a:stretch>
            <a:fillRect/>
          </a:stretch>
        </p:blipFill>
        <p:spPr bwMode="auto">
          <a:xfrm>
            <a:off x="3491880" y="1196752"/>
            <a:ext cx="2258571" cy="3060000"/>
          </a:xfrm>
          <a:prstGeom prst="rect">
            <a:avLst/>
          </a:prstGeom>
          <a:noFill/>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2" descr="E:\Рисунок1.png"/>
          <p:cNvPicPr>
            <a:picLocks noChangeAspect="1" noChangeArrowheads="1"/>
          </p:cNvPicPr>
          <p:nvPr/>
        </p:nvPicPr>
        <p:blipFill>
          <a:blip r:embed="rId2" cstate="print"/>
          <a:srcRect/>
          <a:stretch>
            <a:fillRect/>
          </a:stretch>
        </p:blipFill>
        <p:spPr bwMode="auto">
          <a:xfrm>
            <a:off x="2028" y="0"/>
            <a:ext cx="9139943" cy="6858000"/>
          </a:xfrm>
          <a:prstGeom prst="rect">
            <a:avLst/>
          </a:prstGeom>
          <a:noFill/>
        </p:spPr>
      </p:pic>
      <p:sp>
        <p:nvSpPr>
          <p:cNvPr id="27649" name="Rectangle 1"/>
          <p:cNvSpPr>
            <a:spLocks noChangeArrowheads="1"/>
          </p:cNvSpPr>
          <p:nvPr/>
        </p:nvSpPr>
        <p:spPr bwMode="auto">
          <a:xfrm>
            <a:off x="0" y="-30778"/>
            <a:ext cx="1763688" cy="64633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b="1" i="0" u="none" strike="noStrike" cap="none" normalizeH="0" baseline="0" dirty="0" smtClean="0">
                <a:ln>
                  <a:noFill/>
                </a:ln>
                <a:solidFill>
                  <a:srgbClr val="000066"/>
                </a:solidFill>
                <a:effectLst>
                  <a:outerShdw blurRad="38100" dist="38100" dir="2700000" algn="tl">
                    <a:srgbClr val="000000">
                      <a:alpha val="43137"/>
                    </a:srgbClr>
                  </a:outerShdw>
                </a:effectLst>
                <a:latin typeface="Bookman Old Style" pitchFamily="18" charset="0"/>
                <a:ea typeface="Times New Roman" pitchFamily="18" charset="0"/>
                <a:cs typeface="Times New Roman" pitchFamily="18" charset="0"/>
              </a:rPr>
              <a:t>615.1(УГМУ)</a:t>
            </a:r>
            <a:endParaRPr kumimoji="0" lang="ru-RU" b="0" i="0" u="none" strike="noStrike" cap="none" normalizeH="0" baseline="0" dirty="0" smtClean="0">
              <a:ln>
                <a:noFill/>
              </a:ln>
              <a:solidFill>
                <a:srgbClr val="000066"/>
              </a:solidFill>
              <a:effectLst>
                <a:outerShdw blurRad="38100" dist="38100" dir="2700000" algn="tl">
                  <a:srgbClr val="000000">
                    <a:alpha val="43137"/>
                  </a:srgbClr>
                </a:outerShdw>
              </a:effectLst>
              <a:latin typeface="Bookman Old Style" pitchFamily="18"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u-RU" b="1" i="0" u="none" strike="noStrike" cap="none" normalizeH="0" baseline="0" dirty="0" smtClean="0">
                <a:ln>
                  <a:noFill/>
                </a:ln>
                <a:solidFill>
                  <a:srgbClr val="000066"/>
                </a:solidFill>
                <a:effectLst>
                  <a:outerShdw blurRad="38100" dist="38100" dir="2700000" algn="tl">
                    <a:srgbClr val="000000">
                      <a:alpha val="43137"/>
                    </a:srgbClr>
                  </a:outerShdw>
                </a:effectLst>
                <a:latin typeface="Bookman Old Style" pitchFamily="18" charset="0"/>
                <a:ea typeface="Times New Roman" pitchFamily="18" charset="0"/>
                <a:cs typeface="Times New Roman" pitchFamily="18" charset="0"/>
              </a:rPr>
              <a:t>Л125</a:t>
            </a:r>
            <a:endParaRPr kumimoji="0" lang="ru-RU" b="0" i="0" u="none" strike="noStrike" cap="none" normalizeH="0" baseline="0" dirty="0" smtClean="0">
              <a:ln>
                <a:noFill/>
              </a:ln>
              <a:solidFill>
                <a:srgbClr val="000066"/>
              </a:solidFill>
              <a:effectLst>
                <a:outerShdw blurRad="38100" dist="38100" dir="2700000" algn="tl">
                  <a:srgbClr val="000000">
                    <a:alpha val="43137"/>
                  </a:srgbClr>
                </a:outerShdw>
              </a:effectLst>
              <a:latin typeface="Bookman Old Style" pitchFamily="18" charset="0"/>
              <a:cs typeface="Arial" pitchFamily="34" charset="0"/>
            </a:endParaRPr>
          </a:p>
        </p:txBody>
      </p:sp>
      <p:sp>
        <p:nvSpPr>
          <p:cNvPr id="27650" name="Rectangle 2"/>
          <p:cNvSpPr>
            <a:spLocks noChangeArrowheads="1"/>
          </p:cNvSpPr>
          <p:nvPr/>
        </p:nvSpPr>
        <p:spPr bwMode="auto">
          <a:xfrm>
            <a:off x="1763688" y="-37257"/>
            <a:ext cx="7380312" cy="107721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R="0" lvl="0" indent="712788" algn="just" defTabSz="914400" rtl="0" eaLnBrk="1" fontAlgn="base" latinLnBrk="0" hangingPunct="1">
              <a:lnSpc>
                <a:spcPct val="100000"/>
              </a:lnSpc>
              <a:spcBef>
                <a:spcPct val="0"/>
              </a:spcBef>
              <a:spcAft>
                <a:spcPct val="0"/>
              </a:spcAft>
              <a:buClrTx/>
              <a:buSzTx/>
              <a:buFontTx/>
              <a:buNone/>
              <a:tabLst/>
            </a:pPr>
            <a:r>
              <a:rPr kumimoji="0" lang="ru-RU" sz="1600" b="1" i="1"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Лабораторно-практические занятия (ЛПЗ)</a:t>
            </a:r>
            <a:r>
              <a:rPr kumimoji="0" lang="ru-RU" sz="1600" b="0" i="1"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ru-RU" sz="1600" b="1" i="1"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по фармацевтической химии </a:t>
            </a:r>
            <a:r>
              <a:rPr kumimoji="0" lang="ru-RU" sz="16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учебно-методическое пособие / Министерство здравоохранения РФ ГБОУ ВПО УГМА, Кафедра фармации ; отв. ред. А. Ю. Петров. - Екатеринбург, 2013. - 572 с. : ил.</a:t>
            </a:r>
            <a:endParaRPr kumimoji="0" lang="ru-RU" sz="1600" b="0" i="0" u="none" strike="noStrike" cap="none" normalizeH="0" baseline="0" dirty="0" smtClean="0">
              <a:ln>
                <a:noFill/>
              </a:ln>
              <a:solidFill>
                <a:schemeClr val="tx1"/>
              </a:solidFill>
              <a:effectLst/>
              <a:latin typeface="Times New Roman" pitchFamily="18" charset="0"/>
              <a:cs typeface="Times New Roman" pitchFamily="18" charset="0"/>
            </a:endParaRPr>
          </a:p>
        </p:txBody>
      </p:sp>
      <p:sp>
        <p:nvSpPr>
          <p:cNvPr id="5" name="TextBox 4"/>
          <p:cNvSpPr txBox="1"/>
          <p:nvPr/>
        </p:nvSpPr>
        <p:spPr>
          <a:xfrm>
            <a:off x="0" y="4365104"/>
            <a:ext cx="9144000" cy="646331"/>
          </a:xfrm>
          <a:prstGeom prst="rect">
            <a:avLst/>
          </a:prstGeom>
          <a:noFill/>
        </p:spPr>
        <p:txBody>
          <a:bodyPr wrap="square" rtlCol="0">
            <a:spAutoFit/>
          </a:bodyPr>
          <a:lstStyle/>
          <a:p>
            <a:pPr indent="355600" algn="just"/>
            <a:r>
              <a:rPr lang="ru-RU" b="1" dirty="0" smtClean="0">
                <a:solidFill>
                  <a:srgbClr val="28003E"/>
                </a:solidFill>
                <a:latin typeface="Gabriola" pitchFamily="82" charset="0"/>
              </a:rPr>
              <a:t>Учебно-методическое пособие предназначено для подготовки к практическим занятиям по фармацевтической химии студентов 4 курса очного отделения фармацевтического факультета.</a:t>
            </a:r>
            <a:endParaRPr lang="ru-RU" b="1" dirty="0">
              <a:solidFill>
                <a:srgbClr val="28003E"/>
              </a:solidFill>
              <a:latin typeface="Gabriola" pitchFamily="82" charset="0"/>
            </a:endParaRPr>
          </a:p>
        </p:txBody>
      </p:sp>
      <p:pic>
        <p:nvPicPr>
          <p:cNvPr id="11266" name="Picture 2" descr="C:\Users\avtomatic\Desktop\Рисунок11.jpg"/>
          <p:cNvPicPr>
            <a:picLocks noChangeAspect="1" noChangeArrowheads="1"/>
          </p:cNvPicPr>
          <p:nvPr/>
        </p:nvPicPr>
        <p:blipFill>
          <a:blip r:embed="rId3" cstate="print"/>
          <a:srcRect l="8521" t="6141" r="9111" b="7889"/>
          <a:stretch>
            <a:fillRect/>
          </a:stretch>
        </p:blipFill>
        <p:spPr bwMode="auto">
          <a:xfrm>
            <a:off x="3491880" y="1124744"/>
            <a:ext cx="2112857" cy="3060000"/>
          </a:xfrm>
          <a:prstGeom prst="rect">
            <a:avLst/>
          </a:prstGeom>
          <a:noFill/>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2" descr="E:\Рисунок1.png"/>
          <p:cNvPicPr>
            <a:picLocks noChangeAspect="1" noChangeArrowheads="1"/>
          </p:cNvPicPr>
          <p:nvPr/>
        </p:nvPicPr>
        <p:blipFill>
          <a:blip r:embed="rId2" cstate="print"/>
          <a:srcRect/>
          <a:stretch>
            <a:fillRect/>
          </a:stretch>
        </p:blipFill>
        <p:spPr bwMode="auto">
          <a:xfrm>
            <a:off x="2028" y="0"/>
            <a:ext cx="9139943" cy="6858000"/>
          </a:xfrm>
          <a:prstGeom prst="rect">
            <a:avLst/>
          </a:prstGeom>
          <a:noFill/>
        </p:spPr>
      </p:pic>
      <p:sp>
        <p:nvSpPr>
          <p:cNvPr id="26625" name="Rectangle 1"/>
          <p:cNvSpPr>
            <a:spLocks noChangeArrowheads="1"/>
          </p:cNvSpPr>
          <p:nvPr/>
        </p:nvSpPr>
        <p:spPr bwMode="auto">
          <a:xfrm>
            <a:off x="0" y="-30778"/>
            <a:ext cx="1835696" cy="64633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b="1" i="0" u="none" strike="noStrike" cap="none" normalizeH="0" baseline="0" dirty="0" smtClean="0">
                <a:ln>
                  <a:noFill/>
                </a:ln>
                <a:solidFill>
                  <a:srgbClr val="000066"/>
                </a:solidFill>
                <a:effectLst>
                  <a:outerShdw blurRad="38100" dist="38100" dir="2700000" algn="tl">
                    <a:srgbClr val="000000">
                      <a:alpha val="43137"/>
                    </a:srgbClr>
                  </a:outerShdw>
                </a:effectLst>
                <a:latin typeface="Bookman Old Style" pitchFamily="18" charset="0"/>
                <a:ea typeface="Times New Roman" pitchFamily="18" charset="0"/>
                <a:cs typeface="Times New Roman" pitchFamily="18" charset="0"/>
              </a:rPr>
              <a:t>615.4(УГМА)</a:t>
            </a:r>
            <a:endParaRPr kumimoji="0" lang="ru-RU" b="0" i="0" u="none" strike="noStrike" cap="none" normalizeH="0" baseline="0" dirty="0" smtClean="0">
              <a:ln>
                <a:noFill/>
              </a:ln>
              <a:solidFill>
                <a:srgbClr val="000066"/>
              </a:solidFill>
              <a:effectLst>
                <a:outerShdw blurRad="38100" dist="38100" dir="2700000" algn="tl">
                  <a:srgbClr val="000000">
                    <a:alpha val="43137"/>
                  </a:srgbClr>
                </a:outerShdw>
              </a:effectLst>
              <a:latin typeface="Bookman Old Style" pitchFamily="18"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u-RU" b="1" i="0" u="none" strike="noStrike" cap="none" normalizeH="0" baseline="0" dirty="0" smtClean="0">
                <a:ln>
                  <a:noFill/>
                </a:ln>
                <a:solidFill>
                  <a:srgbClr val="000066"/>
                </a:solidFill>
                <a:effectLst>
                  <a:outerShdw blurRad="38100" dist="38100" dir="2700000" algn="tl">
                    <a:srgbClr val="000000">
                      <a:alpha val="43137"/>
                    </a:srgbClr>
                  </a:outerShdw>
                </a:effectLst>
                <a:latin typeface="Bookman Old Style" pitchFamily="18" charset="0"/>
                <a:ea typeface="Times New Roman" pitchFamily="18" charset="0"/>
                <a:cs typeface="Times New Roman" pitchFamily="18" charset="0"/>
              </a:rPr>
              <a:t>Л125</a:t>
            </a:r>
            <a:endParaRPr kumimoji="0" lang="ru-RU" b="0" i="0" u="none" strike="noStrike" cap="none" normalizeH="0" baseline="0" dirty="0" smtClean="0">
              <a:ln>
                <a:noFill/>
              </a:ln>
              <a:solidFill>
                <a:srgbClr val="000066"/>
              </a:solidFill>
              <a:effectLst>
                <a:outerShdw blurRad="38100" dist="38100" dir="2700000" algn="tl">
                  <a:srgbClr val="000000">
                    <a:alpha val="43137"/>
                  </a:srgbClr>
                </a:outerShdw>
              </a:effectLst>
              <a:latin typeface="Bookman Old Style" pitchFamily="18" charset="0"/>
              <a:cs typeface="Arial" pitchFamily="34" charset="0"/>
            </a:endParaRPr>
          </a:p>
        </p:txBody>
      </p:sp>
      <p:sp>
        <p:nvSpPr>
          <p:cNvPr id="26626" name="Rectangle 2"/>
          <p:cNvSpPr>
            <a:spLocks noChangeArrowheads="1"/>
          </p:cNvSpPr>
          <p:nvPr/>
        </p:nvSpPr>
        <p:spPr bwMode="auto">
          <a:xfrm>
            <a:off x="1907704" y="157862"/>
            <a:ext cx="7236296" cy="83099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R="0" lvl="0" indent="712788" algn="just" defTabSz="914400" rtl="0" eaLnBrk="1" fontAlgn="base" latinLnBrk="0" hangingPunct="1">
              <a:lnSpc>
                <a:spcPct val="100000"/>
              </a:lnSpc>
              <a:spcBef>
                <a:spcPct val="0"/>
              </a:spcBef>
              <a:spcAft>
                <a:spcPct val="0"/>
              </a:spcAft>
              <a:buClrTx/>
              <a:buSzTx/>
              <a:buFontTx/>
              <a:buNone/>
              <a:tabLst/>
            </a:pPr>
            <a:r>
              <a:rPr kumimoji="0" lang="ru-RU" sz="1600" b="1" i="1"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Лабораторные весы и</a:t>
            </a:r>
            <a:r>
              <a:rPr kumimoji="0" lang="ru-RU" sz="1600" b="0" i="1"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ru-RU" sz="1600" b="1" i="1"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их основные характеристики </a:t>
            </a:r>
            <a:r>
              <a:rPr kumimoji="0" lang="ru-RU" sz="16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учебно-методическое пособие / Министерство здравоохранения РФ ГБОУ ВПО УГМА ; отв. ред. А. Ю. Петров. - Екатеринбург, 2013. - 51 с. : ил.</a:t>
            </a:r>
            <a:endParaRPr kumimoji="0" lang="ru-RU" sz="1600" b="0" i="0" u="none" strike="noStrike" cap="none" normalizeH="0" baseline="0" dirty="0" smtClean="0">
              <a:ln>
                <a:noFill/>
              </a:ln>
              <a:solidFill>
                <a:schemeClr val="tx1"/>
              </a:solidFill>
              <a:effectLst/>
              <a:latin typeface="Times New Roman" pitchFamily="18" charset="0"/>
              <a:cs typeface="Times New Roman" pitchFamily="18" charset="0"/>
            </a:endParaRPr>
          </a:p>
        </p:txBody>
      </p:sp>
      <p:sp>
        <p:nvSpPr>
          <p:cNvPr id="5" name="TextBox 4"/>
          <p:cNvSpPr txBox="1"/>
          <p:nvPr/>
        </p:nvSpPr>
        <p:spPr>
          <a:xfrm>
            <a:off x="0" y="4365104"/>
            <a:ext cx="9144000" cy="1477328"/>
          </a:xfrm>
          <a:prstGeom prst="rect">
            <a:avLst/>
          </a:prstGeom>
          <a:noFill/>
        </p:spPr>
        <p:txBody>
          <a:bodyPr wrap="square" rtlCol="0">
            <a:spAutoFit/>
          </a:bodyPr>
          <a:lstStyle/>
          <a:p>
            <a:pPr indent="355600" algn="just"/>
            <a:r>
              <a:rPr lang="ru-RU" b="1" dirty="0" smtClean="0">
                <a:solidFill>
                  <a:srgbClr val="28003E"/>
                </a:solidFill>
                <a:latin typeface="Gabriola" pitchFamily="82" charset="0"/>
              </a:rPr>
              <a:t>В данном учебно-методическом пособии представлены положения теории весов. Приводятся общие схемы устройства механических и электронных весов. Также приводятся модели различных типов весов с описанием основных характеристик. Обзор рассчитан на студентов с третьего по пятый курс интернов различных специальностей, </a:t>
            </a:r>
            <a:r>
              <a:rPr lang="ru-RU" b="1" dirty="0" err="1" smtClean="0">
                <a:solidFill>
                  <a:srgbClr val="28003E"/>
                </a:solidFill>
                <a:latin typeface="Gabriola" pitchFamily="82" charset="0"/>
              </a:rPr>
              <a:t>инжерно-технических</a:t>
            </a:r>
            <a:r>
              <a:rPr lang="ru-RU" b="1" dirty="0" smtClean="0">
                <a:solidFill>
                  <a:srgbClr val="28003E"/>
                </a:solidFill>
                <a:latin typeface="Gabriola" pitchFamily="82" charset="0"/>
              </a:rPr>
              <a:t> работников медицинской, микробиологической, пищевой химической промышленности и других областей народного хозяйства.</a:t>
            </a:r>
          </a:p>
        </p:txBody>
      </p:sp>
      <p:pic>
        <p:nvPicPr>
          <p:cNvPr id="12290" name="Picture 2" descr="C:\Users\avtomatic\Desktop\Рисунок12.jpg"/>
          <p:cNvPicPr>
            <a:picLocks noChangeAspect="1" noChangeArrowheads="1"/>
          </p:cNvPicPr>
          <p:nvPr/>
        </p:nvPicPr>
        <p:blipFill>
          <a:blip r:embed="rId3" cstate="print"/>
          <a:srcRect l="8071" t="4094" r="8528" b="5842"/>
          <a:stretch>
            <a:fillRect/>
          </a:stretch>
        </p:blipFill>
        <p:spPr bwMode="auto">
          <a:xfrm>
            <a:off x="3491880" y="1196752"/>
            <a:ext cx="2155909" cy="3060000"/>
          </a:xfrm>
          <a:prstGeom prst="rect">
            <a:avLst/>
          </a:prstGeom>
          <a:noFill/>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2" descr="E:\Рисунок1.png"/>
          <p:cNvPicPr>
            <a:picLocks noChangeAspect="1" noChangeArrowheads="1"/>
          </p:cNvPicPr>
          <p:nvPr/>
        </p:nvPicPr>
        <p:blipFill>
          <a:blip r:embed="rId2" cstate="print"/>
          <a:srcRect/>
          <a:stretch>
            <a:fillRect/>
          </a:stretch>
        </p:blipFill>
        <p:spPr bwMode="auto">
          <a:xfrm>
            <a:off x="4057" y="0"/>
            <a:ext cx="9139943" cy="6858000"/>
          </a:xfrm>
          <a:prstGeom prst="rect">
            <a:avLst/>
          </a:prstGeom>
          <a:noFill/>
        </p:spPr>
      </p:pic>
      <p:sp>
        <p:nvSpPr>
          <p:cNvPr id="30721" name="Rectangle 1"/>
          <p:cNvSpPr>
            <a:spLocks noChangeArrowheads="1"/>
          </p:cNvSpPr>
          <p:nvPr/>
        </p:nvSpPr>
        <p:spPr bwMode="auto">
          <a:xfrm>
            <a:off x="0" y="-30778"/>
            <a:ext cx="2339752" cy="64633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b="1" i="0" u="none" strike="noStrike" cap="none" normalizeH="0" baseline="0" dirty="0" smtClean="0">
                <a:ln>
                  <a:noFill/>
                </a:ln>
                <a:solidFill>
                  <a:srgbClr val="000066"/>
                </a:solidFill>
                <a:effectLst>
                  <a:outerShdw blurRad="38100" dist="38100" dir="2700000" algn="tl">
                    <a:srgbClr val="000000">
                      <a:alpha val="43137"/>
                    </a:srgbClr>
                  </a:outerShdw>
                </a:effectLst>
                <a:latin typeface="Bookman Old Style" pitchFamily="18" charset="0"/>
                <a:ea typeface="Times New Roman" pitchFamily="18" charset="0"/>
                <a:cs typeface="Times New Roman" pitchFamily="18" charset="0"/>
              </a:rPr>
              <a:t>616-053.2(УГМА)</a:t>
            </a:r>
            <a:endParaRPr kumimoji="0" lang="ru-RU" b="0" i="0" u="none" strike="noStrike" cap="none" normalizeH="0" baseline="0" dirty="0" smtClean="0">
              <a:ln>
                <a:noFill/>
              </a:ln>
              <a:solidFill>
                <a:srgbClr val="000066"/>
              </a:solidFill>
              <a:effectLst>
                <a:outerShdw blurRad="38100" dist="38100" dir="2700000" algn="tl">
                  <a:srgbClr val="000000">
                    <a:alpha val="43137"/>
                  </a:srgbClr>
                </a:outerShdw>
              </a:effectLst>
              <a:latin typeface="Bookman Old Style" pitchFamily="18"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u-RU" b="1" i="0" u="none" strike="noStrike" cap="none" normalizeH="0" baseline="0" dirty="0" smtClean="0">
                <a:ln>
                  <a:noFill/>
                </a:ln>
                <a:solidFill>
                  <a:srgbClr val="000066"/>
                </a:solidFill>
                <a:effectLst>
                  <a:outerShdw blurRad="38100" dist="38100" dir="2700000" algn="tl">
                    <a:srgbClr val="000000">
                      <a:alpha val="43137"/>
                    </a:srgbClr>
                  </a:outerShdw>
                </a:effectLst>
                <a:latin typeface="Bookman Old Style" pitchFamily="18" charset="0"/>
                <a:ea typeface="Times New Roman" pitchFamily="18" charset="0"/>
                <a:cs typeface="Times New Roman" pitchFamily="18" charset="0"/>
              </a:rPr>
              <a:t>М545</a:t>
            </a:r>
            <a:endParaRPr kumimoji="0" lang="ru-RU" b="0" i="0" u="none" strike="noStrike" cap="none" normalizeH="0" baseline="0" dirty="0" smtClean="0">
              <a:ln>
                <a:noFill/>
              </a:ln>
              <a:solidFill>
                <a:srgbClr val="000066"/>
              </a:solidFill>
              <a:effectLst>
                <a:outerShdw blurRad="38100" dist="38100" dir="2700000" algn="tl">
                  <a:srgbClr val="000000">
                    <a:alpha val="43137"/>
                  </a:srgbClr>
                </a:outerShdw>
              </a:effectLst>
              <a:latin typeface="Bookman Old Style" pitchFamily="18" charset="0"/>
              <a:cs typeface="Arial" pitchFamily="34" charset="0"/>
            </a:endParaRPr>
          </a:p>
        </p:txBody>
      </p:sp>
      <p:sp>
        <p:nvSpPr>
          <p:cNvPr id="30722" name="Rectangle 2"/>
          <p:cNvSpPr>
            <a:spLocks noChangeArrowheads="1"/>
          </p:cNvSpPr>
          <p:nvPr/>
        </p:nvSpPr>
        <p:spPr bwMode="auto">
          <a:xfrm>
            <a:off x="2339752" y="34751"/>
            <a:ext cx="6804248" cy="107721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R="0" lvl="0" indent="712788" algn="just" defTabSz="914400" rtl="0" eaLnBrk="1" fontAlgn="base" latinLnBrk="0" hangingPunct="1">
              <a:lnSpc>
                <a:spcPct val="100000"/>
              </a:lnSpc>
              <a:spcBef>
                <a:spcPct val="0"/>
              </a:spcBef>
              <a:spcAft>
                <a:spcPct val="0"/>
              </a:spcAft>
              <a:buClrTx/>
              <a:buSzTx/>
              <a:buFontTx/>
              <a:buNone/>
              <a:tabLst/>
            </a:pPr>
            <a:r>
              <a:rPr kumimoji="0" lang="ru-RU" sz="1600" b="1" i="1"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Методы обследования детей с патологией органов мочевой системы </a:t>
            </a:r>
            <a:r>
              <a:rPr kumimoji="0" lang="ru-RU" sz="16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учебное пособие / Министерство </a:t>
            </a:r>
            <a:r>
              <a:rPr kumimoji="0" lang="ru-RU" sz="1600"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здравоохр</a:t>
            </a:r>
            <a:r>
              <a:rPr kumimoji="0" lang="ru-RU" sz="16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РФ ГБОУ ВПО УГМА ; отв. ред. И. В. Вахлова. - 2-е изд., </a:t>
            </a:r>
            <a:r>
              <a:rPr kumimoji="0" lang="ru-RU" sz="1600"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перераб</a:t>
            </a:r>
            <a:r>
              <a:rPr kumimoji="0" lang="ru-RU" sz="16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 Екатеринбург, 2013. - 91 с. : ил.</a:t>
            </a:r>
            <a:endParaRPr kumimoji="0" lang="ru-RU" sz="1600" b="0" i="0" u="none" strike="noStrike" cap="none" normalizeH="0" baseline="0" dirty="0" smtClean="0">
              <a:ln>
                <a:noFill/>
              </a:ln>
              <a:solidFill>
                <a:schemeClr val="tx1"/>
              </a:solidFill>
              <a:effectLst/>
              <a:latin typeface="Times New Roman" pitchFamily="18" charset="0"/>
              <a:cs typeface="Times New Roman" pitchFamily="18" charset="0"/>
            </a:endParaRPr>
          </a:p>
        </p:txBody>
      </p:sp>
      <p:sp>
        <p:nvSpPr>
          <p:cNvPr id="5" name="TextBox 4"/>
          <p:cNvSpPr txBox="1"/>
          <p:nvPr/>
        </p:nvSpPr>
        <p:spPr>
          <a:xfrm>
            <a:off x="1" y="4365104"/>
            <a:ext cx="9144000" cy="1200329"/>
          </a:xfrm>
          <a:prstGeom prst="rect">
            <a:avLst/>
          </a:prstGeom>
          <a:noFill/>
        </p:spPr>
        <p:txBody>
          <a:bodyPr wrap="square" rtlCol="0">
            <a:spAutoFit/>
          </a:bodyPr>
          <a:lstStyle/>
          <a:p>
            <a:pPr indent="355600" algn="just"/>
            <a:r>
              <a:rPr lang="ru-RU" b="1" dirty="0" smtClean="0">
                <a:solidFill>
                  <a:srgbClr val="28003E"/>
                </a:solidFill>
                <a:latin typeface="Gabriola" pitchFamily="82" charset="0"/>
              </a:rPr>
              <a:t>Учебное пособие разработано для студентов, осваивающих ООП ВПО Педиатрия, изучающих дисциплину – детские болезни.  Содержит материалы по разделу « Нефрология» , касающиеся ведущих клинических синдромов заболеваний почек и мочевыводящих путей у детей, современных методов лабораторно-инструментальных исследований, методики оценки </a:t>
            </a:r>
            <a:r>
              <a:rPr lang="ru-RU" b="1" dirty="0" err="1" smtClean="0">
                <a:solidFill>
                  <a:srgbClr val="28003E"/>
                </a:solidFill>
                <a:latin typeface="Gabriola" pitchFamily="82" charset="0"/>
              </a:rPr>
              <a:t>морфо-функционального</a:t>
            </a:r>
            <a:r>
              <a:rPr lang="ru-RU" b="1" dirty="0" smtClean="0">
                <a:solidFill>
                  <a:srgbClr val="28003E"/>
                </a:solidFill>
                <a:latin typeface="Gabriola" pitchFamily="82" charset="0"/>
              </a:rPr>
              <a:t> состояния органов мочевой системы у детей.</a:t>
            </a:r>
          </a:p>
        </p:txBody>
      </p:sp>
      <p:pic>
        <p:nvPicPr>
          <p:cNvPr id="13314" name="Picture 2" descr="C:\Users\avtomatic\Desktop\Рисунок13.jpg"/>
          <p:cNvPicPr>
            <a:picLocks noChangeAspect="1" noChangeArrowheads="1"/>
          </p:cNvPicPr>
          <p:nvPr/>
        </p:nvPicPr>
        <p:blipFill>
          <a:blip r:embed="rId3" cstate="print"/>
          <a:srcRect l="6423" t="4026" r="8245" b="7957"/>
          <a:stretch>
            <a:fillRect/>
          </a:stretch>
        </p:blipFill>
        <p:spPr bwMode="auto">
          <a:xfrm>
            <a:off x="3419873" y="1196752"/>
            <a:ext cx="2277209" cy="3060000"/>
          </a:xfrm>
          <a:prstGeom prst="rect">
            <a:avLst/>
          </a:prstGeom>
          <a:noFill/>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2" descr="E:\Рисунок1.png"/>
          <p:cNvPicPr>
            <a:picLocks noChangeAspect="1" noChangeArrowheads="1"/>
          </p:cNvPicPr>
          <p:nvPr/>
        </p:nvPicPr>
        <p:blipFill>
          <a:blip r:embed="rId2" cstate="print"/>
          <a:srcRect/>
          <a:stretch>
            <a:fillRect/>
          </a:stretch>
        </p:blipFill>
        <p:spPr bwMode="auto">
          <a:xfrm>
            <a:off x="4057" y="0"/>
            <a:ext cx="9139943" cy="6858000"/>
          </a:xfrm>
          <a:prstGeom prst="rect">
            <a:avLst/>
          </a:prstGeom>
          <a:noFill/>
        </p:spPr>
      </p:pic>
      <p:sp>
        <p:nvSpPr>
          <p:cNvPr id="28673" name="Rectangle 1"/>
          <p:cNvSpPr>
            <a:spLocks noChangeArrowheads="1"/>
          </p:cNvSpPr>
          <p:nvPr/>
        </p:nvSpPr>
        <p:spPr bwMode="auto">
          <a:xfrm>
            <a:off x="0" y="-30778"/>
            <a:ext cx="1584176" cy="64633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b="1" i="0" u="none" strike="noStrike" cap="none" normalizeH="0" baseline="0" dirty="0" smtClean="0">
                <a:ln>
                  <a:noFill/>
                </a:ln>
                <a:solidFill>
                  <a:srgbClr val="000066"/>
                </a:solidFill>
                <a:effectLst>
                  <a:outerShdw blurRad="38100" dist="38100" dir="2700000" algn="tl">
                    <a:srgbClr val="000000">
                      <a:alpha val="43137"/>
                    </a:srgbClr>
                  </a:outerShdw>
                </a:effectLst>
                <a:latin typeface="Bookman Old Style" pitchFamily="18" charset="0"/>
                <a:ea typeface="Times New Roman" pitchFamily="18" charset="0"/>
                <a:cs typeface="Times New Roman" pitchFamily="18" charset="0"/>
              </a:rPr>
              <a:t>Ю94(УГМА)</a:t>
            </a:r>
            <a:endParaRPr kumimoji="0" lang="ru-RU" b="0" i="0" u="none" strike="noStrike" cap="none" normalizeH="0" baseline="0" dirty="0" smtClean="0">
              <a:ln>
                <a:noFill/>
              </a:ln>
              <a:solidFill>
                <a:srgbClr val="000066"/>
              </a:solidFill>
              <a:effectLst>
                <a:outerShdw blurRad="38100" dist="38100" dir="2700000" algn="tl">
                  <a:srgbClr val="000000">
                    <a:alpha val="43137"/>
                  </a:srgbClr>
                </a:outerShdw>
              </a:effectLst>
              <a:latin typeface="Bookman Old Style" pitchFamily="18"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u-RU" b="1" i="0" u="none" strike="noStrike" cap="none" normalizeH="0" baseline="0" dirty="0" smtClean="0">
                <a:ln>
                  <a:noFill/>
                </a:ln>
                <a:solidFill>
                  <a:srgbClr val="000066"/>
                </a:solidFill>
                <a:effectLst>
                  <a:outerShdw blurRad="38100" dist="38100" dir="2700000" algn="tl">
                    <a:srgbClr val="000000">
                      <a:alpha val="43137"/>
                    </a:srgbClr>
                  </a:outerShdw>
                </a:effectLst>
                <a:latin typeface="Bookman Old Style" pitchFamily="18" charset="0"/>
                <a:ea typeface="Times New Roman" pitchFamily="18" charset="0"/>
                <a:cs typeface="Times New Roman" pitchFamily="18" charset="0"/>
              </a:rPr>
              <a:t>Н844</a:t>
            </a:r>
            <a:endParaRPr kumimoji="0" lang="ru-RU" b="0" i="0" u="none" strike="noStrike" cap="none" normalizeH="0" baseline="0" dirty="0" smtClean="0">
              <a:ln>
                <a:noFill/>
              </a:ln>
              <a:solidFill>
                <a:srgbClr val="000066"/>
              </a:solidFill>
              <a:effectLst>
                <a:outerShdw blurRad="38100" dist="38100" dir="2700000" algn="tl">
                  <a:srgbClr val="000000">
                    <a:alpha val="43137"/>
                  </a:srgbClr>
                </a:outerShdw>
              </a:effectLst>
              <a:latin typeface="Bookman Old Style" pitchFamily="18" charset="0"/>
              <a:cs typeface="Arial" pitchFamily="34" charset="0"/>
            </a:endParaRPr>
          </a:p>
        </p:txBody>
      </p:sp>
      <p:sp>
        <p:nvSpPr>
          <p:cNvPr id="28674" name="Rectangle 2"/>
          <p:cNvSpPr>
            <a:spLocks noChangeArrowheads="1"/>
          </p:cNvSpPr>
          <p:nvPr/>
        </p:nvSpPr>
        <p:spPr bwMode="auto">
          <a:xfrm>
            <a:off x="1763688" y="116632"/>
            <a:ext cx="7380312" cy="83099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R="0" lvl="0" indent="712788" algn="just" defTabSz="914400" rtl="0" eaLnBrk="1" fontAlgn="base" latinLnBrk="0" hangingPunct="1">
              <a:lnSpc>
                <a:spcPct val="100000"/>
              </a:lnSpc>
              <a:spcBef>
                <a:spcPct val="0"/>
              </a:spcBef>
              <a:spcAft>
                <a:spcPct val="0"/>
              </a:spcAft>
              <a:buClrTx/>
              <a:buSzTx/>
              <a:buFontTx/>
              <a:buNone/>
              <a:tabLst/>
            </a:pPr>
            <a:r>
              <a:rPr kumimoji="0" lang="ru-RU" sz="1600" b="1" i="1"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Носкова</a:t>
            </a:r>
            <a:r>
              <a:rPr kumimoji="0" lang="ru-RU" sz="1600" b="1" i="1"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М. В.</a:t>
            </a:r>
            <a:r>
              <a:rPr kumimoji="0" lang="ru-RU" sz="1600" b="0" i="1"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ru-RU" sz="1600" b="1" i="1"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Вопросы возрастной психологии </a:t>
            </a:r>
            <a:r>
              <a:rPr kumimoji="0" lang="ru-RU" sz="16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учебно-методическое пособие / М. В. </a:t>
            </a:r>
            <a:r>
              <a:rPr kumimoji="0" lang="ru-RU" sz="1600"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Носкова</a:t>
            </a:r>
            <a:r>
              <a:rPr kumimoji="0" lang="ru-RU" sz="16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Е. П. Шихова ; </a:t>
            </a:r>
            <a:r>
              <a:rPr kumimoji="0" lang="ru-RU" sz="1600"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М-во</a:t>
            </a:r>
            <a:r>
              <a:rPr kumimoji="0" lang="ru-RU" sz="16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ru-RU" sz="1600"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здравоохр</a:t>
            </a:r>
            <a:r>
              <a:rPr kumimoji="0" lang="ru-RU" sz="16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РФ ГБОУ ВПО УГМА. - Екатеринбург : [УГМА], 2013. - 137 с. : ил.</a:t>
            </a:r>
            <a:endParaRPr kumimoji="0" lang="ru-RU" sz="1600" b="0" i="0" u="none" strike="noStrike" cap="none" normalizeH="0" baseline="0" dirty="0" smtClean="0">
              <a:ln>
                <a:noFill/>
              </a:ln>
              <a:solidFill>
                <a:schemeClr val="tx1"/>
              </a:solidFill>
              <a:effectLst/>
              <a:latin typeface="Times New Roman" pitchFamily="18" charset="0"/>
              <a:cs typeface="Times New Roman" pitchFamily="18" charset="0"/>
            </a:endParaRPr>
          </a:p>
        </p:txBody>
      </p:sp>
      <p:sp>
        <p:nvSpPr>
          <p:cNvPr id="4" name="Прямоугольник 3"/>
          <p:cNvSpPr/>
          <p:nvPr/>
        </p:nvSpPr>
        <p:spPr>
          <a:xfrm>
            <a:off x="0" y="4293096"/>
            <a:ext cx="9144000" cy="1200329"/>
          </a:xfrm>
          <a:prstGeom prst="rect">
            <a:avLst/>
          </a:prstGeom>
        </p:spPr>
        <p:txBody>
          <a:bodyPr wrap="square">
            <a:spAutoFit/>
          </a:bodyPr>
          <a:lstStyle/>
          <a:p>
            <a:pPr indent="355600" algn="just"/>
            <a:r>
              <a:rPr lang="ru-RU" b="1" dirty="0" smtClean="0">
                <a:solidFill>
                  <a:srgbClr val="28003E"/>
                </a:solidFill>
                <a:latin typeface="Gabriola" pitchFamily="82" charset="0"/>
                <a:cs typeface="Arial CYR" pitchFamily="34" charset="0"/>
              </a:rPr>
              <a:t>В  пособии представлены рекомендации для будущих врачей по работе  с пациентами разных возрастных категорий, реализован </a:t>
            </a:r>
            <a:r>
              <a:rPr lang="ru-RU" b="1" dirty="0" err="1" smtClean="0">
                <a:solidFill>
                  <a:srgbClr val="28003E"/>
                </a:solidFill>
                <a:latin typeface="Gabriola" pitchFamily="82" charset="0"/>
                <a:cs typeface="Arial CYR" pitchFamily="34" charset="0"/>
              </a:rPr>
              <a:t>периодизационный</a:t>
            </a:r>
            <a:r>
              <a:rPr lang="ru-RU" b="1" dirty="0" smtClean="0">
                <a:solidFill>
                  <a:srgbClr val="28003E"/>
                </a:solidFill>
                <a:latin typeface="Gabriola" pitchFamily="82" charset="0"/>
                <a:cs typeface="Arial CYR" pitchFamily="34" charset="0"/>
              </a:rPr>
              <a:t> подход к анализу возрастного развития, методологические принципы которого заложены отечественными учеными Л. С. </a:t>
            </a:r>
            <a:r>
              <a:rPr lang="ru-RU" b="1" dirty="0" err="1" smtClean="0">
                <a:solidFill>
                  <a:srgbClr val="28003E"/>
                </a:solidFill>
                <a:latin typeface="Gabriola" pitchFamily="82" charset="0"/>
                <a:cs typeface="Arial CYR" pitchFamily="34" charset="0"/>
              </a:rPr>
              <a:t>Выготским</a:t>
            </a:r>
            <a:r>
              <a:rPr lang="ru-RU" b="1" dirty="0" smtClean="0">
                <a:solidFill>
                  <a:srgbClr val="28003E"/>
                </a:solidFill>
                <a:latin typeface="Gabriola" pitchFamily="82" charset="0"/>
                <a:cs typeface="Arial CYR" pitchFamily="34" charset="0"/>
              </a:rPr>
              <a:t> , Д. Б. </a:t>
            </a:r>
            <a:r>
              <a:rPr lang="ru-RU" b="1" dirty="0" err="1" smtClean="0">
                <a:solidFill>
                  <a:srgbClr val="28003E"/>
                </a:solidFill>
                <a:latin typeface="Gabriola" pitchFamily="82" charset="0"/>
                <a:cs typeface="Arial CYR" pitchFamily="34" charset="0"/>
              </a:rPr>
              <a:t>Элькониным</a:t>
            </a:r>
            <a:r>
              <a:rPr lang="ru-RU" b="1" dirty="0" smtClean="0">
                <a:solidFill>
                  <a:srgbClr val="28003E"/>
                </a:solidFill>
                <a:latin typeface="Gabriola" pitchFamily="82" charset="0"/>
                <a:cs typeface="Arial CYR" pitchFamily="34" charset="0"/>
              </a:rPr>
              <a:t> и др.</a:t>
            </a:r>
          </a:p>
          <a:p>
            <a:pPr indent="355600" algn="just"/>
            <a:r>
              <a:rPr lang="ru-RU" b="1" dirty="0" smtClean="0">
                <a:solidFill>
                  <a:srgbClr val="28003E"/>
                </a:solidFill>
                <a:latin typeface="Gabriola" pitchFamily="82" charset="0"/>
                <a:cs typeface="Arial CYR" pitchFamily="34" charset="0"/>
              </a:rPr>
              <a:t>Предназначено для студентов медицинского вуза.</a:t>
            </a:r>
          </a:p>
        </p:txBody>
      </p:sp>
      <p:pic>
        <p:nvPicPr>
          <p:cNvPr id="14338" name="Picture 2" descr="C:\Users\avtomatic\Desktop\Рисунок14.jpg"/>
          <p:cNvPicPr>
            <a:picLocks noChangeAspect="1" noChangeArrowheads="1"/>
          </p:cNvPicPr>
          <p:nvPr/>
        </p:nvPicPr>
        <p:blipFill>
          <a:blip r:embed="rId3" cstate="print"/>
          <a:srcRect l="8148" t="4066" r="7652" b="8509"/>
          <a:stretch>
            <a:fillRect/>
          </a:stretch>
        </p:blipFill>
        <p:spPr bwMode="auto">
          <a:xfrm>
            <a:off x="3563889" y="1052736"/>
            <a:ext cx="2206047" cy="3060000"/>
          </a:xfrm>
          <a:prstGeom prst="rect">
            <a:avLst/>
          </a:prstGeom>
          <a:noFill/>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2" descr="E:\Рисунок1.png"/>
          <p:cNvPicPr>
            <a:picLocks noChangeAspect="1" noChangeArrowheads="1"/>
          </p:cNvPicPr>
          <p:nvPr/>
        </p:nvPicPr>
        <p:blipFill>
          <a:blip r:embed="rId2" cstate="print"/>
          <a:srcRect/>
          <a:stretch>
            <a:fillRect/>
          </a:stretch>
        </p:blipFill>
        <p:spPr bwMode="auto">
          <a:xfrm>
            <a:off x="2028" y="0"/>
            <a:ext cx="9139943" cy="6858000"/>
          </a:xfrm>
          <a:prstGeom prst="rect">
            <a:avLst/>
          </a:prstGeom>
          <a:noFill/>
        </p:spPr>
      </p:pic>
      <p:sp>
        <p:nvSpPr>
          <p:cNvPr id="37889" name="Rectangle 1"/>
          <p:cNvSpPr>
            <a:spLocks noChangeArrowheads="1"/>
          </p:cNvSpPr>
          <p:nvPr/>
        </p:nvSpPr>
        <p:spPr bwMode="auto">
          <a:xfrm>
            <a:off x="0" y="-30778"/>
            <a:ext cx="1691680" cy="64633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b="1" i="0" u="none" strike="noStrike" cap="none" normalizeH="0" baseline="0" dirty="0" smtClean="0">
                <a:ln>
                  <a:noFill/>
                </a:ln>
                <a:solidFill>
                  <a:srgbClr val="000066"/>
                </a:solidFill>
                <a:effectLst>
                  <a:outerShdw blurRad="38100" dist="38100" dir="2700000" algn="tl">
                    <a:srgbClr val="000000">
                      <a:alpha val="43137"/>
                    </a:srgbClr>
                  </a:outerShdw>
                </a:effectLst>
                <a:latin typeface="Bookman Old Style" pitchFamily="18" charset="0"/>
                <a:ea typeface="Times New Roman" pitchFamily="18" charset="0"/>
                <a:cs typeface="Times New Roman" pitchFamily="18" charset="0"/>
              </a:rPr>
              <a:t>Ю95(УГМА)</a:t>
            </a:r>
            <a:endParaRPr kumimoji="0" lang="ru-RU" b="0" i="0" u="none" strike="noStrike" cap="none" normalizeH="0" baseline="0" dirty="0" smtClean="0">
              <a:ln>
                <a:noFill/>
              </a:ln>
              <a:solidFill>
                <a:srgbClr val="000066"/>
              </a:solidFill>
              <a:effectLst>
                <a:outerShdw blurRad="38100" dist="38100" dir="2700000" algn="tl">
                  <a:srgbClr val="000000">
                    <a:alpha val="43137"/>
                  </a:srgbClr>
                </a:outerShdw>
              </a:effectLst>
              <a:latin typeface="Bookman Old Style" pitchFamily="18"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u-RU" b="1" i="0" u="none" strike="noStrike" cap="none" normalizeH="0" baseline="0" dirty="0" smtClean="0">
                <a:ln>
                  <a:noFill/>
                </a:ln>
                <a:solidFill>
                  <a:srgbClr val="000066"/>
                </a:solidFill>
                <a:effectLst>
                  <a:outerShdw blurRad="38100" dist="38100" dir="2700000" algn="tl">
                    <a:srgbClr val="000000">
                      <a:alpha val="43137"/>
                    </a:srgbClr>
                  </a:outerShdw>
                </a:effectLst>
                <a:latin typeface="Bookman Old Style" pitchFamily="18" charset="0"/>
                <a:ea typeface="Times New Roman" pitchFamily="18" charset="0"/>
                <a:cs typeface="Times New Roman" pitchFamily="18" charset="0"/>
              </a:rPr>
              <a:t>Н844</a:t>
            </a:r>
            <a:endParaRPr kumimoji="0" lang="ru-RU" b="0" i="0" u="none" strike="noStrike" cap="none" normalizeH="0" baseline="0" dirty="0" smtClean="0">
              <a:ln>
                <a:noFill/>
              </a:ln>
              <a:solidFill>
                <a:srgbClr val="000066"/>
              </a:solidFill>
              <a:effectLst>
                <a:outerShdw blurRad="38100" dist="38100" dir="2700000" algn="tl">
                  <a:srgbClr val="000000">
                    <a:alpha val="43137"/>
                  </a:srgbClr>
                </a:outerShdw>
              </a:effectLst>
              <a:latin typeface="Bookman Old Style" pitchFamily="18" charset="0"/>
              <a:cs typeface="Arial" pitchFamily="34" charset="0"/>
            </a:endParaRPr>
          </a:p>
        </p:txBody>
      </p:sp>
      <p:sp>
        <p:nvSpPr>
          <p:cNvPr id="37890" name="Rectangle 2"/>
          <p:cNvSpPr>
            <a:spLocks noChangeArrowheads="1"/>
          </p:cNvSpPr>
          <p:nvPr/>
        </p:nvSpPr>
        <p:spPr bwMode="auto">
          <a:xfrm>
            <a:off x="1835696" y="188640"/>
            <a:ext cx="7308304" cy="83099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R="0" lvl="0" indent="712788" algn="just" defTabSz="914400" rtl="0" eaLnBrk="1" fontAlgn="base" latinLnBrk="0" hangingPunct="1">
              <a:lnSpc>
                <a:spcPct val="100000"/>
              </a:lnSpc>
              <a:spcBef>
                <a:spcPct val="0"/>
              </a:spcBef>
              <a:spcAft>
                <a:spcPct val="0"/>
              </a:spcAft>
              <a:buClrTx/>
              <a:buSzTx/>
              <a:buFontTx/>
              <a:buNone/>
              <a:tabLst/>
            </a:pPr>
            <a:r>
              <a:rPr kumimoji="0" lang="ru-RU" sz="1600" b="1" i="1"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Носкова</a:t>
            </a:r>
            <a:r>
              <a:rPr kumimoji="0" lang="ru-RU" sz="1600" b="1" i="1"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М. В.</a:t>
            </a:r>
            <a:r>
              <a:rPr kumimoji="0" lang="ru-RU" sz="1600" b="0" i="1"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ru-RU" sz="1600" b="1" i="1"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Вопросы социальной психологии </a:t>
            </a:r>
            <a:r>
              <a:rPr kumimoji="0" lang="ru-RU" sz="16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[учебно-методическое пособие] / М. В. </a:t>
            </a:r>
            <a:r>
              <a:rPr kumimoji="0" lang="ru-RU" sz="1600"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Носкова</a:t>
            </a:r>
            <a:r>
              <a:rPr kumimoji="0" lang="ru-RU" sz="16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Е. П. Шихова ; </a:t>
            </a:r>
            <a:r>
              <a:rPr kumimoji="0" lang="ru-RU" sz="1600"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М-во</a:t>
            </a:r>
            <a:r>
              <a:rPr kumimoji="0" lang="ru-RU" sz="16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ru-RU" sz="1600"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здравоохр</a:t>
            </a:r>
            <a:r>
              <a:rPr kumimoji="0" lang="ru-RU" sz="16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РФ , ГБОУ ВПО УГМА. - Екатеринбург : [УГМА], 2013. - 154 с.</a:t>
            </a:r>
            <a:endParaRPr kumimoji="0" lang="ru-RU" sz="1600" b="0" i="0" u="none" strike="noStrike" cap="none" normalizeH="0" baseline="0" dirty="0" smtClean="0">
              <a:ln>
                <a:noFill/>
              </a:ln>
              <a:solidFill>
                <a:schemeClr val="tx1"/>
              </a:solidFill>
              <a:effectLst/>
              <a:latin typeface="Times New Roman" pitchFamily="18" charset="0"/>
              <a:cs typeface="Times New Roman" pitchFamily="18" charset="0"/>
            </a:endParaRPr>
          </a:p>
        </p:txBody>
      </p:sp>
      <p:sp>
        <p:nvSpPr>
          <p:cNvPr id="4" name="Прямоугольник 3"/>
          <p:cNvSpPr/>
          <p:nvPr/>
        </p:nvSpPr>
        <p:spPr>
          <a:xfrm>
            <a:off x="0" y="4365104"/>
            <a:ext cx="9144000" cy="1477328"/>
          </a:xfrm>
          <a:prstGeom prst="rect">
            <a:avLst/>
          </a:prstGeom>
        </p:spPr>
        <p:txBody>
          <a:bodyPr wrap="square">
            <a:spAutoFit/>
          </a:bodyPr>
          <a:lstStyle/>
          <a:p>
            <a:pPr indent="355600" algn="just"/>
            <a:r>
              <a:rPr lang="ru-RU" b="1" dirty="0" smtClean="0">
                <a:solidFill>
                  <a:srgbClr val="28003E"/>
                </a:solidFill>
                <a:latin typeface="Gabriola" pitchFamily="82" charset="0"/>
                <a:cs typeface="Arial CYR" pitchFamily="34" charset="0"/>
              </a:rPr>
              <a:t>В пособии представлен теоретический материал в виде мини-лекций. Изложенный материал касается актуальных вопросов социальной психологии, таких как межличностные отношения, коммуникативные процессы, коммуникативная компетентность, лидерство, сплоченность, ошибки в межличностном общении, а также психологические феномены социальных групп и социализации личности.</a:t>
            </a:r>
          </a:p>
          <a:p>
            <a:pPr indent="355600" algn="just"/>
            <a:r>
              <a:rPr lang="ru-RU" b="1" dirty="0" smtClean="0">
                <a:solidFill>
                  <a:srgbClr val="28003E"/>
                </a:solidFill>
                <a:latin typeface="Gabriola" pitchFamily="82" charset="0"/>
                <a:cs typeface="Arial CYR" pitchFamily="34" charset="0"/>
              </a:rPr>
              <a:t>Пособие предназначено для студентов медицинского вуза.</a:t>
            </a:r>
            <a:endParaRPr lang="ru-RU" b="1" dirty="0">
              <a:solidFill>
                <a:srgbClr val="28003E"/>
              </a:solidFill>
              <a:latin typeface="Gabriola" pitchFamily="82" charset="0"/>
              <a:cs typeface="Arial CYR" pitchFamily="34" charset="0"/>
            </a:endParaRPr>
          </a:p>
        </p:txBody>
      </p:sp>
      <p:pic>
        <p:nvPicPr>
          <p:cNvPr id="15362" name="Picture 2" descr="C:\Users\avtomatic\Desktop\Рисунок15.jpg"/>
          <p:cNvPicPr>
            <a:picLocks noChangeAspect="1" noChangeArrowheads="1"/>
          </p:cNvPicPr>
          <p:nvPr/>
        </p:nvPicPr>
        <p:blipFill>
          <a:blip r:embed="rId3" cstate="print"/>
          <a:srcRect l="7718" t="5328" r="10258" b="9280"/>
          <a:stretch>
            <a:fillRect/>
          </a:stretch>
        </p:blipFill>
        <p:spPr bwMode="auto">
          <a:xfrm>
            <a:off x="3707904" y="1196752"/>
            <a:ext cx="2185714" cy="3060000"/>
          </a:xfrm>
          <a:prstGeom prst="rect">
            <a:avLst/>
          </a:prstGeom>
          <a:noFill/>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E:\Рисунок1.png"/>
          <p:cNvPicPr>
            <a:picLocks noChangeAspect="1" noChangeArrowheads="1"/>
          </p:cNvPicPr>
          <p:nvPr/>
        </p:nvPicPr>
        <p:blipFill>
          <a:blip r:embed="rId2" cstate="print"/>
          <a:srcRect/>
          <a:stretch>
            <a:fillRect/>
          </a:stretch>
        </p:blipFill>
        <p:spPr bwMode="auto">
          <a:xfrm>
            <a:off x="2028" y="0"/>
            <a:ext cx="9139943" cy="6858000"/>
          </a:xfrm>
          <a:prstGeom prst="rect">
            <a:avLst/>
          </a:prstGeom>
          <a:noFill/>
        </p:spPr>
      </p:pic>
      <p:sp>
        <p:nvSpPr>
          <p:cNvPr id="36865" name="Rectangle 1"/>
          <p:cNvSpPr>
            <a:spLocks noChangeArrowheads="1"/>
          </p:cNvSpPr>
          <p:nvPr/>
        </p:nvSpPr>
        <p:spPr bwMode="auto">
          <a:xfrm>
            <a:off x="0" y="-30778"/>
            <a:ext cx="1691680" cy="64633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b="1" i="0" u="none" strike="noStrike" cap="none" normalizeH="0" baseline="0" dirty="0" smtClean="0">
                <a:ln>
                  <a:noFill/>
                </a:ln>
                <a:solidFill>
                  <a:srgbClr val="000066"/>
                </a:solidFill>
                <a:effectLst>
                  <a:outerShdw blurRad="38100" dist="38100" dir="2700000" algn="tl">
                    <a:srgbClr val="000000">
                      <a:alpha val="43137"/>
                    </a:srgbClr>
                  </a:outerShdw>
                </a:effectLst>
                <a:latin typeface="Bookman Old Style" pitchFamily="18" charset="0"/>
                <a:ea typeface="Times New Roman" pitchFamily="18" charset="0"/>
                <a:cs typeface="Times New Roman" pitchFamily="18" charset="0"/>
              </a:rPr>
              <a:t>Ю95(УГМА)</a:t>
            </a:r>
            <a:endParaRPr kumimoji="0" lang="ru-RU" b="0" i="0" u="none" strike="noStrike" cap="none" normalizeH="0" baseline="0" dirty="0" smtClean="0">
              <a:ln>
                <a:noFill/>
              </a:ln>
              <a:solidFill>
                <a:srgbClr val="000066"/>
              </a:solidFill>
              <a:effectLst>
                <a:outerShdw blurRad="38100" dist="38100" dir="2700000" algn="tl">
                  <a:srgbClr val="000000">
                    <a:alpha val="43137"/>
                  </a:srgbClr>
                </a:outerShdw>
              </a:effectLst>
              <a:latin typeface="Bookman Old Style" pitchFamily="18"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u-RU" b="1" i="0" u="none" strike="noStrike" cap="none" normalizeH="0" baseline="0" dirty="0" smtClean="0">
                <a:ln>
                  <a:noFill/>
                </a:ln>
                <a:solidFill>
                  <a:srgbClr val="000066"/>
                </a:solidFill>
                <a:effectLst>
                  <a:outerShdw blurRad="38100" dist="38100" dir="2700000" algn="tl">
                    <a:srgbClr val="000000">
                      <a:alpha val="43137"/>
                    </a:srgbClr>
                  </a:outerShdw>
                </a:effectLst>
                <a:latin typeface="Bookman Old Style" pitchFamily="18" charset="0"/>
                <a:ea typeface="Times New Roman" pitchFamily="18" charset="0"/>
                <a:cs typeface="Times New Roman" pitchFamily="18" charset="0"/>
              </a:rPr>
              <a:t>Н844</a:t>
            </a:r>
            <a:endParaRPr kumimoji="0" lang="ru-RU" b="0" i="0" u="none" strike="noStrike" cap="none" normalizeH="0" baseline="0" dirty="0" smtClean="0">
              <a:ln>
                <a:noFill/>
              </a:ln>
              <a:solidFill>
                <a:srgbClr val="000066"/>
              </a:solidFill>
              <a:effectLst>
                <a:outerShdw blurRad="38100" dist="38100" dir="2700000" algn="tl">
                  <a:srgbClr val="000000">
                    <a:alpha val="43137"/>
                  </a:srgbClr>
                </a:outerShdw>
              </a:effectLst>
              <a:latin typeface="Bookman Old Style" pitchFamily="18" charset="0"/>
              <a:cs typeface="Arial" pitchFamily="34" charset="0"/>
            </a:endParaRPr>
          </a:p>
        </p:txBody>
      </p:sp>
      <p:sp>
        <p:nvSpPr>
          <p:cNvPr id="36866" name="Rectangle 2"/>
          <p:cNvSpPr>
            <a:spLocks noChangeArrowheads="1"/>
          </p:cNvSpPr>
          <p:nvPr/>
        </p:nvSpPr>
        <p:spPr bwMode="auto">
          <a:xfrm>
            <a:off x="1763688" y="157862"/>
            <a:ext cx="7380312" cy="83099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R="0" lvl="0" indent="712788" algn="just" defTabSz="914400" rtl="0" eaLnBrk="1" fontAlgn="base" latinLnBrk="0" hangingPunct="1">
              <a:lnSpc>
                <a:spcPct val="100000"/>
              </a:lnSpc>
              <a:spcBef>
                <a:spcPct val="0"/>
              </a:spcBef>
              <a:spcAft>
                <a:spcPct val="0"/>
              </a:spcAft>
              <a:buClrTx/>
              <a:buSzTx/>
              <a:buFontTx/>
              <a:buNone/>
              <a:tabLst/>
            </a:pPr>
            <a:r>
              <a:rPr kumimoji="0" lang="ru-RU" sz="1600" b="1" i="1"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Носкова</a:t>
            </a:r>
            <a:r>
              <a:rPr kumimoji="0" lang="ru-RU" sz="1600" b="1" i="1"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М. В.</a:t>
            </a:r>
            <a:r>
              <a:rPr kumimoji="0" lang="ru-RU" sz="1600" b="0" i="1"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ru-RU" sz="1600" b="1" i="1"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Психология </a:t>
            </a:r>
            <a:r>
              <a:rPr kumimoji="0" lang="ru-RU" sz="1600" b="1" i="1"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родительско-детских</a:t>
            </a:r>
            <a:r>
              <a:rPr kumimoji="0" lang="ru-RU" sz="1600" b="1" i="1"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отношений в неполной отцовской семье </a:t>
            </a:r>
            <a:r>
              <a:rPr kumimoji="0" lang="ru-RU" sz="16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 М. В. </a:t>
            </a:r>
            <a:r>
              <a:rPr kumimoji="0" lang="ru-RU" sz="1600"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Носкова</a:t>
            </a:r>
            <a:r>
              <a:rPr kumimoji="0" lang="ru-RU" sz="16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 Министерство здравоохранения РФ ГБОУ ВПО УГМА. - Екатеринбург, 2013. - 158 с. : ил.</a:t>
            </a:r>
            <a:endParaRPr kumimoji="0" lang="ru-RU" sz="1600" b="0" i="0" u="none" strike="noStrike" cap="none" normalizeH="0" baseline="0" dirty="0" smtClean="0">
              <a:ln>
                <a:noFill/>
              </a:ln>
              <a:solidFill>
                <a:schemeClr val="tx1"/>
              </a:solidFill>
              <a:effectLst/>
              <a:latin typeface="Times New Roman" pitchFamily="18" charset="0"/>
              <a:cs typeface="Times New Roman" pitchFamily="18" charset="0"/>
            </a:endParaRPr>
          </a:p>
        </p:txBody>
      </p:sp>
      <p:sp>
        <p:nvSpPr>
          <p:cNvPr id="4" name="Прямоугольник 3"/>
          <p:cNvSpPr/>
          <p:nvPr/>
        </p:nvSpPr>
        <p:spPr>
          <a:xfrm>
            <a:off x="0" y="4437112"/>
            <a:ext cx="9144000" cy="1754326"/>
          </a:xfrm>
          <a:prstGeom prst="rect">
            <a:avLst/>
          </a:prstGeom>
        </p:spPr>
        <p:txBody>
          <a:bodyPr wrap="square">
            <a:spAutoFit/>
          </a:bodyPr>
          <a:lstStyle/>
          <a:p>
            <a:pPr indent="355600" algn="just"/>
            <a:r>
              <a:rPr lang="ru-RU" b="1" dirty="0" smtClean="0">
                <a:solidFill>
                  <a:srgbClr val="28003E"/>
                </a:solidFill>
                <a:latin typeface="Gabriola" pitchFamily="82" charset="0"/>
                <a:cs typeface="Arial CYR" pitchFamily="34" charset="0"/>
              </a:rPr>
              <a:t>В монографии раскрываются основные проблемы и </a:t>
            </a:r>
            <a:r>
              <a:rPr lang="ru-RU" b="1" dirty="0" err="1" smtClean="0">
                <a:solidFill>
                  <a:srgbClr val="28003E"/>
                </a:solidFill>
                <a:latin typeface="Gabriola" pitchFamily="82" charset="0"/>
                <a:cs typeface="Arial CYR" pitchFamily="34" charset="0"/>
              </a:rPr>
              <a:t>родительско-детские</a:t>
            </a:r>
            <a:r>
              <a:rPr lang="ru-RU" b="1" dirty="0" smtClean="0">
                <a:solidFill>
                  <a:srgbClr val="28003E"/>
                </a:solidFill>
                <a:latin typeface="Gabriola" pitchFamily="82" charset="0"/>
                <a:cs typeface="Arial CYR" pitchFamily="34" charset="0"/>
              </a:rPr>
              <a:t> отношения в неполной отцовской семье. Особое внимание уделено анализу роли отца в современной семье с точки зрения отечественных и зарубежных ученых. Представлены результаты социально-психологического исследования </a:t>
            </a:r>
            <a:r>
              <a:rPr lang="ru-RU" b="1" dirty="0" err="1" smtClean="0">
                <a:solidFill>
                  <a:srgbClr val="28003E"/>
                </a:solidFill>
                <a:latin typeface="Gabriola" pitchFamily="82" charset="0"/>
                <a:cs typeface="Arial CYR" pitchFamily="34" charset="0"/>
              </a:rPr>
              <a:t>родительско-детских</a:t>
            </a:r>
            <a:r>
              <a:rPr lang="ru-RU" b="1" dirty="0" smtClean="0">
                <a:solidFill>
                  <a:srgbClr val="28003E"/>
                </a:solidFill>
                <a:latin typeface="Gabriola" pitchFamily="82" charset="0"/>
                <a:cs typeface="Arial CYR" pitchFamily="34" charset="0"/>
              </a:rPr>
              <a:t> отношений в разных типах семей, а именно полных, неполных материнских и неполных отцовских семьях.</a:t>
            </a:r>
          </a:p>
          <a:p>
            <a:pPr indent="355600" algn="just"/>
            <a:r>
              <a:rPr lang="ru-RU" b="1" dirty="0" smtClean="0">
                <a:solidFill>
                  <a:srgbClr val="28003E"/>
                </a:solidFill>
                <a:latin typeface="Gabriola" pitchFamily="82" charset="0"/>
                <a:cs typeface="Arial CYR" pitchFamily="34" charset="0"/>
              </a:rPr>
              <a:t>Предназначена для практических психологов, социальных работников, студентов, аспирантов, специалистов здравоохранения, работающими с неполными семьями.</a:t>
            </a:r>
            <a:endParaRPr lang="ru-RU" b="1" dirty="0">
              <a:solidFill>
                <a:srgbClr val="28003E"/>
              </a:solidFill>
              <a:latin typeface="Gabriola" pitchFamily="82" charset="0"/>
              <a:cs typeface="Arial CYR" pitchFamily="34" charset="0"/>
            </a:endParaRPr>
          </a:p>
        </p:txBody>
      </p:sp>
      <p:pic>
        <p:nvPicPr>
          <p:cNvPr id="16386" name="Picture 2" descr="C:\Users\avtomatic\Desktop\Рисунок16.jpg"/>
          <p:cNvPicPr>
            <a:picLocks noChangeAspect="1" noChangeArrowheads="1"/>
          </p:cNvPicPr>
          <p:nvPr/>
        </p:nvPicPr>
        <p:blipFill>
          <a:blip r:embed="rId3" cstate="print"/>
          <a:srcRect l="7893" t="4059" r="10544" b="8672"/>
          <a:stretch>
            <a:fillRect/>
          </a:stretch>
        </p:blipFill>
        <p:spPr bwMode="auto">
          <a:xfrm>
            <a:off x="3491880" y="1268760"/>
            <a:ext cx="2206047" cy="3060000"/>
          </a:xfrm>
          <a:prstGeom prst="rect">
            <a:avLst/>
          </a:prstGeom>
          <a:noFill/>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2" descr="E:\Рисунок1.png"/>
          <p:cNvPicPr>
            <a:picLocks noChangeAspect="1" noChangeArrowheads="1"/>
          </p:cNvPicPr>
          <p:nvPr/>
        </p:nvPicPr>
        <p:blipFill>
          <a:blip r:embed="rId2" cstate="print"/>
          <a:srcRect/>
          <a:stretch>
            <a:fillRect/>
          </a:stretch>
        </p:blipFill>
        <p:spPr bwMode="auto">
          <a:xfrm>
            <a:off x="4057" y="0"/>
            <a:ext cx="9139943" cy="6858000"/>
          </a:xfrm>
          <a:prstGeom prst="rect">
            <a:avLst/>
          </a:prstGeom>
          <a:noFill/>
        </p:spPr>
      </p:pic>
      <p:sp>
        <p:nvSpPr>
          <p:cNvPr id="35841" name="Rectangle 1"/>
          <p:cNvSpPr>
            <a:spLocks noChangeArrowheads="1"/>
          </p:cNvSpPr>
          <p:nvPr/>
        </p:nvSpPr>
        <p:spPr bwMode="auto">
          <a:xfrm>
            <a:off x="0" y="-30778"/>
            <a:ext cx="2267744" cy="64633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b="1" i="0" u="none" strike="noStrike" cap="none" normalizeH="0" baseline="0" dirty="0" smtClean="0">
                <a:ln>
                  <a:noFill/>
                </a:ln>
                <a:solidFill>
                  <a:srgbClr val="000066"/>
                </a:solidFill>
                <a:effectLst>
                  <a:outerShdw blurRad="38100" dist="38100" dir="2700000" algn="tl">
                    <a:srgbClr val="000000">
                      <a:alpha val="43137"/>
                    </a:srgbClr>
                  </a:outerShdw>
                </a:effectLst>
                <a:latin typeface="Bookman Old Style" pitchFamily="18" charset="0"/>
                <a:ea typeface="Times New Roman" pitchFamily="18" charset="0"/>
                <a:cs typeface="Times New Roman" pitchFamily="18" charset="0"/>
              </a:rPr>
              <a:t>616-053.2(УГМУ)</a:t>
            </a:r>
            <a:endParaRPr kumimoji="0" lang="ru-RU" b="0" i="0" u="none" strike="noStrike" cap="none" normalizeH="0" baseline="0" dirty="0" smtClean="0">
              <a:ln>
                <a:noFill/>
              </a:ln>
              <a:solidFill>
                <a:srgbClr val="000066"/>
              </a:solidFill>
              <a:effectLst>
                <a:outerShdw blurRad="38100" dist="38100" dir="2700000" algn="tl">
                  <a:srgbClr val="000000">
                    <a:alpha val="43137"/>
                  </a:srgbClr>
                </a:outerShdw>
              </a:effectLst>
              <a:latin typeface="Bookman Old Style" pitchFamily="18"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u-RU" b="1" i="0" u="none" strike="noStrike" cap="none" normalizeH="0" baseline="0" dirty="0" smtClean="0">
                <a:ln>
                  <a:noFill/>
                </a:ln>
                <a:solidFill>
                  <a:srgbClr val="000066"/>
                </a:solidFill>
                <a:effectLst>
                  <a:outerShdw blurRad="38100" dist="38100" dir="2700000" algn="tl">
                    <a:srgbClr val="000000">
                      <a:alpha val="43137"/>
                    </a:srgbClr>
                  </a:outerShdw>
                </a:effectLst>
                <a:latin typeface="Bookman Old Style" pitchFamily="18" charset="0"/>
                <a:ea typeface="Times New Roman" pitchFamily="18" charset="0"/>
                <a:cs typeface="Times New Roman" pitchFamily="18" charset="0"/>
              </a:rPr>
              <a:t>О-792</a:t>
            </a:r>
            <a:endParaRPr kumimoji="0" lang="ru-RU" b="0" i="0" u="none" strike="noStrike" cap="none" normalizeH="0" baseline="0" dirty="0" smtClean="0">
              <a:ln>
                <a:noFill/>
              </a:ln>
              <a:solidFill>
                <a:srgbClr val="000066"/>
              </a:solidFill>
              <a:effectLst>
                <a:outerShdw blurRad="38100" dist="38100" dir="2700000" algn="tl">
                  <a:srgbClr val="000000">
                    <a:alpha val="43137"/>
                  </a:srgbClr>
                </a:outerShdw>
              </a:effectLst>
              <a:latin typeface="Bookman Old Style" pitchFamily="18" charset="0"/>
              <a:cs typeface="Arial" pitchFamily="34" charset="0"/>
            </a:endParaRPr>
          </a:p>
        </p:txBody>
      </p:sp>
      <p:sp>
        <p:nvSpPr>
          <p:cNvPr id="35842" name="Rectangle 2"/>
          <p:cNvSpPr>
            <a:spLocks noChangeArrowheads="1"/>
          </p:cNvSpPr>
          <p:nvPr/>
        </p:nvSpPr>
        <p:spPr bwMode="auto">
          <a:xfrm>
            <a:off x="2267744" y="65530"/>
            <a:ext cx="6876256" cy="132343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R="0" lvl="0" indent="712788" algn="just" defTabSz="914400" rtl="0" eaLnBrk="1" fontAlgn="base" latinLnBrk="0" hangingPunct="1">
              <a:lnSpc>
                <a:spcPct val="100000"/>
              </a:lnSpc>
              <a:spcBef>
                <a:spcPct val="0"/>
              </a:spcBef>
              <a:spcAft>
                <a:spcPct val="0"/>
              </a:spcAft>
              <a:buClrTx/>
              <a:buSzTx/>
              <a:buFontTx/>
              <a:buNone/>
              <a:tabLst/>
            </a:pPr>
            <a:r>
              <a:rPr kumimoji="0" lang="ru-RU" sz="1600" b="1" i="1"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Острые вирусные гепатиты</a:t>
            </a:r>
            <a:r>
              <a:rPr kumimoji="0" lang="ru-RU" sz="1600" b="0" i="1"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ru-RU" sz="1600" b="1" i="1"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у детей: эпидемиология, клинико-лабораторная диагностика, лечение, профилактика</a:t>
            </a:r>
            <a:r>
              <a:rPr kumimoji="0" lang="ru-RU" sz="1600" b="0" i="1"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ru-RU" sz="16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пособие для врачей / Министерство </a:t>
            </a:r>
            <a:r>
              <a:rPr kumimoji="0" lang="ru-RU" sz="1600"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здравоохр</a:t>
            </a:r>
            <a:r>
              <a:rPr kumimoji="0" lang="ru-RU" sz="16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РФ ГБОУ ВПО УГМА, Центр гигиены и эпидемиологии </a:t>
            </a:r>
            <a:r>
              <a:rPr kumimoji="0" lang="ru-RU" sz="1600"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Свердл</a:t>
            </a:r>
            <a:r>
              <a:rPr kumimoji="0" lang="ru-RU" sz="16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обл. ; сост.: Р. А. Ушакова, О. П. Ковтун, В. В. Романенко. - Екатеринбург, 2013. - 55 с. : ил.</a:t>
            </a:r>
            <a:endParaRPr kumimoji="0" lang="ru-RU" sz="1600" b="0" i="0" u="none" strike="noStrike" cap="none" normalizeH="0" baseline="0" dirty="0" smtClean="0">
              <a:ln>
                <a:noFill/>
              </a:ln>
              <a:solidFill>
                <a:schemeClr val="tx1"/>
              </a:solidFill>
              <a:effectLst/>
              <a:latin typeface="Times New Roman" pitchFamily="18" charset="0"/>
              <a:cs typeface="Times New Roman" pitchFamily="18" charset="0"/>
            </a:endParaRPr>
          </a:p>
        </p:txBody>
      </p:sp>
      <p:sp>
        <p:nvSpPr>
          <p:cNvPr id="5" name="TextBox 4"/>
          <p:cNvSpPr txBox="1"/>
          <p:nvPr/>
        </p:nvSpPr>
        <p:spPr>
          <a:xfrm>
            <a:off x="0" y="4549676"/>
            <a:ext cx="9144000" cy="2308324"/>
          </a:xfrm>
          <a:prstGeom prst="rect">
            <a:avLst/>
          </a:prstGeom>
          <a:noFill/>
        </p:spPr>
        <p:txBody>
          <a:bodyPr wrap="square" rtlCol="0">
            <a:spAutoFit/>
          </a:bodyPr>
          <a:lstStyle/>
          <a:p>
            <a:pPr indent="355600" algn="just"/>
            <a:r>
              <a:rPr lang="ru-RU" b="1" dirty="0" smtClean="0">
                <a:solidFill>
                  <a:srgbClr val="28003E"/>
                </a:solidFill>
                <a:latin typeface="Gabriola" pitchFamily="82" charset="0"/>
              </a:rPr>
              <a:t>В пособии изложены актуальные вопросы эпидемиологии вирусных гепатитов, приведена современная этиологическая и клиническая классификация, описываются ведущие синдромы поражения печени. Представлены особенности течения и диагностики гепатитов у детей, рожденных в группе риска перинатального инфицирования вирусами В и С. Излагается современная схема лечения больных острыми гепатитами с различными формами тяжести, предложены особенности </a:t>
            </a:r>
            <a:r>
              <a:rPr lang="ru-RU" b="1" dirty="0" err="1" smtClean="0">
                <a:solidFill>
                  <a:srgbClr val="28003E"/>
                </a:solidFill>
                <a:latin typeface="Gabriola" pitchFamily="82" charset="0"/>
              </a:rPr>
              <a:t>этиотропной</a:t>
            </a:r>
            <a:r>
              <a:rPr lang="ru-RU" b="1" dirty="0" smtClean="0">
                <a:solidFill>
                  <a:srgbClr val="28003E"/>
                </a:solidFill>
                <a:latin typeface="Gabriola" pitchFamily="82" charset="0"/>
              </a:rPr>
              <a:t> терапии при вирусном гепатите С, затяжном течении гепатита А и В. Дан обзор современных вакцин рекомендованных для профилактики гепатита А и В.</a:t>
            </a:r>
          </a:p>
          <a:p>
            <a:pPr indent="355600" algn="just"/>
            <a:r>
              <a:rPr lang="ru-RU" b="1" dirty="0" smtClean="0">
                <a:solidFill>
                  <a:srgbClr val="28003E"/>
                </a:solidFill>
                <a:latin typeface="Gabriola" pitchFamily="82" charset="0"/>
              </a:rPr>
              <a:t>Пособие предназначено для подготовки педиатров, инфекционистов, гастроэнтерологов, ординаторов в системе послевузовского образования.</a:t>
            </a:r>
            <a:endParaRPr lang="ru-RU" b="1" dirty="0">
              <a:solidFill>
                <a:srgbClr val="28003E"/>
              </a:solidFill>
              <a:latin typeface="Gabriola" pitchFamily="82" charset="0"/>
            </a:endParaRPr>
          </a:p>
        </p:txBody>
      </p:sp>
      <p:pic>
        <p:nvPicPr>
          <p:cNvPr id="17410" name="Picture 2" descr="C:\Users\avtomatic\Desktop\Рисунок17.jpg"/>
          <p:cNvPicPr>
            <a:picLocks noChangeAspect="1" noChangeArrowheads="1"/>
          </p:cNvPicPr>
          <p:nvPr/>
        </p:nvPicPr>
        <p:blipFill>
          <a:blip r:embed="rId3" cstate="print"/>
          <a:srcRect l="8979" t="4892" r="7872" b="7437"/>
          <a:stretch>
            <a:fillRect/>
          </a:stretch>
        </p:blipFill>
        <p:spPr bwMode="auto">
          <a:xfrm>
            <a:off x="3707904" y="1484784"/>
            <a:ext cx="2112857" cy="3060000"/>
          </a:xfrm>
          <a:prstGeom prst="rect">
            <a:avLst/>
          </a:prstGeom>
          <a:noFill/>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descr="E:\Рисунок1.png"/>
          <p:cNvPicPr>
            <a:picLocks noChangeAspect="1" noChangeArrowheads="1"/>
          </p:cNvPicPr>
          <p:nvPr/>
        </p:nvPicPr>
        <p:blipFill>
          <a:blip r:embed="rId2" cstate="print"/>
          <a:srcRect/>
          <a:stretch>
            <a:fillRect/>
          </a:stretch>
        </p:blipFill>
        <p:spPr bwMode="auto">
          <a:xfrm>
            <a:off x="2028" y="0"/>
            <a:ext cx="9139943" cy="6858000"/>
          </a:xfrm>
          <a:prstGeom prst="rect">
            <a:avLst/>
          </a:prstGeom>
          <a:noFill/>
        </p:spPr>
      </p:pic>
      <p:pic>
        <p:nvPicPr>
          <p:cNvPr id="2050" name="Picture 2" descr="E:\Рисунок1.png"/>
          <p:cNvPicPr>
            <a:picLocks noChangeAspect="1" noChangeArrowheads="1"/>
          </p:cNvPicPr>
          <p:nvPr/>
        </p:nvPicPr>
        <p:blipFill>
          <a:blip r:embed="rId2" cstate="print"/>
          <a:srcRect/>
          <a:stretch>
            <a:fillRect/>
          </a:stretch>
        </p:blipFill>
        <p:spPr bwMode="auto">
          <a:xfrm>
            <a:off x="0" y="0"/>
            <a:ext cx="9139943" cy="6858000"/>
          </a:xfrm>
          <a:prstGeom prst="rect">
            <a:avLst/>
          </a:prstGeom>
          <a:noFill/>
        </p:spPr>
      </p:pic>
      <p:sp>
        <p:nvSpPr>
          <p:cNvPr id="4" name="TextBox 3"/>
          <p:cNvSpPr txBox="1"/>
          <p:nvPr/>
        </p:nvSpPr>
        <p:spPr>
          <a:xfrm>
            <a:off x="323528" y="692696"/>
            <a:ext cx="8568952" cy="5509200"/>
          </a:xfrm>
          <a:prstGeom prst="rect">
            <a:avLst/>
          </a:prstGeom>
          <a:noFill/>
        </p:spPr>
        <p:txBody>
          <a:bodyPr wrap="square" rtlCol="0">
            <a:spAutoFit/>
          </a:bodyPr>
          <a:lstStyle/>
          <a:p>
            <a:pPr algn="ctr"/>
            <a:r>
              <a:rPr lang="ru-RU" sz="4400" b="1" dirty="0" smtClean="0">
                <a:solidFill>
                  <a:srgbClr val="9463A1"/>
                </a:solidFill>
                <a:effectLst>
                  <a:outerShdw blurRad="38100" dist="38100" dir="2700000" algn="tl">
                    <a:srgbClr val="C0C0C0"/>
                  </a:outerShdw>
                </a:effectLst>
                <a:latin typeface="Bookman Old Style" pitchFamily="18" charset="0"/>
              </a:rPr>
              <a:t>Библиографическое описание книг составлено на основании данных электронного каталога Научной медицинской библиотеки УГМУ</a:t>
            </a:r>
          </a:p>
          <a:p>
            <a:pPr algn="ctr"/>
            <a:r>
              <a:rPr lang="ru-RU" sz="4400" b="1" dirty="0" smtClean="0">
                <a:solidFill>
                  <a:srgbClr val="9463A1"/>
                </a:solidFill>
                <a:effectLst>
                  <a:outerShdw blurRad="38100" dist="38100" dir="2700000" algn="tl">
                    <a:srgbClr val="C0C0C0"/>
                  </a:outerShdw>
                </a:effectLst>
                <a:latin typeface="Bookman Old Style" pitchFamily="18" charset="0"/>
              </a:rPr>
              <a:t>(система автоматизации библиотек ИРБИС)</a:t>
            </a:r>
            <a:endParaRPr lang="ru-RU" sz="4400" dirty="0">
              <a:solidFill>
                <a:srgbClr val="9463A1"/>
              </a:solidFill>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2" descr="E:\Рисунок1.png"/>
          <p:cNvPicPr>
            <a:picLocks noChangeAspect="1" noChangeArrowheads="1"/>
          </p:cNvPicPr>
          <p:nvPr/>
        </p:nvPicPr>
        <p:blipFill>
          <a:blip r:embed="rId2" cstate="print"/>
          <a:srcRect/>
          <a:stretch>
            <a:fillRect/>
          </a:stretch>
        </p:blipFill>
        <p:spPr bwMode="auto">
          <a:xfrm>
            <a:off x="4057" y="0"/>
            <a:ext cx="9139943" cy="6858000"/>
          </a:xfrm>
          <a:prstGeom prst="rect">
            <a:avLst/>
          </a:prstGeom>
          <a:noFill/>
        </p:spPr>
      </p:pic>
      <p:sp>
        <p:nvSpPr>
          <p:cNvPr id="34817" name="Rectangle 1"/>
          <p:cNvSpPr>
            <a:spLocks noChangeArrowheads="1"/>
          </p:cNvSpPr>
          <p:nvPr/>
        </p:nvSpPr>
        <p:spPr bwMode="auto">
          <a:xfrm>
            <a:off x="0" y="-30778"/>
            <a:ext cx="1800200" cy="64633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b="1" i="0" u="none" strike="noStrike" cap="none" normalizeH="0" baseline="0" dirty="0" smtClean="0">
                <a:ln>
                  <a:noFill/>
                </a:ln>
                <a:solidFill>
                  <a:srgbClr val="000066"/>
                </a:solidFill>
                <a:effectLst>
                  <a:outerShdw blurRad="38100" dist="38100" dir="2700000" algn="tl">
                    <a:srgbClr val="000000">
                      <a:alpha val="43137"/>
                    </a:srgbClr>
                  </a:outerShdw>
                </a:effectLst>
                <a:latin typeface="Bookman Old Style" pitchFamily="18" charset="0"/>
                <a:ea typeface="Times New Roman" pitchFamily="18" charset="0"/>
                <a:cs typeface="Times New Roman" pitchFamily="18" charset="0"/>
              </a:rPr>
              <a:t>617.7(УГМА)</a:t>
            </a:r>
            <a:endParaRPr kumimoji="0" lang="ru-RU" b="0" i="0" u="none" strike="noStrike" cap="none" normalizeH="0" baseline="0" dirty="0" smtClean="0">
              <a:ln>
                <a:noFill/>
              </a:ln>
              <a:solidFill>
                <a:srgbClr val="000066"/>
              </a:solidFill>
              <a:effectLst>
                <a:outerShdw blurRad="38100" dist="38100" dir="2700000" algn="tl">
                  <a:srgbClr val="000000">
                    <a:alpha val="43137"/>
                  </a:srgbClr>
                </a:outerShdw>
              </a:effectLst>
              <a:latin typeface="Bookman Old Style" pitchFamily="18"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u-RU" b="1" i="0" u="none" strike="noStrike" cap="none" normalizeH="0" baseline="0" dirty="0" smtClean="0">
                <a:ln>
                  <a:noFill/>
                </a:ln>
                <a:solidFill>
                  <a:srgbClr val="000066"/>
                </a:solidFill>
                <a:effectLst>
                  <a:outerShdw blurRad="38100" dist="38100" dir="2700000" algn="tl">
                    <a:srgbClr val="000000">
                      <a:alpha val="43137"/>
                    </a:srgbClr>
                  </a:outerShdw>
                </a:effectLst>
                <a:latin typeface="Bookman Old Style" pitchFamily="18" charset="0"/>
                <a:ea typeface="Times New Roman" pitchFamily="18" charset="0"/>
                <a:cs typeface="Times New Roman" pitchFamily="18" charset="0"/>
              </a:rPr>
              <a:t>О-917</a:t>
            </a:r>
            <a:endParaRPr kumimoji="0" lang="ru-RU" b="0" i="0" u="none" strike="noStrike" cap="none" normalizeH="0" baseline="0" dirty="0" smtClean="0">
              <a:ln>
                <a:noFill/>
              </a:ln>
              <a:solidFill>
                <a:srgbClr val="000066"/>
              </a:solidFill>
              <a:effectLst>
                <a:outerShdw blurRad="38100" dist="38100" dir="2700000" algn="tl">
                  <a:srgbClr val="000000">
                    <a:alpha val="43137"/>
                  </a:srgbClr>
                </a:outerShdw>
              </a:effectLst>
              <a:latin typeface="Bookman Old Style" pitchFamily="18" charset="0"/>
              <a:cs typeface="Arial" pitchFamily="34" charset="0"/>
            </a:endParaRPr>
          </a:p>
        </p:txBody>
      </p:sp>
      <p:sp>
        <p:nvSpPr>
          <p:cNvPr id="34818" name="Rectangle 2"/>
          <p:cNvSpPr>
            <a:spLocks noChangeArrowheads="1"/>
          </p:cNvSpPr>
          <p:nvPr/>
        </p:nvSpPr>
        <p:spPr bwMode="auto">
          <a:xfrm>
            <a:off x="1871192" y="116632"/>
            <a:ext cx="7272808" cy="83099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R="0" lvl="0" indent="712788" algn="just" defTabSz="914400" rtl="0" eaLnBrk="1" fontAlgn="base" latinLnBrk="0" hangingPunct="1">
              <a:lnSpc>
                <a:spcPct val="100000"/>
              </a:lnSpc>
              <a:spcBef>
                <a:spcPct val="0"/>
              </a:spcBef>
              <a:spcAft>
                <a:spcPct val="0"/>
              </a:spcAft>
              <a:buClrTx/>
              <a:buSzTx/>
              <a:buFontTx/>
              <a:buNone/>
              <a:tabLst/>
            </a:pPr>
            <a:r>
              <a:rPr kumimoji="0" lang="ru-RU" sz="1600" b="1" i="1"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Офтальмология</a:t>
            </a:r>
            <a:r>
              <a:rPr kumimoji="0" lang="ru-RU" sz="16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 методические указания к практическим занятиям для студентов лечебно-профилактического факультета / Министерство </a:t>
            </a:r>
            <a:r>
              <a:rPr kumimoji="0" lang="ru-RU" sz="1600"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здравоохр</a:t>
            </a:r>
            <a:r>
              <a:rPr kumimoji="0" lang="ru-RU" sz="16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РФ ГБОУ ВПО УГМА ; отв.ред. С. А. Коротких. - Екатеринбург, 2013. - 109 с.</a:t>
            </a:r>
            <a:endParaRPr kumimoji="0" lang="ru-RU" sz="1600" b="0" i="0" u="none" strike="noStrike" cap="none" normalizeH="0" baseline="0" dirty="0" smtClean="0">
              <a:ln>
                <a:noFill/>
              </a:ln>
              <a:solidFill>
                <a:schemeClr val="tx1"/>
              </a:solidFill>
              <a:effectLst/>
              <a:latin typeface="Times New Roman" pitchFamily="18" charset="0"/>
              <a:cs typeface="Times New Roman" pitchFamily="18" charset="0"/>
            </a:endParaRPr>
          </a:p>
        </p:txBody>
      </p:sp>
      <p:sp>
        <p:nvSpPr>
          <p:cNvPr id="5" name="TextBox 4"/>
          <p:cNvSpPr txBox="1"/>
          <p:nvPr/>
        </p:nvSpPr>
        <p:spPr>
          <a:xfrm>
            <a:off x="0" y="4653136"/>
            <a:ext cx="9144000" cy="923330"/>
          </a:xfrm>
          <a:prstGeom prst="rect">
            <a:avLst/>
          </a:prstGeom>
          <a:noFill/>
        </p:spPr>
        <p:txBody>
          <a:bodyPr wrap="square" rtlCol="0">
            <a:spAutoFit/>
          </a:bodyPr>
          <a:lstStyle/>
          <a:p>
            <a:pPr indent="355600" algn="just"/>
            <a:r>
              <a:rPr lang="ru-RU" b="1" dirty="0" smtClean="0">
                <a:solidFill>
                  <a:srgbClr val="28003E"/>
                </a:solidFill>
                <a:latin typeface="Gabriola" pitchFamily="82" charset="0"/>
              </a:rPr>
              <a:t>Использование студентами в процессе обучения данных методических указаний должно способствовать  </a:t>
            </a:r>
          </a:p>
          <a:p>
            <a:pPr algn="just"/>
            <a:r>
              <a:rPr lang="ru-RU" b="1" dirty="0" smtClean="0">
                <a:solidFill>
                  <a:srgbClr val="28003E"/>
                </a:solidFill>
                <a:latin typeface="Gabriola" pitchFamily="82" charset="0"/>
              </a:rPr>
              <a:t>повышению качества освоения дисциплины и, следовательно, более успешной сдаче зачетов и курсового экзамена.</a:t>
            </a:r>
          </a:p>
          <a:p>
            <a:pPr indent="355600" algn="just"/>
            <a:r>
              <a:rPr lang="ru-RU" b="1" dirty="0" smtClean="0">
                <a:solidFill>
                  <a:srgbClr val="28003E"/>
                </a:solidFill>
                <a:latin typeface="Gabriola" pitchFamily="82" charset="0"/>
              </a:rPr>
              <a:t>Рекомендовано для студентов лечебно-профилактического факультета.</a:t>
            </a:r>
            <a:endParaRPr lang="ru-RU" b="1" dirty="0">
              <a:solidFill>
                <a:srgbClr val="28003E"/>
              </a:solidFill>
              <a:latin typeface="Gabriola" pitchFamily="82" charset="0"/>
            </a:endParaRPr>
          </a:p>
        </p:txBody>
      </p:sp>
      <p:pic>
        <p:nvPicPr>
          <p:cNvPr id="18434" name="Picture 2" descr="C:\Users\avtomatic\Desktop\Рисунок18.jpg"/>
          <p:cNvPicPr>
            <a:picLocks noChangeAspect="1" noChangeArrowheads="1"/>
          </p:cNvPicPr>
          <p:nvPr/>
        </p:nvPicPr>
        <p:blipFill>
          <a:blip r:embed="rId3" cstate="print"/>
          <a:srcRect l="5406" t="4086" r="8092" b="8055"/>
          <a:stretch>
            <a:fillRect/>
          </a:stretch>
        </p:blipFill>
        <p:spPr bwMode="auto">
          <a:xfrm>
            <a:off x="3491881" y="1268760"/>
            <a:ext cx="2277209" cy="3060000"/>
          </a:xfrm>
          <a:prstGeom prst="rect">
            <a:avLst/>
          </a:prstGeom>
          <a:noFill/>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Picture 2" descr="E:\Рисунок1.png"/>
          <p:cNvPicPr>
            <a:picLocks noChangeAspect="1" noChangeArrowheads="1"/>
          </p:cNvPicPr>
          <p:nvPr/>
        </p:nvPicPr>
        <p:blipFill>
          <a:blip r:embed="rId2" cstate="print"/>
          <a:srcRect/>
          <a:stretch>
            <a:fillRect/>
          </a:stretch>
        </p:blipFill>
        <p:spPr bwMode="auto">
          <a:xfrm>
            <a:off x="4057" y="0"/>
            <a:ext cx="9139943" cy="6858000"/>
          </a:xfrm>
          <a:prstGeom prst="rect">
            <a:avLst/>
          </a:prstGeom>
          <a:noFill/>
        </p:spPr>
      </p:pic>
      <p:sp>
        <p:nvSpPr>
          <p:cNvPr id="33793" name="Rectangle 1"/>
          <p:cNvSpPr>
            <a:spLocks noChangeArrowheads="1"/>
          </p:cNvSpPr>
          <p:nvPr/>
        </p:nvSpPr>
        <p:spPr bwMode="auto">
          <a:xfrm>
            <a:off x="0" y="-30778"/>
            <a:ext cx="1907704" cy="64633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b="1" i="0" u="none" strike="noStrike" cap="none" normalizeH="0" baseline="0" dirty="0" smtClean="0">
                <a:ln>
                  <a:noFill/>
                </a:ln>
                <a:solidFill>
                  <a:srgbClr val="000066"/>
                </a:solidFill>
                <a:effectLst/>
                <a:latin typeface="Bookman Old Style" pitchFamily="18" charset="0"/>
                <a:ea typeface="Times New Roman" pitchFamily="18" charset="0"/>
                <a:cs typeface="Times New Roman" pitchFamily="18" charset="0"/>
              </a:rPr>
              <a:t>614.88(УГМА)</a:t>
            </a:r>
            <a:endParaRPr kumimoji="0" lang="ru-RU" b="0" i="0" u="none" strike="noStrike" cap="none" normalizeH="0" baseline="0" dirty="0" smtClean="0">
              <a:ln>
                <a:noFill/>
              </a:ln>
              <a:solidFill>
                <a:srgbClr val="000066"/>
              </a:solidFill>
              <a:effectLst/>
              <a:latin typeface="Bookman Old Style" pitchFamily="18"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u-RU" b="1" i="0" u="none" strike="noStrike" cap="none" normalizeH="0" baseline="0" dirty="0" smtClean="0">
                <a:ln>
                  <a:noFill/>
                </a:ln>
                <a:solidFill>
                  <a:srgbClr val="000066"/>
                </a:solidFill>
                <a:effectLst/>
                <a:latin typeface="Bookman Old Style" pitchFamily="18" charset="0"/>
                <a:ea typeface="Times New Roman" pitchFamily="18" charset="0"/>
                <a:cs typeface="Times New Roman" pitchFamily="18" charset="0"/>
              </a:rPr>
              <a:t>П261</a:t>
            </a:r>
            <a:endParaRPr kumimoji="0" lang="ru-RU" b="0" i="0" u="none" strike="noStrike" cap="none" normalizeH="0" baseline="0" dirty="0" smtClean="0">
              <a:ln>
                <a:noFill/>
              </a:ln>
              <a:solidFill>
                <a:srgbClr val="000066"/>
              </a:solidFill>
              <a:effectLst/>
              <a:latin typeface="Bookman Old Style" pitchFamily="18" charset="0"/>
              <a:cs typeface="Arial" pitchFamily="34" charset="0"/>
            </a:endParaRPr>
          </a:p>
        </p:txBody>
      </p:sp>
      <p:sp>
        <p:nvSpPr>
          <p:cNvPr id="33794" name="Rectangle 2"/>
          <p:cNvSpPr>
            <a:spLocks noChangeArrowheads="1"/>
          </p:cNvSpPr>
          <p:nvPr/>
        </p:nvSpPr>
        <p:spPr bwMode="auto">
          <a:xfrm>
            <a:off x="1979712" y="116632"/>
            <a:ext cx="7164288" cy="83099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R="0" lvl="0" indent="712788" algn="just" defTabSz="914400" rtl="0" eaLnBrk="1" fontAlgn="base" latinLnBrk="0" hangingPunct="1">
              <a:lnSpc>
                <a:spcPct val="100000"/>
              </a:lnSpc>
              <a:spcBef>
                <a:spcPct val="0"/>
              </a:spcBef>
              <a:spcAft>
                <a:spcPct val="0"/>
              </a:spcAft>
              <a:buClrTx/>
              <a:buSzTx/>
              <a:buFontTx/>
              <a:buNone/>
              <a:tabLst/>
            </a:pPr>
            <a:r>
              <a:rPr kumimoji="0" lang="ru-RU" sz="1600" b="1" i="1"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Первая доврачебная помощь</a:t>
            </a:r>
            <a:r>
              <a:rPr kumimoji="0" lang="ru-RU" sz="1600" b="0" i="1"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ru-RU" sz="16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учебно-методическое пособие / Министерство здравоохранения РФ ГБОУ ВПО УГМА ; [отв.ред. О. М. </a:t>
            </a:r>
            <a:r>
              <a:rPr kumimoji="0" lang="ru-RU" sz="1600"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Хромцова</a:t>
            </a:r>
            <a:r>
              <a:rPr kumimoji="0" lang="ru-RU" sz="16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 сост. </a:t>
            </a:r>
            <a:r>
              <a:rPr kumimoji="0" lang="ru-RU" sz="1600"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Трошунин</a:t>
            </a:r>
            <a:r>
              <a:rPr kumimoji="0" lang="ru-RU" sz="16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А. В. [и др.]. - Екатеринбург, 2013. - 256 с. : ил.</a:t>
            </a:r>
            <a:endParaRPr kumimoji="0" lang="ru-RU" sz="1600" b="0" i="0" u="none" strike="noStrike" cap="none" normalizeH="0" baseline="0" dirty="0" smtClean="0">
              <a:ln>
                <a:noFill/>
              </a:ln>
              <a:solidFill>
                <a:schemeClr val="tx1"/>
              </a:solidFill>
              <a:effectLst/>
              <a:latin typeface="Times New Roman" pitchFamily="18" charset="0"/>
              <a:cs typeface="Times New Roman" pitchFamily="18" charset="0"/>
            </a:endParaRPr>
          </a:p>
        </p:txBody>
      </p:sp>
      <p:sp>
        <p:nvSpPr>
          <p:cNvPr id="5" name="TextBox 4"/>
          <p:cNvSpPr txBox="1"/>
          <p:nvPr/>
        </p:nvSpPr>
        <p:spPr>
          <a:xfrm>
            <a:off x="0" y="4437112"/>
            <a:ext cx="9144000" cy="1200329"/>
          </a:xfrm>
          <a:prstGeom prst="rect">
            <a:avLst/>
          </a:prstGeom>
          <a:noFill/>
        </p:spPr>
        <p:txBody>
          <a:bodyPr wrap="square" rtlCol="0">
            <a:spAutoFit/>
          </a:bodyPr>
          <a:lstStyle/>
          <a:p>
            <a:pPr indent="355600" algn="just"/>
            <a:r>
              <a:rPr lang="ru-RU" b="1" dirty="0" smtClean="0">
                <a:solidFill>
                  <a:srgbClr val="28003E"/>
                </a:solidFill>
                <a:latin typeface="Gabriola" pitchFamily="82" charset="0"/>
              </a:rPr>
              <a:t>Учебное пособие составлено в соответствии с требованиями Федерального Государственного образовательного стандарта высшего профессионального образования к уровню подготовки выпускника по специальности 060301 - «Фармация», квалификация «специалист» по первой доврачебной помощи и представлено для самостоятельной подготовки к практическим занятиям.</a:t>
            </a:r>
            <a:endParaRPr lang="ru-RU" b="1" dirty="0">
              <a:solidFill>
                <a:srgbClr val="28003E"/>
              </a:solidFill>
              <a:latin typeface="Gabriola" pitchFamily="82" charset="0"/>
            </a:endParaRPr>
          </a:p>
        </p:txBody>
      </p:sp>
      <p:pic>
        <p:nvPicPr>
          <p:cNvPr id="19458" name="Picture 2" descr="C:\Users\avtomatic\Desktop\Рисунок19.jpg"/>
          <p:cNvPicPr>
            <a:picLocks noChangeAspect="1" noChangeArrowheads="1"/>
          </p:cNvPicPr>
          <p:nvPr/>
        </p:nvPicPr>
        <p:blipFill>
          <a:blip r:embed="rId3" cstate="print"/>
          <a:srcRect l="7908" t="4485" r="8691" b="7656"/>
          <a:stretch>
            <a:fillRect/>
          </a:stretch>
        </p:blipFill>
        <p:spPr bwMode="auto">
          <a:xfrm>
            <a:off x="3563889" y="1196752"/>
            <a:ext cx="2206047" cy="3060000"/>
          </a:xfrm>
          <a:prstGeom prst="rect">
            <a:avLst/>
          </a:prstGeom>
          <a:noFill/>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8" name="Picture 2" descr="E:\Рисунок1.png"/>
          <p:cNvPicPr>
            <a:picLocks noChangeAspect="1" noChangeArrowheads="1"/>
          </p:cNvPicPr>
          <p:nvPr/>
        </p:nvPicPr>
        <p:blipFill>
          <a:blip r:embed="rId2" cstate="print"/>
          <a:srcRect/>
          <a:stretch>
            <a:fillRect/>
          </a:stretch>
        </p:blipFill>
        <p:spPr bwMode="auto">
          <a:xfrm>
            <a:off x="2028" y="0"/>
            <a:ext cx="9139943" cy="6858000"/>
          </a:xfrm>
          <a:prstGeom prst="rect">
            <a:avLst/>
          </a:prstGeom>
          <a:noFill/>
        </p:spPr>
      </p:pic>
      <p:sp>
        <p:nvSpPr>
          <p:cNvPr id="32769" name="Rectangle 1"/>
          <p:cNvSpPr>
            <a:spLocks noChangeArrowheads="1"/>
          </p:cNvSpPr>
          <p:nvPr/>
        </p:nvSpPr>
        <p:spPr bwMode="auto">
          <a:xfrm>
            <a:off x="0" y="-30778"/>
            <a:ext cx="1475656" cy="64633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b="1" i="0" u="none" strike="noStrike" cap="none" normalizeH="0" baseline="0" dirty="0" smtClean="0">
                <a:ln>
                  <a:noFill/>
                </a:ln>
                <a:solidFill>
                  <a:srgbClr val="000066"/>
                </a:solidFill>
                <a:effectLst/>
                <a:latin typeface="Bookman Old Style" pitchFamily="18" charset="0"/>
                <a:ea typeface="Times New Roman" pitchFamily="18" charset="0"/>
                <a:cs typeface="Times New Roman" pitchFamily="18" charset="0"/>
              </a:rPr>
              <a:t>Ч4(УГМА)</a:t>
            </a:r>
            <a:endParaRPr kumimoji="0" lang="ru-RU" b="0" i="0" u="none" strike="noStrike" cap="none" normalizeH="0" baseline="0" dirty="0" smtClean="0">
              <a:ln>
                <a:noFill/>
              </a:ln>
              <a:solidFill>
                <a:srgbClr val="000066"/>
              </a:solidFill>
              <a:effectLst/>
              <a:latin typeface="Bookman Old Style" pitchFamily="18"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u-RU" b="1" i="0" u="none" strike="noStrike" cap="none" normalizeH="0" baseline="0" dirty="0" smtClean="0">
                <a:ln>
                  <a:noFill/>
                </a:ln>
                <a:solidFill>
                  <a:srgbClr val="000066"/>
                </a:solidFill>
                <a:effectLst/>
                <a:latin typeface="Bookman Old Style" pitchFamily="18" charset="0"/>
                <a:ea typeface="Times New Roman" pitchFamily="18" charset="0"/>
                <a:cs typeface="Times New Roman" pitchFamily="18" charset="0"/>
              </a:rPr>
              <a:t>П522</a:t>
            </a:r>
            <a:endParaRPr kumimoji="0" lang="ru-RU" b="0" i="0" u="none" strike="noStrike" cap="none" normalizeH="0" baseline="0" dirty="0" smtClean="0">
              <a:ln>
                <a:noFill/>
              </a:ln>
              <a:solidFill>
                <a:srgbClr val="000066"/>
              </a:solidFill>
              <a:effectLst/>
              <a:latin typeface="Bookman Old Style" pitchFamily="18" charset="0"/>
              <a:cs typeface="Arial" pitchFamily="34" charset="0"/>
            </a:endParaRPr>
          </a:p>
        </p:txBody>
      </p:sp>
      <p:sp>
        <p:nvSpPr>
          <p:cNvPr id="32770" name="Rectangle 2"/>
          <p:cNvSpPr>
            <a:spLocks noChangeArrowheads="1"/>
          </p:cNvSpPr>
          <p:nvPr/>
        </p:nvSpPr>
        <p:spPr bwMode="auto">
          <a:xfrm>
            <a:off x="1619672" y="116632"/>
            <a:ext cx="7524328" cy="107721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R="0" lvl="0" indent="712788" algn="just" defTabSz="914400" rtl="0" eaLnBrk="1" fontAlgn="base" latinLnBrk="0" hangingPunct="1">
              <a:lnSpc>
                <a:spcPct val="100000"/>
              </a:lnSpc>
              <a:spcBef>
                <a:spcPct val="0"/>
              </a:spcBef>
              <a:spcAft>
                <a:spcPct val="0"/>
              </a:spcAft>
              <a:buClrTx/>
              <a:buSzTx/>
              <a:buFontTx/>
              <a:buNone/>
              <a:tabLst>
                <a:tab pos="3051175" algn="l"/>
              </a:tabLst>
            </a:pPr>
            <a:r>
              <a:rPr kumimoji="0" lang="ru-RU" sz="1600" b="1" i="1"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Положение об основной</a:t>
            </a:r>
            <a:r>
              <a:rPr kumimoji="0" lang="ru-RU" sz="1600" b="0" i="1"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ru-RU" sz="1600" b="1" i="1"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образовательной программе высшего профессионального образования</a:t>
            </a:r>
            <a:r>
              <a:rPr kumimoji="0" lang="ru-RU" sz="1600" b="0" i="1"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ru-RU" sz="16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сборник регламентирующих материалов вуза / Министерство здравоохранения РФ ГБОУ ВПО УГМА ; [отв. ред. Н. С. Давыдова ; сост.: Н. Л. </a:t>
            </a:r>
            <a:r>
              <a:rPr kumimoji="0" lang="ru-RU" sz="1600"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Шкиндер</a:t>
            </a:r>
            <a:r>
              <a:rPr kumimoji="0" lang="ru-RU" sz="16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Л. В. </a:t>
            </a:r>
            <a:r>
              <a:rPr kumimoji="0" lang="ru-RU" sz="1600"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Русяева</a:t>
            </a:r>
            <a:r>
              <a:rPr kumimoji="0" lang="ru-RU" sz="16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 Екатеринбург, 2013. - 139 с.</a:t>
            </a:r>
            <a:endParaRPr kumimoji="0" lang="ru-RU" sz="1600" b="0" i="0" u="none" strike="noStrike" cap="none" normalizeH="0" baseline="0" dirty="0" smtClean="0">
              <a:ln>
                <a:noFill/>
              </a:ln>
              <a:solidFill>
                <a:schemeClr val="tx1"/>
              </a:solidFill>
              <a:effectLst/>
              <a:latin typeface="Times New Roman" pitchFamily="18" charset="0"/>
              <a:cs typeface="Times New Roman" pitchFamily="18" charset="0"/>
            </a:endParaRPr>
          </a:p>
        </p:txBody>
      </p:sp>
      <p:sp>
        <p:nvSpPr>
          <p:cNvPr id="4" name="Прямоугольник 3"/>
          <p:cNvSpPr/>
          <p:nvPr/>
        </p:nvSpPr>
        <p:spPr>
          <a:xfrm>
            <a:off x="0" y="4509120"/>
            <a:ext cx="9144000" cy="1477328"/>
          </a:xfrm>
          <a:prstGeom prst="rect">
            <a:avLst/>
          </a:prstGeom>
        </p:spPr>
        <p:txBody>
          <a:bodyPr wrap="square">
            <a:spAutoFit/>
          </a:bodyPr>
          <a:lstStyle/>
          <a:p>
            <a:pPr indent="355600" algn="just"/>
            <a:r>
              <a:rPr lang="ru-RU" b="1" dirty="0" smtClean="0">
                <a:solidFill>
                  <a:srgbClr val="28003E"/>
                </a:solidFill>
                <a:latin typeface="Gabriola" pitchFamily="82" charset="0"/>
                <a:cs typeface="Arial CYR" pitchFamily="34" charset="0"/>
              </a:rPr>
              <a:t>В сборнике представлены документы и материалы, регламентирующие разработку основных образовательных программ в вузе, методические рекомендации по созданию методического обеспечения учебного процесса на основе ФГОС ВПО.</a:t>
            </a:r>
          </a:p>
          <a:p>
            <a:pPr indent="355600" algn="just"/>
            <a:r>
              <a:rPr lang="ru-RU" b="1" dirty="0" smtClean="0">
                <a:solidFill>
                  <a:srgbClr val="28003E"/>
                </a:solidFill>
                <a:latin typeface="Gabriola" pitchFamily="82" charset="0"/>
                <a:cs typeface="Arial CYR" pitchFamily="34" charset="0"/>
              </a:rPr>
              <a:t>Предназначен преподавателям вуза, а также  слушателям, осваивающим программы дополнительного образования по направлению «Педагогика высшей школы».</a:t>
            </a:r>
            <a:endParaRPr lang="ru-RU" b="1" dirty="0">
              <a:solidFill>
                <a:srgbClr val="28003E"/>
              </a:solidFill>
              <a:latin typeface="Gabriola" pitchFamily="82" charset="0"/>
              <a:cs typeface="Arial CYR" pitchFamily="34" charset="0"/>
            </a:endParaRPr>
          </a:p>
        </p:txBody>
      </p:sp>
      <p:pic>
        <p:nvPicPr>
          <p:cNvPr id="20482" name="Picture 2" descr="C:\Users\avtomatic\Desktop\Рисунок20.jpg"/>
          <p:cNvPicPr>
            <a:picLocks noChangeAspect="1" noChangeArrowheads="1"/>
          </p:cNvPicPr>
          <p:nvPr/>
        </p:nvPicPr>
        <p:blipFill>
          <a:blip r:embed="rId3" cstate="print"/>
          <a:srcRect l="5559" t="4086" r="5501" b="6012"/>
          <a:stretch>
            <a:fillRect/>
          </a:stretch>
        </p:blipFill>
        <p:spPr bwMode="auto">
          <a:xfrm>
            <a:off x="3491881" y="1340768"/>
            <a:ext cx="2225455" cy="3060000"/>
          </a:xfrm>
          <a:prstGeom prst="rect">
            <a:avLst/>
          </a:prstGeom>
          <a:noFill/>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2" name="Picture 2" descr="E:\Рисунок1.png"/>
          <p:cNvPicPr>
            <a:picLocks noChangeAspect="1" noChangeArrowheads="1"/>
          </p:cNvPicPr>
          <p:nvPr/>
        </p:nvPicPr>
        <p:blipFill>
          <a:blip r:embed="rId2" cstate="print"/>
          <a:srcRect/>
          <a:stretch>
            <a:fillRect/>
          </a:stretch>
        </p:blipFill>
        <p:spPr bwMode="auto">
          <a:xfrm>
            <a:off x="0" y="0"/>
            <a:ext cx="9139943" cy="6858000"/>
          </a:xfrm>
          <a:prstGeom prst="rect">
            <a:avLst/>
          </a:prstGeom>
          <a:noFill/>
        </p:spPr>
      </p:pic>
      <p:sp>
        <p:nvSpPr>
          <p:cNvPr id="41985" name="Rectangle 1"/>
          <p:cNvSpPr>
            <a:spLocks noChangeArrowheads="1"/>
          </p:cNvSpPr>
          <p:nvPr/>
        </p:nvSpPr>
        <p:spPr bwMode="auto">
          <a:xfrm>
            <a:off x="0" y="-30778"/>
            <a:ext cx="2267744" cy="64633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b="1" i="0" u="none" strike="noStrike" cap="none" normalizeH="0" baseline="0" dirty="0" smtClean="0">
                <a:ln>
                  <a:noFill/>
                </a:ln>
                <a:solidFill>
                  <a:srgbClr val="000066"/>
                </a:solidFill>
                <a:effectLst>
                  <a:outerShdw blurRad="38100" dist="38100" dir="2700000" algn="tl">
                    <a:srgbClr val="000000">
                      <a:alpha val="43137"/>
                    </a:srgbClr>
                  </a:outerShdw>
                </a:effectLst>
                <a:latin typeface="Bookman Old Style" pitchFamily="18" charset="0"/>
                <a:ea typeface="Times New Roman" pitchFamily="18" charset="0"/>
                <a:cs typeface="Times New Roman" pitchFamily="18" charset="0"/>
              </a:rPr>
              <a:t>616-053.2(УГМА)</a:t>
            </a:r>
            <a:endParaRPr kumimoji="0" lang="ru-RU" b="0" i="0" u="none" strike="noStrike" cap="none" normalizeH="0" baseline="0" dirty="0" smtClean="0">
              <a:ln>
                <a:noFill/>
              </a:ln>
              <a:solidFill>
                <a:srgbClr val="000066"/>
              </a:solidFill>
              <a:effectLst>
                <a:outerShdw blurRad="38100" dist="38100" dir="2700000" algn="tl">
                  <a:srgbClr val="000000">
                    <a:alpha val="43137"/>
                  </a:srgbClr>
                </a:outerShdw>
              </a:effectLst>
              <a:latin typeface="Bookman Old Style" pitchFamily="18"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u-RU" b="1" i="0" u="none" strike="noStrike" cap="none" normalizeH="0" baseline="0" dirty="0" smtClean="0">
                <a:ln>
                  <a:noFill/>
                </a:ln>
                <a:solidFill>
                  <a:srgbClr val="000066"/>
                </a:solidFill>
                <a:effectLst>
                  <a:outerShdw blurRad="38100" dist="38100" dir="2700000" algn="tl">
                    <a:srgbClr val="000000">
                      <a:alpha val="43137"/>
                    </a:srgbClr>
                  </a:outerShdw>
                </a:effectLst>
                <a:latin typeface="Bookman Old Style" pitchFamily="18" charset="0"/>
                <a:ea typeface="Times New Roman" pitchFamily="18" charset="0"/>
                <a:cs typeface="Times New Roman" pitchFamily="18" charset="0"/>
              </a:rPr>
              <a:t>П801</a:t>
            </a:r>
            <a:endParaRPr kumimoji="0" lang="ru-RU" b="0" i="0" u="none" strike="noStrike" cap="none" normalizeH="0" baseline="0" dirty="0" smtClean="0">
              <a:ln>
                <a:noFill/>
              </a:ln>
              <a:solidFill>
                <a:srgbClr val="000066"/>
              </a:solidFill>
              <a:effectLst>
                <a:outerShdw blurRad="38100" dist="38100" dir="2700000" algn="tl">
                  <a:srgbClr val="000000">
                    <a:alpha val="43137"/>
                  </a:srgbClr>
                </a:outerShdw>
              </a:effectLst>
              <a:latin typeface="Bookman Old Style" pitchFamily="18" charset="0"/>
              <a:cs typeface="Arial" pitchFamily="34" charset="0"/>
            </a:endParaRPr>
          </a:p>
        </p:txBody>
      </p:sp>
      <p:sp>
        <p:nvSpPr>
          <p:cNvPr id="41986" name="Rectangle 2"/>
          <p:cNvSpPr>
            <a:spLocks noChangeArrowheads="1"/>
          </p:cNvSpPr>
          <p:nvPr/>
        </p:nvSpPr>
        <p:spPr bwMode="auto">
          <a:xfrm>
            <a:off x="2411760" y="19363"/>
            <a:ext cx="6732240" cy="132343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R="0" lvl="0" indent="712788" algn="just" defTabSz="914400" rtl="0" eaLnBrk="1" fontAlgn="base" latinLnBrk="0" hangingPunct="1">
              <a:lnSpc>
                <a:spcPct val="100000"/>
              </a:lnSpc>
              <a:spcBef>
                <a:spcPct val="0"/>
              </a:spcBef>
              <a:spcAft>
                <a:spcPct val="0"/>
              </a:spcAft>
              <a:buClrTx/>
              <a:buSzTx/>
              <a:buFontTx/>
              <a:buNone/>
              <a:tabLst/>
            </a:pPr>
            <a:r>
              <a:rPr kumimoji="0" lang="ru-RU" sz="1600" b="1" i="1"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Производственная практика "Помощник</a:t>
            </a:r>
            <a:r>
              <a:rPr kumimoji="0" lang="ru-RU" sz="1600" b="0" i="1"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ru-RU" sz="1600" b="1" i="1"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врача скорой и неотложной медицинской помощи"</a:t>
            </a:r>
            <a:r>
              <a:rPr kumimoji="0" lang="ru-RU" sz="1600" b="0" i="1"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ru-RU" sz="16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учебно-методическое пособие для студентов V курса педиатрического факультета / Министерство </a:t>
            </a:r>
            <a:r>
              <a:rPr kumimoji="0" lang="ru-RU" sz="1600"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здравоохр</a:t>
            </a:r>
            <a:r>
              <a:rPr kumimoji="0" lang="ru-RU" sz="16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РФ ГБОУ ВПО УГМА ; [отв. ред. И. В. Вахлова]. - 4-е изд., </a:t>
            </a:r>
            <a:r>
              <a:rPr kumimoji="0" lang="ru-RU" sz="1600"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перераб</a:t>
            </a:r>
            <a:r>
              <a:rPr kumimoji="0" lang="ru-RU" sz="16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 - Екатеринбург, 2013. - 232 с.</a:t>
            </a:r>
            <a:endParaRPr kumimoji="0" lang="ru-RU" sz="1600" b="0" i="0" u="none" strike="noStrike" cap="none" normalizeH="0" baseline="0" dirty="0" smtClean="0">
              <a:ln>
                <a:noFill/>
              </a:ln>
              <a:solidFill>
                <a:schemeClr val="tx1"/>
              </a:solidFill>
              <a:effectLst/>
              <a:latin typeface="Times New Roman" pitchFamily="18" charset="0"/>
              <a:cs typeface="Times New Roman" pitchFamily="18" charset="0"/>
            </a:endParaRPr>
          </a:p>
        </p:txBody>
      </p:sp>
      <p:sp>
        <p:nvSpPr>
          <p:cNvPr id="5" name="TextBox 4"/>
          <p:cNvSpPr txBox="1"/>
          <p:nvPr/>
        </p:nvSpPr>
        <p:spPr>
          <a:xfrm>
            <a:off x="0" y="4797152"/>
            <a:ext cx="9144000" cy="1477328"/>
          </a:xfrm>
          <a:prstGeom prst="rect">
            <a:avLst/>
          </a:prstGeom>
          <a:noFill/>
        </p:spPr>
        <p:txBody>
          <a:bodyPr wrap="square" rtlCol="0">
            <a:spAutoFit/>
          </a:bodyPr>
          <a:lstStyle/>
          <a:p>
            <a:pPr indent="355600" algn="just"/>
            <a:r>
              <a:rPr lang="ru-RU" b="1" dirty="0" smtClean="0">
                <a:solidFill>
                  <a:srgbClr val="28003E"/>
                </a:solidFill>
                <a:latin typeface="Gabriola" pitchFamily="82" charset="0"/>
              </a:rPr>
              <a:t>В учебно-методическом пособии изложены основные сведения, необходимые для успешного освоения студентами программы производственной практики «Помощник врача скорой и неотложной медицинской помощи»</a:t>
            </a:r>
          </a:p>
          <a:p>
            <a:pPr indent="355600" algn="just"/>
            <a:r>
              <a:rPr lang="ru-RU" b="1" dirty="0" smtClean="0">
                <a:solidFill>
                  <a:srgbClr val="28003E"/>
                </a:solidFill>
                <a:latin typeface="Gabriola" pitchFamily="82" charset="0"/>
              </a:rPr>
              <a:t> В пособии изложены основные подходы к оказанию неотложной медицинской помощи ребенку на </a:t>
            </a:r>
            <a:r>
              <a:rPr lang="ru-RU" b="1" dirty="0" err="1" smtClean="0">
                <a:solidFill>
                  <a:srgbClr val="28003E"/>
                </a:solidFill>
                <a:latin typeface="Gabriola" pitchFamily="82" charset="0"/>
              </a:rPr>
              <a:t>догоспитальном</a:t>
            </a:r>
            <a:r>
              <a:rPr lang="ru-RU" b="1" dirty="0" smtClean="0">
                <a:solidFill>
                  <a:srgbClr val="28003E"/>
                </a:solidFill>
                <a:latin typeface="Gabriola" pitchFamily="82" charset="0"/>
              </a:rPr>
              <a:t> этапе при острых заболеваниях и </a:t>
            </a:r>
            <a:r>
              <a:rPr lang="ru-RU" b="1" dirty="0" err="1" smtClean="0">
                <a:solidFill>
                  <a:srgbClr val="28003E"/>
                </a:solidFill>
                <a:latin typeface="Gabriola" pitchFamily="82" charset="0"/>
              </a:rPr>
              <a:t>ургентных</a:t>
            </a:r>
            <a:r>
              <a:rPr lang="ru-RU" b="1" dirty="0" smtClean="0">
                <a:solidFill>
                  <a:srgbClr val="28003E"/>
                </a:solidFill>
                <a:latin typeface="Gabriola" pitchFamily="82" charset="0"/>
              </a:rPr>
              <a:t> состояниях, включая правила транспортировки. </a:t>
            </a:r>
          </a:p>
          <a:p>
            <a:pPr indent="355600" algn="just"/>
            <a:r>
              <a:rPr lang="ru-RU" b="1" dirty="0" smtClean="0">
                <a:solidFill>
                  <a:srgbClr val="28003E"/>
                </a:solidFill>
                <a:latin typeface="Gabriola" pitchFamily="82" charset="0"/>
              </a:rPr>
              <a:t>Предназначено для студентов </a:t>
            </a:r>
            <a:r>
              <a:rPr lang="en-US" b="1" dirty="0" smtClean="0">
                <a:solidFill>
                  <a:srgbClr val="28003E"/>
                </a:solidFill>
                <a:latin typeface="Gabriola" pitchFamily="82" charset="0"/>
              </a:rPr>
              <a:t>V </a:t>
            </a:r>
            <a:r>
              <a:rPr lang="ru-RU" b="1" dirty="0" smtClean="0">
                <a:solidFill>
                  <a:srgbClr val="28003E"/>
                </a:solidFill>
                <a:latin typeface="Gabriola" pitchFamily="82" charset="0"/>
              </a:rPr>
              <a:t>курса педиатрического факультета.</a:t>
            </a:r>
            <a:endParaRPr lang="ru-RU" b="1" dirty="0">
              <a:solidFill>
                <a:srgbClr val="28003E"/>
              </a:solidFill>
              <a:latin typeface="Gabriola" pitchFamily="82" charset="0"/>
            </a:endParaRPr>
          </a:p>
        </p:txBody>
      </p:sp>
      <p:pic>
        <p:nvPicPr>
          <p:cNvPr id="21506" name="Picture 2" descr="C:\Users\avtomatic\Desktop\Рисунок21.jpg"/>
          <p:cNvPicPr>
            <a:picLocks noChangeAspect="1" noChangeArrowheads="1"/>
          </p:cNvPicPr>
          <p:nvPr/>
        </p:nvPicPr>
        <p:blipFill>
          <a:blip r:embed="rId3" cstate="print"/>
          <a:srcRect l="5683" t="4550" r="8367" b="7592"/>
          <a:stretch>
            <a:fillRect/>
          </a:stretch>
        </p:blipFill>
        <p:spPr bwMode="auto">
          <a:xfrm>
            <a:off x="3491881" y="1484784"/>
            <a:ext cx="2206047" cy="3060000"/>
          </a:xfrm>
          <a:prstGeom prst="rect">
            <a:avLst/>
          </a:prstGeom>
          <a:noFill/>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6" name="Picture 2" descr="E:\Рисунок1.png"/>
          <p:cNvPicPr>
            <a:picLocks noChangeAspect="1" noChangeArrowheads="1"/>
          </p:cNvPicPr>
          <p:nvPr/>
        </p:nvPicPr>
        <p:blipFill>
          <a:blip r:embed="rId2" cstate="print"/>
          <a:srcRect/>
          <a:stretch>
            <a:fillRect/>
          </a:stretch>
        </p:blipFill>
        <p:spPr bwMode="auto">
          <a:xfrm>
            <a:off x="2028" y="0"/>
            <a:ext cx="9139943" cy="6858000"/>
          </a:xfrm>
          <a:prstGeom prst="rect">
            <a:avLst/>
          </a:prstGeom>
          <a:noFill/>
        </p:spPr>
      </p:pic>
      <p:sp>
        <p:nvSpPr>
          <p:cNvPr id="40961" name="Rectangle 1"/>
          <p:cNvSpPr>
            <a:spLocks noChangeArrowheads="1"/>
          </p:cNvSpPr>
          <p:nvPr/>
        </p:nvSpPr>
        <p:spPr bwMode="auto">
          <a:xfrm>
            <a:off x="0" y="-30778"/>
            <a:ext cx="2051720" cy="64633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b="1" i="0" u="none" strike="noStrike" cap="none" normalizeH="0" baseline="0" dirty="0" smtClean="0">
                <a:ln>
                  <a:noFill/>
                </a:ln>
                <a:solidFill>
                  <a:srgbClr val="000066"/>
                </a:solidFill>
                <a:effectLst>
                  <a:outerShdw blurRad="38100" dist="38100" dir="2700000" algn="tl">
                    <a:srgbClr val="000000">
                      <a:alpha val="43137"/>
                    </a:srgbClr>
                  </a:outerShdw>
                </a:effectLst>
                <a:latin typeface="Bookman Old Style" pitchFamily="18" charset="0"/>
                <a:ea typeface="Times New Roman" pitchFamily="18" charset="0"/>
                <a:cs typeface="Times New Roman" pitchFamily="18" charset="0"/>
              </a:rPr>
              <a:t>61(091)(УГМУ)</a:t>
            </a:r>
            <a:endParaRPr kumimoji="0" lang="ru-RU" b="0" i="0" u="none" strike="noStrike" cap="none" normalizeH="0" baseline="0" dirty="0" smtClean="0">
              <a:ln>
                <a:noFill/>
              </a:ln>
              <a:solidFill>
                <a:srgbClr val="000066"/>
              </a:solidFill>
              <a:effectLst>
                <a:outerShdw blurRad="38100" dist="38100" dir="2700000" algn="tl">
                  <a:srgbClr val="000000">
                    <a:alpha val="43137"/>
                  </a:srgbClr>
                </a:outerShdw>
              </a:effectLst>
              <a:latin typeface="Bookman Old Style" pitchFamily="18"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u-RU" b="1" i="0" u="none" strike="noStrike" cap="none" normalizeH="0" baseline="0" dirty="0" smtClean="0">
                <a:ln>
                  <a:noFill/>
                </a:ln>
                <a:solidFill>
                  <a:srgbClr val="000066"/>
                </a:solidFill>
                <a:effectLst>
                  <a:outerShdw blurRad="38100" dist="38100" dir="2700000" algn="tl">
                    <a:srgbClr val="000000">
                      <a:alpha val="43137"/>
                    </a:srgbClr>
                  </a:outerShdw>
                </a:effectLst>
                <a:latin typeface="Bookman Old Style" pitchFamily="18" charset="0"/>
                <a:ea typeface="Times New Roman" pitchFamily="18" charset="0"/>
                <a:cs typeface="Times New Roman" pitchFamily="18" charset="0"/>
              </a:rPr>
              <a:t>П841</a:t>
            </a:r>
            <a:endParaRPr kumimoji="0" lang="ru-RU" b="0" i="0" u="none" strike="noStrike" cap="none" normalizeH="0" baseline="0" dirty="0" smtClean="0">
              <a:ln>
                <a:noFill/>
              </a:ln>
              <a:solidFill>
                <a:srgbClr val="000066"/>
              </a:solidFill>
              <a:effectLst>
                <a:outerShdw blurRad="38100" dist="38100" dir="2700000" algn="tl">
                  <a:srgbClr val="000000">
                    <a:alpha val="43137"/>
                  </a:srgbClr>
                </a:outerShdw>
              </a:effectLst>
              <a:latin typeface="Bookman Old Style" pitchFamily="18" charset="0"/>
              <a:cs typeface="Arial" pitchFamily="34" charset="0"/>
            </a:endParaRPr>
          </a:p>
        </p:txBody>
      </p:sp>
      <p:sp>
        <p:nvSpPr>
          <p:cNvPr id="40962" name="Rectangle 2"/>
          <p:cNvSpPr>
            <a:spLocks noChangeArrowheads="1"/>
          </p:cNvSpPr>
          <p:nvPr/>
        </p:nvSpPr>
        <p:spPr bwMode="auto">
          <a:xfrm>
            <a:off x="2123728" y="116632"/>
            <a:ext cx="7020272" cy="107721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R="0" lvl="0" indent="712788" algn="just" defTabSz="914400" rtl="0" eaLnBrk="1" fontAlgn="base" latinLnBrk="0" hangingPunct="1">
              <a:lnSpc>
                <a:spcPct val="100000"/>
              </a:lnSpc>
              <a:spcBef>
                <a:spcPct val="0"/>
              </a:spcBef>
              <a:spcAft>
                <a:spcPct val="0"/>
              </a:spcAft>
              <a:buClrTx/>
              <a:buSzTx/>
              <a:buFontTx/>
              <a:buNone/>
              <a:tabLst/>
            </a:pPr>
            <a:r>
              <a:rPr kumimoji="0" lang="ru-RU" sz="1600" b="1" i="1"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Профессор Фомин Виталий</a:t>
            </a:r>
            <a:r>
              <a:rPr kumimoji="0" lang="ru-RU" sz="1600" b="0" i="1"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ru-RU" sz="1600" b="1" i="1"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Васильевич</a:t>
            </a:r>
            <a:r>
              <a:rPr kumimoji="0" lang="ru-RU" sz="1600" b="0" i="1"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ru-RU" sz="16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библиографический указатель литературы / ГБОУ ВПО УГМУ, Научная медицинская библиотека им. профессора В.Н. Климова ; [ред. Н. Г. Семенова ; сост. Н. А. Мохова] . - Екатеринбург, 2013. - 32 с. - (Видные деятели медицины УГМУ)</a:t>
            </a:r>
            <a:endParaRPr kumimoji="0" lang="ru-RU" sz="1600" b="0" i="0" u="none" strike="noStrike" cap="none" normalizeH="0" baseline="0" dirty="0" smtClean="0">
              <a:ln>
                <a:noFill/>
              </a:ln>
              <a:solidFill>
                <a:schemeClr val="tx1"/>
              </a:solidFill>
              <a:effectLst/>
              <a:latin typeface="Times New Roman" pitchFamily="18" charset="0"/>
              <a:cs typeface="Times New Roman" pitchFamily="18" charset="0"/>
            </a:endParaRPr>
          </a:p>
        </p:txBody>
      </p:sp>
      <p:sp>
        <p:nvSpPr>
          <p:cNvPr id="6" name="TextBox 5"/>
          <p:cNvSpPr txBox="1"/>
          <p:nvPr/>
        </p:nvSpPr>
        <p:spPr>
          <a:xfrm>
            <a:off x="0" y="4725144"/>
            <a:ext cx="9144000" cy="646331"/>
          </a:xfrm>
          <a:prstGeom prst="rect">
            <a:avLst/>
          </a:prstGeom>
          <a:noFill/>
        </p:spPr>
        <p:txBody>
          <a:bodyPr wrap="square" rtlCol="0">
            <a:spAutoFit/>
          </a:bodyPr>
          <a:lstStyle/>
          <a:p>
            <a:pPr indent="355600" algn="just"/>
            <a:r>
              <a:rPr lang="ru-RU" b="1" dirty="0" smtClean="0">
                <a:solidFill>
                  <a:srgbClr val="28003E"/>
                </a:solidFill>
                <a:latin typeface="Gabriola" pitchFamily="82" charset="0"/>
              </a:rPr>
              <a:t>В данное библиографическое издание включен перечень монографий, методических работ, статей из научных медицинских журналов и сборников научных работ профессора В. В. Фомина, а также список литературы о нем.</a:t>
            </a:r>
            <a:endParaRPr lang="ru-RU" b="1" dirty="0">
              <a:solidFill>
                <a:srgbClr val="28003E"/>
              </a:solidFill>
              <a:latin typeface="Gabriola" pitchFamily="82" charset="0"/>
            </a:endParaRPr>
          </a:p>
        </p:txBody>
      </p:sp>
      <p:pic>
        <p:nvPicPr>
          <p:cNvPr id="22530" name="Picture 2" descr="C:\Users\avtomatic\Desktop\Рисунок22.jpg"/>
          <p:cNvPicPr>
            <a:picLocks noChangeAspect="1" noChangeArrowheads="1"/>
          </p:cNvPicPr>
          <p:nvPr/>
        </p:nvPicPr>
        <p:blipFill>
          <a:blip r:embed="rId3" cstate="print"/>
          <a:srcRect l="8297" t="4086" r="8728" b="8055"/>
          <a:stretch>
            <a:fillRect/>
          </a:stretch>
        </p:blipFill>
        <p:spPr bwMode="auto">
          <a:xfrm>
            <a:off x="3563888" y="1412776"/>
            <a:ext cx="2134884" cy="3060000"/>
          </a:xfrm>
          <a:prstGeom prst="rect">
            <a:avLst/>
          </a:prstGeom>
          <a:noFill/>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0" name="Picture 2" descr="E:\Рисунок1.png"/>
          <p:cNvPicPr>
            <a:picLocks noChangeAspect="1" noChangeArrowheads="1"/>
          </p:cNvPicPr>
          <p:nvPr/>
        </p:nvPicPr>
        <p:blipFill>
          <a:blip r:embed="rId2" cstate="print"/>
          <a:srcRect/>
          <a:stretch>
            <a:fillRect/>
          </a:stretch>
        </p:blipFill>
        <p:spPr bwMode="auto">
          <a:xfrm>
            <a:off x="4057" y="0"/>
            <a:ext cx="9139943" cy="7118648"/>
          </a:xfrm>
          <a:prstGeom prst="rect">
            <a:avLst/>
          </a:prstGeom>
          <a:noFill/>
        </p:spPr>
      </p:pic>
      <p:sp>
        <p:nvSpPr>
          <p:cNvPr id="39937" name="Rectangle 1"/>
          <p:cNvSpPr>
            <a:spLocks noChangeArrowheads="1"/>
          </p:cNvSpPr>
          <p:nvPr/>
        </p:nvSpPr>
        <p:spPr bwMode="auto">
          <a:xfrm>
            <a:off x="0" y="-30778"/>
            <a:ext cx="1763688" cy="64633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b="1" i="0" u="none" strike="noStrike" cap="none" normalizeH="0" baseline="0" dirty="0" smtClean="0">
                <a:ln>
                  <a:noFill/>
                </a:ln>
                <a:solidFill>
                  <a:srgbClr val="000066"/>
                </a:solidFill>
                <a:effectLst>
                  <a:outerShdw blurRad="38100" dist="38100" dir="2700000" algn="tl">
                    <a:srgbClr val="000000">
                      <a:alpha val="43137"/>
                    </a:srgbClr>
                  </a:outerShdw>
                </a:effectLst>
                <a:latin typeface="Bookman Old Style" pitchFamily="18" charset="0"/>
                <a:ea typeface="Times New Roman" pitchFamily="18" charset="0"/>
                <a:cs typeface="Times New Roman" pitchFamily="18" charset="0"/>
              </a:rPr>
              <a:t>615.1(УГМА)</a:t>
            </a:r>
            <a:endParaRPr kumimoji="0" lang="ru-RU" b="0" i="0" u="none" strike="noStrike" cap="none" normalizeH="0" baseline="0" dirty="0" smtClean="0">
              <a:ln>
                <a:noFill/>
              </a:ln>
              <a:solidFill>
                <a:srgbClr val="000066"/>
              </a:solidFill>
              <a:effectLst>
                <a:outerShdw blurRad="38100" dist="38100" dir="2700000" algn="tl">
                  <a:srgbClr val="000000">
                    <a:alpha val="43137"/>
                  </a:srgbClr>
                </a:outerShdw>
              </a:effectLst>
              <a:latin typeface="Bookman Old Style" pitchFamily="18"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u-RU" b="1" i="0" u="none" strike="noStrike" cap="none" normalizeH="0" baseline="0" dirty="0" smtClean="0">
                <a:ln>
                  <a:noFill/>
                </a:ln>
                <a:solidFill>
                  <a:srgbClr val="000066"/>
                </a:solidFill>
                <a:effectLst>
                  <a:outerShdw blurRad="38100" dist="38100" dir="2700000" algn="tl">
                    <a:srgbClr val="000000">
                      <a:alpha val="43137"/>
                    </a:srgbClr>
                  </a:outerShdw>
                </a:effectLst>
                <a:latin typeface="Bookman Old Style" pitchFamily="18" charset="0"/>
                <a:ea typeface="Times New Roman" pitchFamily="18" charset="0"/>
                <a:cs typeface="Times New Roman" pitchFamily="18" charset="0"/>
              </a:rPr>
              <a:t>Р457</a:t>
            </a:r>
            <a:endParaRPr kumimoji="0" lang="ru-RU" b="0" i="0" u="none" strike="noStrike" cap="none" normalizeH="0" baseline="0" dirty="0" smtClean="0">
              <a:ln>
                <a:noFill/>
              </a:ln>
              <a:solidFill>
                <a:srgbClr val="000066"/>
              </a:solidFill>
              <a:effectLst>
                <a:outerShdw blurRad="38100" dist="38100" dir="2700000" algn="tl">
                  <a:srgbClr val="000000">
                    <a:alpha val="43137"/>
                  </a:srgbClr>
                </a:outerShdw>
              </a:effectLst>
              <a:latin typeface="Bookman Old Style" pitchFamily="18" charset="0"/>
              <a:cs typeface="Arial" pitchFamily="34" charset="0"/>
            </a:endParaRPr>
          </a:p>
        </p:txBody>
      </p:sp>
      <p:sp>
        <p:nvSpPr>
          <p:cNvPr id="5" name="Прямоугольник 4"/>
          <p:cNvSpPr/>
          <p:nvPr/>
        </p:nvSpPr>
        <p:spPr>
          <a:xfrm>
            <a:off x="1907704" y="188640"/>
            <a:ext cx="7236296" cy="830997"/>
          </a:xfrm>
          <a:prstGeom prst="rect">
            <a:avLst/>
          </a:prstGeom>
        </p:spPr>
        <p:txBody>
          <a:bodyPr wrap="square">
            <a:spAutoFit/>
          </a:bodyPr>
          <a:lstStyle/>
          <a:p>
            <a:pPr indent="712788" algn="just"/>
            <a:r>
              <a:rPr lang="ru-RU" sz="1600" b="1" i="1" dirty="0" smtClean="0">
                <a:latin typeface="Times New Roman" pitchFamily="18" charset="0"/>
                <a:cs typeface="Times New Roman" pitchFamily="18" charset="0"/>
              </a:rPr>
              <a:t>Рефрактометрия в фармацевтическом</a:t>
            </a:r>
            <a:r>
              <a:rPr lang="ru-RU" sz="1600" i="1" dirty="0" smtClean="0">
                <a:latin typeface="Times New Roman" pitchFamily="18" charset="0"/>
                <a:cs typeface="Times New Roman" pitchFamily="18" charset="0"/>
              </a:rPr>
              <a:t> </a:t>
            </a:r>
            <a:r>
              <a:rPr lang="ru-RU" sz="1600" b="1" i="1" dirty="0" smtClean="0">
                <a:latin typeface="Times New Roman" pitchFamily="18" charset="0"/>
                <a:cs typeface="Times New Roman" pitchFamily="18" charset="0"/>
              </a:rPr>
              <a:t>анализе</a:t>
            </a:r>
            <a:r>
              <a:rPr lang="ru-RU" sz="1600" i="1" dirty="0" smtClean="0">
                <a:latin typeface="Times New Roman" pitchFamily="18" charset="0"/>
                <a:cs typeface="Times New Roman" pitchFamily="18" charset="0"/>
              </a:rPr>
              <a:t> </a:t>
            </a:r>
            <a:r>
              <a:rPr lang="ru-RU" sz="1600" dirty="0" smtClean="0">
                <a:latin typeface="Times New Roman" pitchFamily="18" charset="0"/>
                <a:cs typeface="Times New Roman" pitchFamily="18" charset="0"/>
              </a:rPr>
              <a:t>: учебно-методическое пособие по фармацевтической химии / Министерство </a:t>
            </a:r>
            <a:r>
              <a:rPr lang="ru-RU" sz="1600" dirty="0" err="1" smtClean="0">
                <a:latin typeface="Times New Roman" pitchFamily="18" charset="0"/>
                <a:cs typeface="Times New Roman" pitchFamily="18" charset="0"/>
              </a:rPr>
              <a:t>здравоохр</a:t>
            </a:r>
            <a:r>
              <a:rPr lang="ru-RU" sz="1600" dirty="0" smtClean="0">
                <a:latin typeface="Times New Roman" pitchFamily="18" charset="0"/>
                <a:cs typeface="Times New Roman" pitchFamily="18" charset="0"/>
              </a:rPr>
              <a:t>. РФ ГБОУ ВПО УГМА ; [отв. ред. А. Ю. Петров]. - Екатеринбург, 2013. - 52 с. : ил.</a:t>
            </a:r>
            <a:endParaRPr lang="ru-RU" sz="1600" dirty="0">
              <a:latin typeface="Times New Roman" pitchFamily="18" charset="0"/>
              <a:cs typeface="Times New Roman" pitchFamily="18" charset="0"/>
            </a:endParaRPr>
          </a:p>
        </p:txBody>
      </p:sp>
      <p:sp>
        <p:nvSpPr>
          <p:cNvPr id="6" name="TextBox 5"/>
          <p:cNvSpPr txBox="1"/>
          <p:nvPr/>
        </p:nvSpPr>
        <p:spPr>
          <a:xfrm>
            <a:off x="0" y="4581128"/>
            <a:ext cx="9144000" cy="646331"/>
          </a:xfrm>
          <a:prstGeom prst="rect">
            <a:avLst/>
          </a:prstGeom>
          <a:noFill/>
        </p:spPr>
        <p:txBody>
          <a:bodyPr wrap="square" rtlCol="0">
            <a:spAutoFit/>
          </a:bodyPr>
          <a:lstStyle/>
          <a:p>
            <a:pPr indent="355600" algn="just"/>
            <a:r>
              <a:rPr lang="ru-RU" b="1" dirty="0" smtClean="0">
                <a:solidFill>
                  <a:srgbClr val="28003E"/>
                </a:solidFill>
                <a:latin typeface="Gabriola" pitchFamily="82" charset="0"/>
              </a:rPr>
              <a:t>Учебно-методическое пособие предназначено для подготовки к практическим навыкам и умениям по фармацевтической химии студентов и слушателей очного и заочного отделений фармацевтического факультета.</a:t>
            </a:r>
            <a:endParaRPr lang="ru-RU" b="1" dirty="0">
              <a:solidFill>
                <a:srgbClr val="28003E"/>
              </a:solidFill>
              <a:latin typeface="Gabriola" pitchFamily="82" charset="0"/>
            </a:endParaRPr>
          </a:p>
        </p:txBody>
      </p:sp>
      <p:pic>
        <p:nvPicPr>
          <p:cNvPr id="23554" name="Picture 2" descr="C:\Users\avtomatic\Desktop\Рисунок23.jpg"/>
          <p:cNvPicPr>
            <a:picLocks noChangeAspect="1" noChangeArrowheads="1"/>
          </p:cNvPicPr>
          <p:nvPr/>
        </p:nvPicPr>
        <p:blipFill>
          <a:blip r:embed="rId3" cstate="print"/>
          <a:srcRect l="8684" t="6130" r="13160" b="10098"/>
          <a:stretch>
            <a:fillRect/>
          </a:stretch>
        </p:blipFill>
        <p:spPr bwMode="auto">
          <a:xfrm>
            <a:off x="3635895" y="1340768"/>
            <a:ext cx="2015122" cy="3060000"/>
          </a:xfrm>
          <a:prstGeom prst="rect">
            <a:avLst/>
          </a:prstGeom>
          <a:noFill/>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4" name="Picture 2" descr="E:\Рисунок1.png"/>
          <p:cNvPicPr>
            <a:picLocks noChangeAspect="1" noChangeArrowheads="1"/>
          </p:cNvPicPr>
          <p:nvPr/>
        </p:nvPicPr>
        <p:blipFill>
          <a:blip r:embed="rId2" cstate="print"/>
          <a:srcRect/>
          <a:stretch>
            <a:fillRect/>
          </a:stretch>
        </p:blipFill>
        <p:spPr bwMode="auto">
          <a:xfrm>
            <a:off x="0" y="0"/>
            <a:ext cx="9139943" cy="7190656"/>
          </a:xfrm>
          <a:prstGeom prst="rect">
            <a:avLst/>
          </a:prstGeom>
          <a:noFill/>
        </p:spPr>
      </p:pic>
      <p:sp>
        <p:nvSpPr>
          <p:cNvPr id="47105" name="Rectangle 1"/>
          <p:cNvSpPr>
            <a:spLocks noChangeArrowheads="1"/>
          </p:cNvSpPr>
          <p:nvPr/>
        </p:nvSpPr>
        <p:spPr bwMode="auto">
          <a:xfrm>
            <a:off x="0" y="-30778"/>
            <a:ext cx="1979712" cy="64633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b="1" i="0" u="none" strike="noStrike" cap="none" normalizeH="0" baseline="0" dirty="0" smtClean="0">
                <a:ln>
                  <a:noFill/>
                </a:ln>
                <a:solidFill>
                  <a:srgbClr val="000066"/>
                </a:solidFill>
                <a:effectLst>
                  <a:outerShdw blurRad="38100" dist="38100" dir="2700000" algn="tl">
                    <a:srgbClr val="000000">
                      <a:alpha val="43137"/>
                    </a:srgbClr>
                  </a:outerShdw>
                </a:effectLst>
                <a:latin typeface="Bookman Old Style" pitchFamily="18" charset="0"/>
                <a:ea typeface="Times New Roman" pitchFamily="18" charset="0"/>
                <a:cs typeface="Times New Roman" pitchFamily="18" charset="0"/>
              </a:rPr>
              <a:t>616.31(УГМУ)</a:t>
            </a:r>
            <a:endParaRPr kumimoji="0" lang="ru-RU" b="0" i="0" u="none" strike="noStrike" cap="none" normalizeH="0" baseline="0" dirty="0" smtClean="0">
              <a:ln>
                <a:noFill/>
              </a:ln>
              <a:solidFill>
                <a:srgbClr val="000066"/>
              </a:solidFill>
              <a:effectLst>
                <a:outerShdw blurRad="38100" dist="38100" dir="2700000" algn="tl">
                  <a:srgbClr val="000000">
                    <a:alpha val="43137"/>
                  </a:srgbClr>
                </a:outerShdw>
              </a:effectLst>
              <a:latin typeface="Bookman Old Style" pitchFamily="18"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u-RU" b="1" i="0" u="none" strike="noStrike" cap="none" normalizeH="0" baseline="0" dirty="0" smtClean="0">
                <a:ln>
                  <a:noFill/>
                </a:ln>
                <a:solidFill>
                  <a:srgbClr val="000066"/>
                </a:solidFill>
                <a:effectLst>
                  <a:outerShdw blurRad="38100" dist="38100" dir="2700000" algn="tl">
                    <a:srgbClr val="000000">
                      <a:alpha val="43137"/>
                    </a:srgbClr>
                  </a:outerShdw>
                </a:effectLst>
                <a:latin typeface="Bookman Old Style" pitchFamily="18" charset="0"/>
                <a:ea typeface="Times New Roman" pitchFamily="18" charset="0"/>
                <a:cs typeface="Times New Roman" pitchFamily="18" charset="0"/>
              </a:rPr>
              <a:t>Р718</a:t>
            </a:r>
            <a:endParaRPr kumimoji="0" lang="ru-RU" b="0" i="0" u="none" strike="noStrike" cap="none" normalizeH="0" baseline="0" dirty="0" smtClean="0">
              <a:ln>
                <a:noFill/>
              </a:ln>
              <a:solidFill>
                <a:srgbClr val="000066"/>
              </a:solidFill>
              <a:effectLst>
                <a:outerShdw blurRad="38100" dist="38100" dir="2700000" algn="tl">
                  <a:srgbClr val="000000">
                    <a:alpha val="43137"/>
                  </a:srgbClr>
                </a:outerShdw>
              </a:effectLst>
              <a:latin typeface="Bookman Old Style" pitchFamily="18" charset="0"/>
              <a:cs typeface="Arial" pitchFamily="34" charset="0"/>
            </a:endParaRPr>
          </a:p>
        </p:txBody>
      </p:sp>
      <p:sp>
        <p:nvSpPr>
          <p:cNvPr id="47106" name="Rectangle 2"/>
          <p:cNvSpPr>
            <a:spLocks noChangeArrowheads="1"/>
          </p:cNvSpPr>
          <p:nvPr/>
        </p:nvSpPr>
        <p:spPr bwMode="auto">
          <a:xfrm>
            <a:off x="1979712" y="34751"/>
            <a:ext cx="7164288" cy="107721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R="0" lvl="0" indent="712788" algn="just" defTabSz="914400" rtl="0" eaLnBrk="1" fontAlgn="base" latinLnBrk="0" hangingPunct="1">
              <a:lnSpc>
                <a:spcPct val="100000"/>
              </a:lnSpc>
              <a:spcBef>
                <a:spcPct val="0"/>
              </a:spcBef>
              <a:spcAft>
                <a:spcPct val="0"/>
              </a:spcAft>
              <a:buClrTx/>
              <a:buSzTx/>
              <a:buFontTx/>
              <a:buNone/>
              <a:tabLst/>
            </a:pPr>
            <a:r>
              <a:rPr kumimoji="0" lang="ru-RU" sz="1600" b="1" i="1"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Ронь</a:t>
            </a:r>
            <a:r>
              <a:rPr kumimoji="0" lang="ru-RU" sz="1600" b="1" i="1"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Г. И.</a:t>
            </a:r>
            <a:r>
              <a:rPr kumimoji="0" lang="ru-RU" sz="1600" b="0" i="1"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ru-RU" sz="1600" b="1" i="1"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Гиперестезия зубов </a:t>
            </a:r>
            <a:r>
              <a:rPr kumimoji="0" lang="ru-RU" sz="16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учебно-методическое пособие для студентов медицинских вузов / Г. И. </a:t>
            </a:r>
            <a:r>
              <a:rPr kumimoji="0" lang="ru-RU" sz="1600"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Ронь</a:t>
            </a:r>
            <a:r>
              <a:rPr kumimoji="0" lang="ru-RU" sz="16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Ю. А. Агафонов, А. Н. </a:t>
            </a:r>
            <a:r>
              <a:rPr kumimoji="0" lang="ru-RU" sz="1600"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Козьменко</a:t>
            </a:r>
            <a:r>
              <a:rPr kumimoji="0" lang="ru-RU" sz="16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 Министерство здравоохранения РФ , ГБОУ ВПО УГМА. - Екатеринбург, 2013. - 48 с. : ил.</a:t>
            </a:r>
            <a:endParaRPr kumimoji="0" lang="ru-RU" sz="1600" b="0" i="0" u="none" strike="noStrike" cap="none" normalizeH="0" baseline="0" dirty="0" smtClean="0">
              <a:ln>
                <a:noFill/>
              </a:ln>
              <a:solidFill>
                <a:schemeClr val="tx1"/>
              </a:solidFill>
              <a:effectLst/>
              <a:latin typeface="Times New Roman" pitchFamily="18" charset="0"/>
              <a:cs typeface="Times New Roman" pitchFamily="18" charset="0"/>
            </a:endParaRPr>
          </a:p>
        </p:txBody>
      </p:sp>
      <p:sp>
        <p:nvSpPr>
          <p:cNvPr id="5" name="TextBox 4"/>
          <p:cNvSpPr txBox="1"/>
          <p:nvPr/>
        </p:nvSpPr>
        <p:spPr>
          <a:xfrm>
            <a:off x="0" y="4437112"/>
            <a:ext cx="9144000" cy="646331"/>
          </a:xfrm>
          <a:prstGeom prst="rect">
            <a:avLst/>
          </a:prstGeom>
          <a:noFill/>
        </p:spPr>
        <p:txBody>
          <a:bodyPr wrap="square" rtlCol="0">
            <a:spAutoFit/>
          </a:bodyPr>
          <a:lstStyle/>
          <a:p>
            <a:pPr indent="355600" algn="just"/>
            <a:r>
              <a:rPr lang="ru-RU" b="1" dirty="0" smtClean="0">
                <a:solidFill>
                  <a:srgbClr val="28003E"/>
                </a:solidFill>
                <a:latin typeface="Gabriola" pitchFamily="82" charset="0"/>
              </a:rPr>
              <a:t>Книга предназначена в качестве учебно-методического пособия для студентов медицинских вузов, осваивающих ООП ВПО 060201. 65 – Стоматология.</a:t>
            </a:r>
            <a:endParaRPr lang="ru-RU" b="1" dirty="0">
              <a:solidFill>
                <a:srgbClr val="28003E"/>
              </a:solidFill>
              <a:latin typeface="Gabriola" pitchFamily="82" charset="0"/>
            </a:endParaRPr>
          </a:p>
        </p:txBody>
      </p:sp>
      <p:pic>
        <p:nvPicPr>
          <p:cNvPr id="24578" name="Picture 2" descr="C:\Users\avtomatic\Desktop\Рисунок24.jpg"/>
          <p:cNvPicPr>
            <a:picLocks noChangeAspect="1" noChangeArrowheads="1"/>
          </p:cNvPicPr>
          <p:nvPr/>
        </p:nvPicPr>
        <p:blipFill>
          <a:blip r:embed="rId3" cstate="print"/>
          <a:srcRect l="8174" t="3875" r="9095" b="8267"/>
          <a:stretch>
            <a:fillRect/>
          </a:stretch>
        </p:blipFill>
        <p:spPr bwMode="auto">
          <a:xfrm>
            <a:off x="3563888" y="1196752"/>
            <a:ext cx="2088232" cy="3096344"/>
          </a:xfrm>
          <a:prstGeom prst="rect">
            <a:avLst/>
          </a:prstGeom>
          <a:noFill/>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8" name="Picture 2" descr="E:\Рисунок1.png"/>
          <p:cNvPicPr>
            <a:picLocks noChangeAspect="1" noChangeArrowheads="1"/>
          </p:cNvPicPr>
          <p:nvPr/>
        </p:nvPicPr>
        <p:blipFill>
          <a:blip r:embed="rId2" cstate="print"/>
          <a:srcRect/>
          <a:stretch>
            <a:fillRect/>
          </a:stretch>
        </p:blipFill>
        <p:spPr bwMode="auto">
          <a:xfrm>
            <a:off x="2028" y="0"/>
            <a:ext cx="9139943" cy="6858000"/>
          </a:xfrm>
          <a:prstGeom prst="rect">
            <a:avLst/>
          </a:prstGeom>
          <a:noFill/>
        </p:spPr>
      </p:pic>
      <p:sp>
        <p:nvSpPr>
          <p:cNvPr id="46081" name="Rectangle 1"/>
          <p:cNvSpPr>
            <a:spLocks noChangeArrowheads="1"/>
          </p:cNvSpPr>
          <p:nvPr/>
        </p:nvSpPr>
        <p:spPr bwMode="auto">
          <a:xfrm>
            <a:off x="0" y="-30778"/>
            <a:ext cx="1835696" cy="64633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b="1" i="0" u="none" strike="noStrike" cap="none" normalizeH="0" baseline="0" dirty="0" smtClean="0">
                <a:ln>
                  <a:noFill/>
                </a:ln>
                <a:solidFill>
                  <a:srgbClr val="000066"/>
                </a:solidFill>
                <a:effectLst>
                  <a:outerShdw blurRad="38100" dist="38100" dir="2700000" algn="tl">
                    <a:srgbClr val="000000">
                      <a:alpha val="43137"/>
                    </a:srgbClr>
                  </a:outerShdw>
                </a:effectLst>
                <a:latin typeface="Bookman Old Style" pitchFamily="18" charset="0"/>
                <a:ea typeface="Times New Roman" pitchFamily="18" charset="0"/>
                <a:cs typeface="Times New Roman" pitchFamily="18" charset="0"/>
              </a:rPr>
              <a:t>616.1(УГМА)</a:t>
            </a:r>
            <a:endParaRPr kumimoji="0" lang="ru-RU" b="1" i="0" u="none" strike="noStrike" cap="none" normalizeH="0" baseline="0" dirty="0" smtClean="0">
              <a:ln>
                <a:noFill/>
              </a:ln>
              <a:solidFill>
                <a:srgbClr val="000066"/>
              </a:solidFill>
              <a:effectLst>
                <a:outerShdw blurRad="38100" dist="38100" dir="2700000" algn="tl">
                  <a:srgbClr val="000000">
                    <a:alpha val="43137"/>
                  </a:srgbClr>
                </a:outerShdw>
              </a:effectLst>
              <a:latin typeface="Bookman Old Style" pitchFamily="18"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u-RU" b="1" i="0" u="none" strike="noStrike" cap="none" normalizeH="0" baseline="0" dirty="0" smtClean="0">
                <a:ln>
                  <a:noFill/>
                </a:ln>
                <a:solidFill>
                  <a:srgbClr val="000066"/>
                </a:solidFill>
                <a:effectLst>
                  <a:outerShdw blurRad="38100" dist="38100" dir="2700000" algn="tl">
                    <a:srgbClr val="000000">
                      <a:alpha val="43137"/>
                    </a:srgbClr>
                  </a:outerShdw>
                </a:effectLst>
                <a:latin typeface="Bookman Old Style" pitchFamily="18" charset="0"/>
                <a:ea typeface="Times New Roman" pitchFamily="18" charset="0"/>
                <a:cs typeface="Times New Roman" pitchFamily="18" charset="0"/>
              </a:rPr>
              <a:t>С324</a:t>
            </a:r>
            <a:endParaRPr kumimoji="0" lang="ru-RU" b="1" i="0" u="none" strike="noStrike" cap="none" normalizeH="0" baseline="0" dirty="0" smtClean="0">
              <a:ln>
                <a:noFill/>
              </a:ln>
              <a:solidFill>
                <a:srgbClr val="000066"/>
              </a:solidFill>
              <a:effectLst>
                <a:outerShdw blurRad="38100" dist="38100" dir="2700000" algn="tl">
                  <a:srgbClr val="000000">
                    <a:alpha val="43137"/>
                  </a:srgbClr>
                </a:outerShdw>
              </a:effectLst>
              <a:latin typeface="Bookman Old Style" pitchFamily="18" charset="0"/>
              <a:cs typeface="Arial" pitchFamily="34" charset="0"/>
            </a:endParaRPr>
          </a:p>
        </p:txBody>
      </p:sp>
      <p:sp>
        <p:nvSpPr>
          <p:cNvPr id="46082" name="Rectangle 2"/>
          <p:cNvSpPr>
            <a:spLocks noChangeArrowheads="1"/>
          </p:cNvSpPr>
          <p:nvPr/>
        </p:nvSpPr>
        <p:spPr bwMode="auto">
          <a:xfrm>
            <a:off x="1835696" y="116632"/>
            <a:ext cx="7308304" cy="181588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R="0" lvl="0" indent="712788" algn="just" defTabSz="914400" rtl="0" eaLnBrk="1" fontAlgn="base" latinLnBrk="0" hangingPunct="1">
              <a:lnSpc>
                <a:spcPct val="100000"/>
              </a:lnSpc>
              <a:spcBef>
                <a:spcPct val="0"/>
              </a:spcBef>
              <a:spcAft>
                <a:spcPct val="0"/>
              </a:spcAft>
              <a:buClrTx/>
              <a:buSzTx/>
              <a:buFontTx/>
              <a:buNone/>
              <a:tabLst/>
            </a:pPr>
            <a:r>
              <a:rPr kumimoji="0" lang="ru-RU" sz="1600" b="1" i="1"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Сердечно-легочная реанимация на</a:t>
            </a:r>
            <a:r>
              <a:rPr kumimoji="0" lang="ru-RU" sz="1600" b="0" i="1"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ru-RU" sz="1600" b="1" i="1"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догоспитальном</a:t>
            </a:r>
            <a:r>
              <a:rPr kumimoji="0" lang="ru-RU" sz="1600" b="1" i="1"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этапе </a:t>
            </a:r>
            <a:r>
              <a:rPr kumimoji="0" lang="ru-RU" sz="16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учебно-методическое пособие / </a:t>
            </a:r>
            <a:r>
              <a:rPr kumimoji="0" lang="ru-RU" sz="1600"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М-во</a:t>
            </a:r>
            <a:r>
              <a:rPr kumimoji="0" lang="ru-RU" sz="16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ru-RU" sz="1600"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здравоохр</a:t>
            </a:r>
            <a:r>
              <a:rPr kumimoji="0" lang="ru-RU" sz="16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РФ ГБОУ ВПО УГМА, Кафедра скорой мед. помощи, Управление </a:t>
            </a:r>
            <a:r>
              <a:rPr kumimoji="0" lang="ru-RU" sz="1600"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здравоохр</a:t>
            </a:r>
            <a:r>
              <a:rPr kumimoji="0" lang="ru-RU" sz="16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Администрации г. Екатеринбурга, МБУ "Станция скорой мед. помощи им. В.Ф. Капиноса" ; </a:t>
            </a:r>
            <a:r>
              <a:rPr kumimoji="0" lang="ru-RU" sz="1600"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М-во</a:t>
            </a:r>
            <a:r>
              <a:rPr kumimoji="0" lang="ru-RU" sz="16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ru-RU" sz="1600"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здравоохр</a:t>
            </a:r>
            <a:r>
              <a:rPr kumimoji="0" lang="ru-RU" sz="16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РФ ГБОУ ВПО УГМА, Кафедра скорой мед. помощи, Управление </a:t>
            </a:r>
            <a:r>
              <a:rPr kumimoji="0" lang="ru-RU" sz="1600"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здравоохр</a:t>
            </a:r>
            <a:r>
              <a:rPr kumimoji="0" lang="ru-RU" sz="16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Администрации г. Екатеринбурга, МБУ "Станция скорой мед. помощи им. В.Ф. Капиноса". - Екатеринбург : [УГМА], 2013. - 32 с. : ил.</a:t>
            </a:r>
            <a:endParaRPr kumimoji="0" lang="ru-RU" sz="1600" b="0" i="0" u="none" strike="noStrike" cap="none" normalizeH="0" baseline="0" dirty="0" smtClean="0">
              <a:ln>
                <a:noFill/>
              </a:ln>
              <a:solidFill>
                <a:schemeClr val="tx1"/>
              </a:solidFill>
              <a:effectLst/>
              <a:latin typeface="Times New Roman" pitchFamily="18" charset="0"/>
              <a:cs typeface="Times New Roman" pitchFamily="18" charset="0"/>
            </a:endParaRPr>
          </a:p>
        </p:txBody>
      </p:sp>
      <p:sp>
        <p:nvSpPr>
          <p:cNvPr id="6" name="TextBox 5"/>
          <p:cNvSpPr txBox="1"/>
          <p:nvPr/>
        </p:nvSpPr>
        <p:spPr>
          <a:xfrm>
            <a:off x="0" y="5229200"/>
            <a:ext cx="9144000" cy="1200329"/>
          </a:xfrm>
          <a:prstGeom prst="rect">
            <a:avLst/>
          </a:prstGeom>
          <a:noFill/>
        </p:spPr>
        <p:txBody>
          <a:bodyPr wrap="square" rtlCol="0">
            <a:spAutoFit/>
          </a:bodyPr>
          <a:lstStyle/>
          <a:p>
            <a:pPr indent="355600" algn="just"/>
            <a:r>
              <a:rPr lang="ru-RU" b="1" dirty="0" smtClean="0">
                <a:solidFill>
                  <a:srgbClr val="28003E"/>
                </a:solidFill>
                <a:latin typeface="Gabriola" pitchFamily="82" charset="0"/>
              </a:rPr>
              <a:t>В данном пособие рассмотрены базовый и расширенный реанимационные комплексы проведения сердечно-легочной реанимации на </a:t>
            </a:r>
            <a:r>
              <a:rPr lang="ru-RU" b="1" dirty="0" err="1" smtClean="0">
                <a:solidFill>
                  <a:srgbClr val="28003E"/>
                </a:solidFill>
                <a:latin typeface="Gabriola" pitchFamily="82" charset="0"/>
              </a:rPr>
              <a:t>догоспитальном</a:t>
            </a:r>
            <a:r>
              <a:rPr lang="ru-RU" b="1" dirty="0" smtClean="0">
                <a:solidFill>
                  <a:srgbClr val="28003E"/>
                </a:solidFill>
                <a:latin typeface="Gabriola" pitchFamily="82" charset="0"/>
              </a:rPr>
              <a:t> этапе. </a:t>
            </a:r>
          </a:p>
          <a:p>
            <a:pPr indent="355600" algn="just"/>
            <a:r>
              <a:rPr lang="ru-RU" b="1" dirty="0" smtClean="0">
                <a:solidFill>
                  <a:srgbClr val="28003E"/>
                </a:solidFill>
                <a:latin typeface="Gabriola" pitchFamily="82" charset="0"/>
              </a:rPr>
              <a:t>Пособие предназначено для врачей и интернов службы скорой медицинской помощи, врачей приемных отделений, врачей общей практики.</a:t>
            </a:r>
            <a:endParaRPr lang="ru-RU" b="1" dirty="0">
              <a:solidFill>
                <a:srgbClr val="28003E"/>
              </a:solidFill>
              <a:latin typeface="Gabriola" pitchFamily="82" charset="0"/>
            </a:endParaRPr>
          </a:p>
        </p:txBody>
      </p:sp>
      <p:pic>
        <p:nvPicPr>
          <p:cNvPr id="25602" name="Picture 2" descr="C:\Users\avtomatic\Desktop\Рисунок25.jpg"/>
          <p:cNvPicPr>
            <a:picLocks noChangeAspect="1" noChangeArrowheads="1"/>
          </p:cNvPicPr>
          <p:nvPr/>
        </p:nvPicPr>
        <p:blipFill>
          <a:blip r:embed="rId3" cstate="print"/>
          <a:srcRect l="7597" t="3799" r="6668" b="8343"/>
          <a:stretch>
            <a:fillRect/>
          </a:stretch>
        </p:blipFill>
        <p:spPr bwMode="auto">
          <a:xfrm>
            <a:off x="3563889" y="2060848"/>
            <a:ext cx="2277209" cy="3060000"/>
          </a:xfrm>
          <a:prstGeom prst="rect">
            <a:avLst/>
          </a:prstGeom>
          <a:noFill/>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2" name="Picture 2" descr="E:\Рисунок1.png"/>
          <p:cNvPicPr>
            <a:picLocks noChangeAspect="1" noChangeArrowheads="1"/>
          </p:cNvPicPr>
          <p:nvPr/>
        </p:nvPicPr>
        <p:blipFill>
          <a:blip r:embed="rId2" cstate="print"/>
          <a:srcRect/>
          <a:stretch>
            <a:fillRect/>
          </a:stretch>
        </p:blipFill>
        <p:spPr bwMode="auto">
          <a:xfrm>
            <a:off x="0" y="0"/>
            <a:ext cx="9139943" cy="6858000"/>
          </a:xfrm>
          <a:prstGeom prst="rect">
            <a:avLst/>
          </a:prstGeom>
          <a:noFill/>
        </p:spPr>
      </p:pic>
      <p:sp>
        <p:nvSpPr>
          <p:cNvPr id="45057" name="Rectangle 1"/>
          <p:cNvSpPr>
            <a:spLocks noChangeArrowheads="1"/>
          </p:cNvSpPr>
          <p:nvPr/>
        </p:nvSpPr>
        <p:spPr bwMode="auto">
          <a:xfrm>
            <a:off x="0" y="-30778"/>
            <a:ext cx="1800200" cy="64633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b="1" i="0" u="none" strike="noStrike" cap="none" normalizeH="0" baseline="0" dirty="0" smtClean="0">
                <a:ln>
                  <a:noFill/>
                </a:ln>
                <a:solidFill>
                  <a:srgbClr val="000066"/>
                </a:solidFill>
                <a:effectLst>
                  <a:outerShdw blurRad="38100" dist="38100" dir="2700000" algn="tl">
                    <a:srgbClr val="000000">
                      <a:alpha val="43137"/>
                    </a:srgbClr>
                  </a:outerShdw>
                </a:effectLst>
                <a:latin typeface="Bookman Old Style" pitchFamily="18" charset="0"/>
                <a:ea typeface="Times New Roman" pitchFamily="18" charset="0"/>
                <a:cs typeface="Times New Roman" pitchFamily="18" charset="0"/>
              </a:rPr>
              <a:t>616.1(УГМА)</a:t>
            </a:r>
            <a:endParaRPr kumimoji="0" lang="ru-RU" b="0" i="0" u="none" strike="noStrike" cap="none" normalizeH="0" baseline="0" dirty="0" smtClean="0">
              <a:ln>
                <a:noFill/>
              </a:ln>
              <a:solidFill>
                <a:srgbClr val="000066"/>
              </a:solidFill>
              <a:effectLst>
                <a:outerShdw blurRad="38100" dist="38100" dir="2700000" algn="tl">
                  <a:srgbClr val="000000">
                    <a:alpha val="43137"/>
                  </a:srgbClr>
                </a:outerShdw>
              </a:effectLst>
              <a:latin typeface="Bookman Old Style" pitchFamily="18"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u-RU" b="1" i="0" u="none" strike="noStrike" cap="none" normalizeH="0" baseline="0" dirty="0" smtClean="0">
                <a:ln>
                  <a:noFill/>
                </a:ln>
                <a:solidFill>
                  <a:srgbClr val="000066"/>
                </a:solidFill>
                <a:effectLst>
                  <a:outerShdw blurRad="38100" dist="38100" dir="2700000" algn="tl">
                    <a:srgbClr val="000000">
                      <a:alpha val="43137"/>
                    </a:srgbClr>
                  </a:outerShdw>
                </a:effectLst>
                <a:latin typeface="Bookman Old Style" pitchFamily="18" charset="0"/>
                <a:ea typeface="Times New Roman" pitchFamily="18" charset="0"/>
                <a:cs typeface="Times New Roman" pitchFamily="18" charset="0"/>
              </a:rPr>
              <a:t>Т157</a:t>
            </a:r>
            <a:endParaRPr kumimoji="0" lang="ru-RU" b="0" i="0" u="none" strike="noStrike" cap="none" normalizeH="0" baseline="0" dirty="0" smtClean="0">
              <a:ln>
                <a:noFill/>
              </a:ln>
              <a:solidFill>
                <a:srgbClr val="000066"/>
              </a:solidFill>
              <a:effectLst>
                <a:outerShdw blurRad="38100" dist="38100" dir="2700000" algn="tl">
                  <a:srgbClr val="000000">
                    <a:alpha val="43137"/>
                  </a:srgbClr>
                </a:outerShdw>
              </a:effectLst>
              <a:latin typeface="Bookman Old Style" pitchFamily="18" charset="0"/>
              <a:cs typeface="Arial" pitchFamily="34" charset="0"/>
            </a:endParaRPr>
          </a:p>
        </p:txBody>
      </p:sp>
      <p:sp>
        <p:nvSpPr>
          <p:cNvPr id="45058" name="Rectangle 2"/>
          <p:cNvSpPr>
            <a:spLocks noChangeArrowheads="1"/>
          </p:cNvSpPr>
          <p:nvPr/>
        </p:nvSpPr>
        <p:spPr bwMode="auto">
          <a:xfrm>
            <a:off x="1763688" y="24299"/>
            <a:ext cx="7380312" cy="181588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R="0" lvl="0" indent="712788" algn="just" defTabSz="914400" rtl="0" eaLnBrk="1" fontAlgn="base" latinLnBrk="0" hangingPunct="1">
              <a:lnSpc>
                <a:spcPct val="100000"/>
              </a:lnSpc>
              <a:spcBef>
                <a:spcPct val="0"/>
              </a:spcBef>
              <a:spcAft>
                <a:spcPct val="0"/>
              </a:spcAft>
              <a:buClrTx/>
              <a:buSzTx/>
              <a:buFontTx/>
              <a:buNone/>
              <a:tabLst/>
            </a:pPr>
            <a:r>
              <a:rPr kumimoji="0" lang="ru-RU" sz="1600" b="1" i="1"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Тактика и неотложная</a:t>
            </a:r>
            <a:r>
              <a:rPr kumimoji="0" lang="ru-RU" sz="1600" b="0" i="1"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ru-RU" sz="1600" b="1" i="1"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помощь при нарушениях сердечного ритма и проводимости на </a:t>
            </a:r>
            <a:r>
              <a:rPr kumimoji="0" lang="ru-RU" sz="1600" b="1" i="1"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догоспитальном</a:t>
            </a:r>
            <a:r>
              <a:rPr kumimoji="0" lang="ru-RU" sz="1600" b="1" i="1"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этапе </a:t>
            </a:r>
            <a:r>
              <a:rPr kumimoji="0" lang="ru-RU" sz="16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учебно-методическое пособие / </a:t>
            </a:r>
            <a:r>
              <a:rPr kumimoji="0" lang="ru-RU" sz="1600"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М-во</a:t>
            </a:r>
            <a:r>
              <a:rPr kumimoji="0" lang="ru-RU" sz="16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ru-RU" sz="1600"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здравоохр</a:t>
            </a:r>
            <a:r>
              <a:rPr kumimoji="0" lang="ru-RU" sz="16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РФ ГБОУ ВПО УГМА, Кафедра скорой мед. помощи, Управление </a:t>
            </a:r>
            <a:r>
              <a:rPr kumimoji="0" lang="ru-RU" sz="1600"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здравоохр</a:t>
            </a:r>
            <a:r>
              <a:rPr kumimoji="0" lang="ru-RU" sz="16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Администрации г. Екатеринбурга, МБУ "Станция скорой мед. помощи им. Капиноса" ; </a:t>
            </a:r>
            <a:r>
              <a:rPr kumimoji="0" lang="ru-RU" sz="1600"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М-во</a:t>
            </a:r>
            <a:r>
              <a:rPr kumimoji="0" lang="ru-RU" sz="16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ru-RU" sz="1600"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здравоохр</a:t>
            </a:r>
            <a:r>
              <a:rPr kumimoji="0" lang="ru-RU" sz="16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РФ ГБОУ ВПО УГМА, Кафедра скорой мед. помощи, Управление </a:t>
            </a:r>
            <a:r>
              <a:rPr kumimoji="0" lang="ru-RU" sz="1600"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здравоохр</a:t>
            </a:r>
            <a:r>
              <a:rPr kumimoji="0" lang="ru-RU" sz="16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Администрации г. Екатеринбурга, МБУ "Станция скорой мед. помощи им. Капиноса". - Екатеринбург : [УГМА], 2013. - 38 с. : ил.</a:t>
            </a:r>
            <a:endParaRPr kumimoji="0" lang="ru-RU" sz="1600" b="0" i="0" u="none" strike="noStrike" cap="none" normalizeH="0" baseline="0" dirty="0" smtClean="0">
              <a:ln>
                <a:noFill/>
              </a:ln>
              <a:solidFill>
                <a:schemeClr val="tx1"/>
              </a:solidFill>
              <a:effectLst/>
              <a:latin typeface="Times New Roman" pitchFamily="18" charset="0"/>
              <a:cs typeface="Times New Roman" pitchFamily="18" charset="0"/>
            </a:endParaRPr>
          </a:p>
        </p:txBody>
      </p:sp>
      <p:sp>
        <p:nvSpPr>
          <p:cNvPr id="5" name="TextBox 4"/>
          <p:cNvSpPr txBox="1"/>
          <p:nvPr/>
        </p:nvSpPr>
        <p:spPr>
          <a:xfrm>
            <a:off x="0" y="5013176"/>
            <a:ext cx="9144000" cy="1200329"/>
          </a:xfrm>
          <a:prstGeom prst="rect">
            <a:avLst/>
          </a:prstGeom>
          <a:noFill/>
        </p:spPr>
        <p:txBody>
          <a:bodyPr wrap="square" rtlCol="0">
            <a:spAutoFit/>
          </a:bodyPr>
          <a:lstStyle/>
          <a:p>
            <a:pPr indent="355600" algn="just"/>
            <a:r>
              <a:rPr lang="ru-RU" b="1" dirty="0" smtClean="0">
                <a:solidFill>
                  <a:srgbClr val="28003E"/>
                </a:solidFill>
                <a:latin typeface="Gabriola" pitchFamily="82" charset="0"/>
              </a:rPr>
              <a:t>В данном учебно-методическом пособии рассмотрены основные причины, неотложная помощь и тактические действия врача при острых нарушениях сердечного ритма и проводимости на </a:t>
            </a:r>
            <a:r>
              <a:rPr lang="ru-RU" b="1" dirty="0" err="1" smtClean="0">
                <a:solidFill>
                  <a:srgbClr val="28003E"/>
                </a:solidFill>
                <a:latin typeface="Gabriola" pitchFamily="82" charset="0"/>
              </a:rPr>
              <a:t>догоспитальном</a:t>
            </a:r>
            <a:r>
              <a:rPr lang="ru-RU" b="1" dirty="0" smtClean="0">
                <a:solidFill>
                  <a:srgbClr val="28003E"/>
                </a:solidFill>
                <a:latin typeface="Gabriola" pitchFamily="82" charset="0"/>
              </a:rPr>
              <a:t> этапе. </a:t>
            </a:r>
          </a:p>
          <a:p>
            <a:pPr indent="355600" algn="just"/>
            <a:r>
              <a:rPr lang="ru-RU" b="1" dirty="0" smtClean="0">
                <a:solidFill>
                  <a:srgbClr val="28003E"/>
                </a:solidFill>
                <a:latin typeface="Gabriola" pitchFamily="82" charset="0"/>
              </a:rPr>
              <a:t>Пособие предназначено для интернов и врачей скорой медицинской помощи, амбулаторно-поликлинической службы, приемных отделений, врачей общей практики. </a:t>
            </a:r>
            <a:endParaRPr lang="ru-RU" b="1" dirty="0">
              <a:solidFill>
                <a:srgbClr val="28003E"/>
              </a:solidFill>
              <a:latin typeface="Gabriola" pitchFamily="82" charset="0"/>
            </a:endParaRPr>
          </a:p>
        </p:txBody>
      </p:sp>
      <p:pic>
        <p:nvPicPr>
          <p:cNvPr id="26626" name="Picture 2" descr="C:\Users\avtomatic\Desktop\Рисунок26.jpg"/>
          <p:cNvPicPr>
            <a:picLocks noChangeAspect="1" noChangeArrowheads="1"/>
          </p:cNvPicPr>
          <p:nvPr/>
        </p:nvPicPr>
        <p:blipFill>
          <a:blip r:embed="rId3" cstate="print"/>
          <a:srcRect l="8319" t="5368" r="8908" b="10860"/>
          <a:stretch>
            <a:fillRect/>
          </a:stretch>
        </p:blipFill>
        <p:spPr bwMode="auto">
          <a:xfrm>
            <a:off x="3563888" y="1916832"/>
            <a:ext cx="2239024" cy="3060000"/>
          </a:xfrm>
          <a:prstGeom prst="rect">
            <a:avLst/>
          </a:prstGeom>
          <a:noFill/>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6" name="Picture 2" descr="E:\Рисунок1.png"/>
          <p:cNvPicPr>
            <a:picLocks noChangeAspect="1" noChangeArrowheads="1"/>
          </p:cNvPicPr>
          <p:nvPr/>
        </p:nvPicPr>
        <p:blipFill>
          <a:blip r:embed="rId2" cstate="print"/>
          <a:srcRect/>
          <a:stretch>
            <a:fillRect/>
          </a:stretch>
        </p:blipFill>
        <p:spPr bwMode="auto">
          <a:xfrm>
            <a:off x="0" y="0"/>
            <a:ext cx="9391463" cy="6858000"/>
          </a:xfrm>
          <a:prstGeom prst="rect">
            <a:avLst/>
          </a:prstGeom>
          <a:noFill/>
        </p:spPr>
      </p:pic>
      <p:sp>
        <p:nvSpPr>
          <p:cNvPr id="44033" name="Rectangle 1"/>
          <p:cNvSpPr>
            <a:spLocks noChangeArrowheads="1"/>
          </p:cNvSpPr>
          <p:nvPr/>
        </p:nvSpPr>
        <p:spPr bwMode="auto">
          <a:xfrm>
            <a:off x="0" y="-30778"/>
            <a:ext cx="1512168" cy="64633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b="1" i="0" u="none" strike="noStrike" cap="none" normalizeH="0" baseline="0" dirty="0" smtClean="0">
                <a:ln>
                  <a:noFill/>
                </a:ln>
                <a:solidFill>
                  <a:srgbClr val="000066"/>
                </a:solidFill>
                <a:effectLst>
                  <a:outerShdw blurRad="38100" dist="38100" dir="2700000" algn="tl">
                    <a:srgbClr val="000000">
                      <a:alpha val="43137"/>
                    </a:srgbClr>
                  </a:outerShdw>
                </a:effectLst>
                <a:latin typeface="Bookman Old Style" pitchFamily="18" charset="0"/>
                <a:ea typeface="Times New Roman" pitchFamily="18" charset="0"/>
                <a:cs typeface="Times New Roman" pitchFamily="18" charset="0"/>
              </a:rPr>
              <a:t>577(УГМА)</a:t>
            </a:r>
            <a:endParaRPr kumimoji="0" lang="ru-RU" b="0" i="0" u="none" strike="noStrike" cap="none" normalizeH="0" baseline="0" dirty="0" smtClean="0">
              <a:ln>
                <a:noFill/>
              </a:ln>
              <a:solidFill>
                <a:srgbClr val="000066"/>
              </a:solidFill>
              <a:effectLst>
                <a:outerShdw blurRad="38100" dist="38100" dir="2700000" algn="tl">
                  <a:srgbClr val="000000">
                    <a:alpha val="43137"/>
                  </a:srgbClr>
                </a:outerShdw>
              </a:effectLst>
              <a:latin typeface="Bookman Old Style" pitchFamily="18"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u-RU" b="1" i="0" u="none" strike="noStrike" cap="none" normalizeH="0" baseline="0" dirty="0" smtClean="0">
                <a:ln>
                  <a:noFill/>
                </a:ln>
                <a:solidFill>
                  <a:srgbClr val="000066"/>
                </a:solidFill>
                <a:effectLst>
                  <a:outerShdw blurRad="38100" dist="38100" dir="2700000" algn="tl">
                    <a:srgbClr val="000000">
                      <a:alpha val="43137"/>
                    </a:srgbClr>
                  </a:outerShdw>
                </a:effectLst>
                <a:latin typeface="Bookman Old Style" pitchFamily="18" charset="0"/>
                <a:ea typeface="Times New Roman" pitchFamily="18" charset="0"/>
                <a:cs typeface="Times New Roman" pitchFamily="18" charset="0"/>
              </a:rPr>
              <a:t>Т352</a:t>
            </a:r>
            <a:endParaRPr kumimoji="0" lang="ru-RU" b="0" i="0" u="none" strike="noStrike" cap="none" normalizeH="0" baseline="0" dirty="0" smtClean="0">
              <a:ln>
                <a:noFill/>
              </a:ln>
              <a:solidFill>
                <a:srgbClr val="000066"/>
              </a:solidFill>
              <a:effectLst>
                <a:outerShdw blurRad="38100" dist="38100" dir="2700000" algn="tl">
                  <a:srgbClr val="000000">
                    <a:alpha val="43137"/>
                  </a:srgbClr>
                </a:outerShdw>
              </a:effectLst>
              <a:latin typeface="Bookman Old Style" pitchFamily="18" charset="0"/>
              <a:cs typeface="Arial" pitchFamily="34" charset="0"/>
            </a:endParaRPr>
          </a:p>
        </p:txBody>
      </p:sp>
      <p:sp>
        <p:nvSpPr>
          <p:cNvPr id="44034" name="Rectangle 2"/>
          <p:cNvSpPr>
            <a:spLocks noChangeArrowheads="1"/>
          </p:cNvSpPr>
          <p:nvPr/>
        </p:nvSpPr>
        <p:spPr bwMode="auto">
          <a:xfrm>
            <a:off x="1691680" y="142474"/>
            <a:ext cx="7704856" cy="83099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R="0" lvl="0" indent="712788" algn="just" defTabSz="914400" rtl="0" eaLnBrk="1" fontAlgn="base" latinLnBrk="0" hangingPunct="1">
              <a:lnSpc>
                <a:spcPct val="100000"/>
              </a:lnSpc>
              <a:spcBef>
                <a:spcPct val="0"/>
              </a:spcBef>
              <a:spcAft>
                <a:spcPct val="0"/>
              </a:spcAft>
              <a:buClrTx/>
              <a:buSzTx/>
              <a:buFontTx/>
              <a:buNone/>
              <a:tabLst/>
            </a:pPr>
            <a:r>
              <a:rPr kumimoji="0" lang="ru-RU" sz="1600" b="1" i="1"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Терминологический словарь по</a:t>
            </a:r>
            <a:r>
              <a:rPr kumimoji="0" lang="ru-RU" sz="1600" b="0" i="1"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ru-RU" sz="1600" b="1" i="1"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биотехнологии</a:t>
            </a:r>
            <a:r>
              <a:rPr kumimoji="0" lang="ru-RU" sz="1600" b="0" i="1"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ru-RU" sz="16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словарь / </a:t>
            </a:r>
            <a:r>
              <a:rPr kumimoji="0" lang="ru-RU" sz="1600"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М-во</a:t>
            </a:r>
            <a:r>
              <a:rPr kumimoji="0" lang="ru-RU" sz="16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ru-RU" sz="1600"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здравоохр</a:t>
            </a:r>
            <a:r>
              <a:rPr kumimoji="0" lang="ru-RU" sz="16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РФ ГБОУ ВПО УГМА ; [отв. ред. Е. В. </a:t>
            </a:r>
            <a:r>
              <a:rPr kumimoji="0" lang="ru-RU" sz="1600"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Садчикова</a:t>
            </a:r>
            <a:r>
              <a:rPr kumimoji="0" lang="ru-RU" sz="16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 сост. А. Ю. Петров [и др.]. - </a:t>
            </a:r>
            <a:r>
              <a:rPr kumimoji="0" lang="ru-RU" sz="1600"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Еатеринбург</a:t>
            </a:r>
            <a:r>
              <a:rPr kumimoji="0" lang="ru-RU" sz="16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 [УГМА], 2013. - 22 с.</a:t>
            </a:r>
            <a:endParaRPr kumimoji="0" lang="ru-RU" sz="1600" b="0" i="0" u="none" strike="noStrike" cap="none" normalizeH="0" baseline="0" dirty="0" smtClean="0">
              <a:ln>
                <a:noFill/>
              </a:ln>
              <a:solidFill>
                <a:schemeClr val="tx1"/>
              </a:solidFill>
              <a:effectLst/>
              <a:latin typeface="Times New Roman" pitchFamily="18" charset="0"/>
              <a:cs typeface="Times New Roman" pitchFamily="18" charset="0"/>
            </a:endParaRPr>
          </a:p>
        </p:txBody>
      </p:sp>
      <p:sp>
        <p:nvSpPr>
          <p:cNvPr id="5" name="TextBox 4"/>
          <p:cNvSpPr txBox="1"/>
          <p:nvPr/>
        </p:nvSpPr>
        <p:spPr>
          <a:xfrm>
            <a:off x="0" y="4437112"/>
            <a:ext cx="9396536" cy="1200329"/>
          </a:xfrm>
          <a:prstGeom prst="rect">
            <a:avLst/>
          </a:prstGeom>
          <a:noFill/>
        </p:spPr>
        <p:txBody>
          <a:bodyPr wrap="square" rtlCol="0">
            <a:spAutoFit/>
          </a:bodyPr>
          <a:lstStyle/>
          <a:p>
            <a:pPr indent="355600" algn="just"/>
            <a:r>
              <a:rPr lang="ru-RU" b="1" dirty="0" smtClean="0">
                <a:solidFill>
                  <a:srgbClr val="28003E"/>
                </a:solidFill>
                <a:latin typeface="Gabriola" pitchFamily="82" charset="0"/>
              </a:rPr>
              <a:t>Словарь включает 211 наиболее часто встречающихся </a:t>
            </a:r>
            <a:r>
              <a:rPr lang="ru-RU" b="1" dirty="0" err="1" smtClean="0">
                <a:solidFill>
                  <a:srgbClr val="28003E"/>
                </a:solidFill>
                <a:latin typeface="Gabriola" pitchFamily="82" charset="0"/>
              </a:rPr>
              <a:t>биотехнологических</a:t>
            </a:r>
            <a:r>
              <a:rPr lang="ru-RU" b="1" dirty="0" smtClean="0">
                <a:solidFill>
                  <a:srgbClr val="28003E"/>
                </a:solidFill>
                <a:latin typeface="Gabriola" pitchFamily="82" charset="0"/>
              </a:rPr>
              <a:t> терминов, интерпретация которых представляет определенные трудности для провизоров. Терминологический словарь позволит облегчить изучение теоретического материала по курсу «Биотехнология».</a:t>
            </a:r>
          </a:p>
          <a:p>
            <a:pPr indent="355600" algn="just"/>
            <a:r>
              <a:rPr lang="ru-RU" b="1" dirty="0" smtClean="0">
                <a:solidFill>
                  <a:srgbClr val="28003E"/>
                </a:solidFill>
                <a:latin typeface="Gabriola" pitchFamily="82" charset="0"/>
              </a:rPr>
              <a:t>Предназначен для студентов и преподавателей фармацевтических специальностей медицинских ВУЗов.</a:t>
            </a:r>
            <a:endParaRPr lang="ru-RU" b="1" dirty="0">
              <a:solidFill>
                <a:srgbClr val="28003E"/>
              </a:solidFill>
              <a:latin typeface="Gabriola" pitchFamily="82" charset="0"/>
            </a:endParaRPr>
          </a:p>
        </p:txBody>
      </p:sp>
      <p:pic>
        <p:nvPicPr>
          <p:cNvPr id="27650" name="Picture 2" descr="C:\Users\avtomatic\Desktop\Рисунок27.jpg"/>
          <p:cNvPicPr>
            <a:picLocks noChangeAspect="1" noChangeArrowheads="1"/>
          </p:cNvPicPr>
          <p:nvPr/>
        </p:nvPicPr>
        <p:blipFill>
          <a:blip r:embed="rId3" cstate="print"/>
          <a:srcRect l="5268" t="4403" r="10532" b="7580"/>
          <a:stretch>
            <a:fillRect/>
          </a:stretch>
        </p:blipFill>
        <p:spPr bwMode="auto">
          <a:xfrm>
            <a:off x="3563888" y="1196752"/>
            <a:ext cx="2232248" cy="3096344"/>
          </a:xfrm>
          <a:prstGeom prst="rect">
            <a:avLst/>
          </a:prstGeom>
          <a:noFill/>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E:\Рисунок1.pn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
        <p:nvSpPr>
          <p:cNvPr id="2049" name="Rectangle 1"/>
          <p:cNvSpPr>
            <a:spLocks noChangeArrowheads="1"/>
          </p:cNvSpPr>
          <p:nvPr/>
        </p:nvSpPr>
        <p:spPr bwMode="auto">
          <a:xfrm>
            <a:off x="0" y="0"/>
            <a:ext cx="1979712" cy="64633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b="1" i="0" u="none" strike="noStrike" cap="none" normalizeH="0" baseline="0" dirty="0" smtClean="0">
                <a:ln>
                  <a:noFill/>
                </a:ln>
                <a:solidFill>
                  <a:srgbClr val="000066"/>
                </a:solidFill>
                <a:effectLst>
                  <a:outerShdw blurRad="38100" dist="38100" dir="2700000" algn="tl">
                    <a:srgbClr val="000000">
                      <a:alpha val="43137"/>
                    </a:srgbClr>
                  </a:outerShdw>
                </a:effectLst>
                <a:latin typeface="Bookman Old Style" pitchFamily="18" charset="0"/>
                <a:ea typeface="Times New Roman" pitchFamily="18" charset="0"/>
                <a:cs typeface="Times New Roman" pitchFamily="18" charset="0"/>
              </a:rPr>
              <a:t>616.31(УГМА)</a:t>
            </a:r>
            <a:endParaRPr kumimoji="0" lang="ru-RU" b="1" i="0" u="none" strike="noStrike" cap="none" normalizeH="0" baseline="0" dirty="0" smtClean="0">
              <a:ln>
                <a:noFill/>
              </a:ln>
              <a:solidFill>
                <a:srgbClr val="000066"/>
              </a:solidFill>
              <a:effectLst>
                <a:outerShdw blurRad="38100" dist="38100" dir="2700000" algn="tl">
                  <a:srgbClr val="000000">
                    <a:alpha val="43137"/>
                  </a:srgbClr>
                </a:outerShdw>
              </a:effectLst>
              <a:latin typeface="Bookman Old Style" pitchFamily="18"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u-RU" b="1" i="0" u="none" strike="noStrike" cap="none" normalizeH="0" baseline="0" dirty="0" smtClean="0">
                <a:ln>
                  <a:noFill/>
                </a:ln>
                <a:solidFill>
                  <a:srgbClr val="000066"/>
                </a:solidFill>
                <a:effectLst>
                  <a:outerShdw blurRad="38100" dist="38100" dir="2700000" algn="tl">
                    <a:srgbClr val="000000">
                      <a:alpha val="43137"/>
                    </a:srgbClr>
                  </a:outerShdw>
                </a:effectLst>
                <a:latin typeface="Bookman Old Style" pitchFamily="18" charset="0"/>
                <a:ea typeface="Times New Roman" pitchFamily="18" charset="0"/>
                <a:cs typeface="Times New Roman" pitchFamily="18" charset="0"/>
              </a:rPr>
              <a:t>П261</a:t>
            </a:r>
            <a:endParaRPr kumimoji="0" lang="ru-RU" b="1" i="0" u="none" strike="noStrike" cap="none" normalizeH="0" baseline="0" dirty="0" smtClean="0">
              <a:ln>
                <a:noFill/>
              </a:ln>
              <a:solidFill>
                <a:srgbClr val="000066"/>
              </a:solidFill>
              <a:effectLst>
                <a:outerShdw blurRad="38100" dist="38100" dir="2700000" algn="tl">
                  <a:srgbClr val="000000">
                    <a:alpha val="43137"/>
                  </a:srgbClr>
                </a:outerShdw>
              </a:effectLst>
              <a:latin typeface="Bookman Old Style" pitchFamily="18" charset="0"/>
              <a:cs typeface="Arial" pitchFamily="34" charset="0"/>
            </a:endParaRPr>
          </a:p>
        </p:txBody>
      </p:sp>
      <p:sp>
        <p:nvSpPr>
          <p:cNvPr id="2050" name="Rectangle 2"/>
          <p:cNvSpPr>
            <a:spLocks noChangeArrowheads="1"/>
          </p:cNvSpPr>
          <p:nvPr/>
        </p:nvSpPr>
        <p:spPr bwMode="auto">
          <a:xfrm>
            <a:off x="1907704" y="3974"/>
            <a:ext cx="7236296" cy="132343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R="0" lvl="0" indent="712788" algn="just" defTabSz="914400" rtl="0" eaLnBrk="1" fontAlgn="base" latinLnBrk="0" hangingPunct="1">
              <a:lnSpc>
                <a:spcPct val="100000"/>
              </a:lnSpc>
              <a:spcBef>
                <a:spcPct val="0"/>
              </a:spcBef>
              <a:spcAft>
                <a:spcPct val="0"/>
              </a:spcAft>
              <a:buClrTx/>
              <a:buSzTx/>
              <a:buFontTx/>
              <a:buNone/>
              <a:tabLst/>
            </a:pPr>
            <a:r>
              <a:rPr kumimoji="0" lang="ru-RU" sz="1600" b="1" i="1"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I Всероссийское рабочее</a:t>
            </a:r>
            <a:r>
              <a:rPr kumimoji="0" lang="ru-RU" sz="1600" b="0" i="1"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ru-RU" sz="1600" b="1" i="1"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совещание по проблемам фундаментальной стоматологии</a:t>
            </a:r>
            <a:r>
              <a:rPr kumimoji="0" lang="ru-RU" sz="1600" b="0" i="1"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ru-RU" sz="16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23 января 2013 г. : сборник статей / Министерство </a:t>
            </a:r>
            <a:r>
              <a:rPr kumimoji="0" lang="ru-RU" sz="1600"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здравоохр</a:t>
            </a:r>
            <a:r>
              <a:rPr kumimoji="0" lang="ru-RU" sz="16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РФ ГБОУ ВПО УГМА, УО РАН Институт геологии и геохимии им. А. Н. </a:t>
            </a:r>
            <a:r>
              <a:rPr kumimoji="0" lang="ru-RU" sz="1600"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Заварицкого</a:t>
            </a:r>
            <a:r>
              <a:rPr kumimoji="0" lang="ru-RU" sz="16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Институт органического синтеза им. И. Я. </a:t>
            </a:r>
            <a:r>
              <a:rPr kumimoji="0" lang="ru-RU" sz="1600"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Постовского</a:t>
            </a:r>
            <a:r>
              <a:rPr kumimoji="0" lang="ru-RU" sz="16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 Екатеринбург : УГМА, 2013. - 316 с. : ил.</a:t>
            </a:r>
            <a:endParaRPr kumimoji="0" lang="ru-RU" sz="1600" b="0" i="0" u="none" strike="noStrike" cap="none" normalizeH="0" baseline="0" dirty="0" smtClean="0">
              <a:ln>
                <a:noFill/>
              </a:ln>
              <a:solidFill>
                <a:schemeClr val="tx1"/>
              </a:solidFill>
              <a:effectLst/>
              <a:latin typeface="Times New Roman" pitchFamily="18" charset="0"/>
              <a:cs typeface="Times New Roman" pitchFamily="18" charset="0"/>
            </a:endParaRPr>
          </a:p>
        </p:txBody>
      </p:sp>
      <p:pic>
        <p:nvPicPr>
          <p:cNvPr id="2" name="Picture 2" descr="C:\Users\avtomatic\Desktop\Рисунок1.jpg"/>
          <p:cNvPicPr>
            <a:picLocks noChangeAspect="1" noChangeArrowheads="1"/>
          </p:cNvPicPr>
          <p:nvPr/>
        </p:nvPicPr>
        <p:blipFill>
          <a:blip r:embed="rId3" cstate="print"/>
          <a:srcRect/>
          <a:stretch>
            <a:fillRect/>
          </a:stretch>
        </p:blipFill>
        <p:spPr bwMode="auto">
          <a:xfrm>
            <a:off x="3131840" y="1628800"/>
            <a:ext cx="2865437" cy="3902075"/>
          </a:xfrm>
          <a:prstGeom prst="rect">
            <a:avLst/>
          </a:prstGeom>
          <a:noFill/>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70" name="Picture 2" descr="E:\Рисунок1.png"/>
          <p:cNvPicPr>
            <a:picLocks noChangeAspect="1" noChangeArrowheads="1"/>
          </p:cNvPicPr>
          <p:nvPr/>
        </p:nvPicPr>
        <p:blipFill>
          <a:blip r:embed="rId2" cstate="print"/>
          <a:srcRect/>
          <a:stretch>
            <a:fillRect/>
          </a:stretch>
        </p:blipFill>
        <p:spPr bwMode="auto">
          <a:xfrm>
            <a:off x="4057" y="0"/>
            <a:ext cx="9139943" cy="6858000"/>
          </a:xfrm>
          <a:prstGeom prst="rect">
            <a:avLst/>
          </a:prstGeom>
          <a:noFill/>
        </p:spPr>
      </p:pic>
      <p:sp>
        <p:nvSpPr>
          <p:cNvPr id="43009" name="Rectangle 1"/>
          <p:cNvSpPr>
            <a:spLocks noChangeArrowheads="1"/>
          </p:cNvSpPr>
          <p:nvPr/>
        </p:nvSpPr>
        <p:spPr bwMode="auto">
          <a:xfrm>
            <a:off x="0" y="-30778"/>
            <a:ext cx="1907704" cy="64633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b="1" i="0" u="none" strike="noStrike" cap="none" normalizeH="0" baseline="0" dirty="0" smtClean="0">
                <a:ln>
                  <a:noFill/>
                </a:ln>
                <a:solidFill>
                  <a:srgbClr val="000066"/>
                </a:solidFill>
                <a:effectLst>
                  <a:outerShdw blurRad="38100" dist="38100" dir="2700000" algn="tl">
                    <a:srgbClr val="000000">
                      <a:alpha val="43137"/>
                    </a:srgbClr>
                  </a:outerShdw>
                </a:effectLst>
                <a:latin typeface="Bookman Old Style" pitchFamily="18" charset="0"/>
                <a:ea typeface="Times New Roman" pitchFamily="18" charset="0"/>
                <a:cs typeface="Times New Roman" pitchFamily="18" charset="0"/>
              </a:rPr>
              <a:t>661.12(УГМА)</a:t>
            </a:r>
            <a:endParaRPr kumimoji="0" lang="ru-RU" b="0" i="0" u="none" strike="noStrike" cap="none" normalizeH="0" baseline="0" dirty="0" smtClean="0">
              <a:ln>
                <a:noFill/>
              </a:ln>
              <a:solidFill>
                <a:srgbClr val="000066"/>
              </a:solidFill>
              <a:effectLst>
                <a:outerShdw blurRad="38100" dist="38100" dir="2700000" algn="tl">
                  <a:srgbClr val="000000">
                    <a:alpha val="43137"/>
                  </a:srgbClr>
                </a:outerShdw>
              </a:effectLst>
              <a:latin typeface="Bookman Old Style" pitchFamily="18"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u-RU" b="1" i="0" u="none" strike="noStrike" cap="none" normalizeH="0" baseline="0" dirty="0" smtClean="0">
                <a:ln>
                  <a:noFill/>
                </a:ln>
                <a:solidFill>
                  <a:srgbClr val="000066"/>
                </a:solidFill>
                <a:effectLst>
                  <a:outerShdw blurRad="38100" dist="38100" dir="2700000" algn="tl">
                    <a:srgbClr val="000000">
                      <a:alpha val="43137"/>
                    </a:srgbClr>
                  </a:outerShdw>
                </a:effectLst>
                <a:latin typeface="Bookman Old Style" pitchFamily="18" charset="0"/>
                <a:ea typeface="Times New Roman" pitchFamily="18" charset="0"/>
                <a:cs typeface="Times New Roman" pitchFamily="18" charset="0"/>
              </a:rPr>
              <a:t>Т384</a:t>
            </a:r>
            <a:endParaRPr kumimoji="0" lang="ru-RU" b="0" i="0" u="none" strike="noStrike" cap="none" normalizeH="0" baseline="0" dirty="0" smtClean="0">
              <a:ln>
                <a:noFill/>
              </a:ln>
              <a:solidFill>
                <a:srgbClr val="000066"/>
              </a:solidFill>
              <a:effectLst>
                <a:outerShdw blurRad="38100" dist="38100" dir="2700000" algn="tl">
                  <a:srgbClr val="000000">
                    <a:alpha val="43137"/>
                  </a:srgbClr>
                </a:outerShdw>
              </a:effectLst>
              <a:latin typeface="Bookman Old Style" pitchFamily="18" charset="0"/>
              <a:cs typeface="Arial" pitchFamily="34" charset="0"/>
            </a:endParaRPr>
          </a:p>
        </p:txBody>
      </p:sp>
      <p:sp>
        <p:nvSpPr>
          <p:cNvPr id="43010" name="Rectangle 2"/>
          <p:cNvSpPr>
            <a:spLocks noChangeArrowheads="1"/>
          </p:cNvSpPr>
          <p:nvPr/>
        </p:nvSpPr>
        <p:spPr bwMode="auto">
          <a:xfrm>
            <a:off x="2051720" y="142474"/>
            <a:ext cx="7092280" cy="83099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R="0" lvl="0" indent="712788" algn="just" defTabSz="914400" rtl="0" eaLnBrk="1" fontAlgn="base" latinLnBrk="0" hangingPunct="1">
              <a:lnSpc>
                <a:spcPct val="100000"/>
              </a:lnSpc>
              <a:spcBef>
                <a:spcPct val="0"/>
              </a:spcBef>
              <a:spcAft>
                <a:spcPct val="0"/>
              </a:spcAft>
              <a:buClrTx/>
              <a:buSzTx/>
              <a:buFontTx/>
              <a:buNone/>
              <a:tabLst/>
            </a:pPr>
            <a:r>
              <a:rPr kumimoji="0" lang="ru-RU" sz="1600" b="1" i="1"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Технология </a:t>
            </a:r>
            <a:r>
              <a:rPr kumimoji="0" lang="ru-RU" sz="1600" b="1" i="1"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таблетированных</a:t>
            </a:r>
            <a:r>
              <a:rPr kumimoji="0" lang="ru-RU" sz="1600" b="1" i="1"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лекарственных</a:t>
            </a:r>
            <a:r>
              <a:rPr kumimoji="0" lang="ru-RU" sz="1600" b="0" i="1"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ru-RU" sz="1600" b="1" i="1"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форм</a:t>
            </a:r>
            <a:r>
              <a:rPr kumimoji="0" lang="ru-RU" sz="1600" b="0" i="1"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ru-RU" sz="16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методические указания / Министерство здравоохранения РФ ГБОУ ВПО УГМА ; ред. А. Ю. Петров. - Екатеринбург, 2013. - 36 с. : ил.</a:t>
            </a:r>
            <a:endParaRPr kumimoji="0" lang="ru-RU" sz="1600" b="0" i="0" u="none" strike="noStrike" cap="none" normalizeH="0" baseline="0" dirty="0" smtClean="0">
              <a:ln>
                <a:noFill/>
              </a:ln>
              <a:solidFill>
                <a:schemeClr val="tx1"/>
              </a:solidFill>
              <a:effectLst/>
              <a:latin typeface="Times New Roman" pitchFamily="18" charset="0"/>
              <a:cs typeface="Times New Roman" pitchFamily="18" charset="0"/>
            </a:endParaRPr>
          </a:p>
        </p:txBody>
      </p:sp>
      <p:sp>
        <p:nvSpPr>
          <p:cNvPr id="5" name="TextBox 4"/>
          <p:cNvSpPr txBox="1"/>
          <p:nvPr/>
        </p:nvSpPr>
        <p:spPr>
          <a:xfrm>
            <a:off x="0" y="4293096"/>
            <a:ext cx="9144000" cy="1200329"/>
          </a:xfrm>
          <a:prstGeom prst="rect">
            <a:avLst/>
          </a:prstGeom>
          <a:noFill/>
        </p:spPr>
        <p:txBody>
          <a:bodyPr wrap="square" rtlCol="0">
            <a:spAutoFit/>
          </a:bodyPr>
          <a:lstStyle/>
          <a:p>
            <a:pPr indent="355600" algn="just"/>
            <a:r>
              <a:rPr lang="ru-RU" b="1" dirty="0" smtClean="0">
                <a:solidFill>
                  <a:srgbClr val="28003E"/>
                </a:solidFill>
                <a:latin typeface="Gabriola" pitchFamily="82" charset="0"/>
              </a:rPr>
              <a:t>Методические указания содержат краткий информационный материал по теме занятия, а также подробное описание выполняемых в ходе практических занятий лабораторных работ.</a:t>
            </a:r>
          </a:p>
          <a:p>
            <a:pPr indent="355600" algn="just"/>
            <a:r>
              <a:rPr lang="ru-RU" b="1" dirty="0" smtClean="0">
                <a:solidFill>
                  <a:srgbClr val="28003E"/>
                </a:solidFill>
                <a:latin typeface="Gabriola" pitchFamily="82" charset="0"/>
              </a:rPr>
              <a:t>Методические указания по технологии </a:t>
            </a:r>
            <a:r>
              <a:rPr lang="ru-RU" b="1" dirty="0" err="1" smtClean="0">
                <a:solidFill>
                  <a:srgbClr val="28003E"/>
                </a:solidFill>
                <a:latin typeface="Gabriola" pitchFamily="82" charset="0"/>
              </a:rPr>
              <a:t>таблетированных</a:t>
            </a:r>
            <a:r>
              <a:rPr lang="ru-RU" b="1" dirty="0" smtClean="0">
                <a:solidFill>
                  <a:srgbClr val="28003E"/>
                </a:solidFill>
                <a:latin typeface="Gabriola" pitchFamily="82" charset="0"/>
              </a:rPr>
              <a:t> лекарственных форм предназначены для студентов 5 курса фармацевтического факультета. </a:t>
            </a:r>
            <a:endParaRPr lang="ru-RU" b="1" dirty="0">
              <a:solidFill>
                <a:srgbClr val="28003E"/>
              </a:solidFill>
              <a:latin typeface="Gabriola" pitchFamily="82" charset="0"/>
            </a:endParaRPr>
          </a:p>
        </p:txBody>
      </p:sp>
      <p:pic>
        <p:nvPicPr>
          <p:cNvPr id="28674" name="Picture 2" descr="C:\Users\avtomatic\Desktop\Рисунок28.jpg"/>
          <p:cNvPicPr>
            <a:picLocks noChangeAspect="1" noChangeArrowheads="1"/>
          </p:cNvPicPr>
          <p:nvPr/>
        </p:nvPicPr>
        <p:blipFill>
          <a:blip r:embed="rId3" cstate="print"/>
          <a:srcRect l="8038" t="4094" r="8906" b="7889"/>
          <a:stretch>
            <a:fillRect/>
          </a:stretch>
        </p:blipFill>
        <p:spPr bwMode="auto">
          <a:xfrm>
            <a:off x="3419872" y="1196752"/>
            <a:ext cx="2232248" cy="3096344"/>
          </a:xfrm>
          <a:prstGeom prst="rect">
            <a:avLst/>
          </a:prstGeom>
          <a:noFill/>
        </p:spPr>
      </p:pic>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4" name="Picture 2" descr="E:\Рисунок1.png"/>
          <p:cNvPicPr>
            <a:picLocks noChangeAspect="1" noChangeArrowheads="1"/>
          </p:cNvPicPr>
          <p:nvPr/>
        </p:nvPicPr>
        <p:blipFill>
          <a:blip r:embed="rId2" cstate="print"/>
          <a:srcRect/>
          <a:stretch>
            <a:fillRect/>
          </a:stretch>
        </p:blipFill>
        <p:spPr bwMode="auto">
          <a:xfrm>
            <a:off x="4057" y="0"/>
            <a:ext cx="9139943" cy="6858000"/>
          </a:xfrm>
          <a:prstGeom prst="rect">
            <a:avLst/>
          </a:prstGeom>
          <a:noFill/>
        </p:spPr>
      </p:pic>
      <p:sp>
        <p:nvSpPr>
          <p:cNvPr id="51202" name="Rectangle 2"/>
          <p:cNvSpPr>
            <a:spLocks noChangeArrowheads="1"/>
          </p:cNvSpPr>
          <p:nvPr/>
        </p:nvSpPr>
        <p:spPr bwMode="auto">
          <a:xfrm>
            <a:off x="0" y="-30778"/>
            <a:ext cx="1979712" cy="64633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b="1" i="0" u="none" strike="noStrike" cap="none" normalizeH="0" baseline="0" dirty="0" smtClean="0">
                <a:ln>
                  <a:noFill/>
                </a:ln>
                <a:solidFill>
                  <a:srgbClr val="000066"/>
                </a:solidFill>
                <a:effectLst>
                  <a:outerShdw blurRad="38100" dist="38100" dir="2700000" algn="tl">
                    <a:srgbClr val="000000">
                      <a:alpha val="43137"/>
                    </a:srgbClr>
                  </a:outerShdw>
                </a:effectLst>
                <a:latin typeface="Bookman Old Style" pitchFamily="18" charset="0"/>
                <a:ea typeface="Times New Roman" pitchFamily="18" charset="0"/>
                <a:cs typeface="Times New Roman" pitchFamily="18" charset="0"/>
              </a:rPr>
              <a:t>616.71(УГМА)</a:t>
            </a:r>
            <a:endParaRPr kumimoji="0" lang="ru-RU" b="0" i="0" u="none" strike="noStrike" cap="none" normalizeH="0" baseline="0" dirty="0" smtClean="0">
              <a:ln>
                <a:noFill/>
              </a:ln>
              <a:solidFill>
                <a:srgbClr val="000066"/>
              </a:solidFill>
              <a:effectLst>
                <a:outerShdw blurRad="38100" dist="38100" dir="2700000" algn="tl">
                  <a:srgbClr val="000000">
                    <a:alpha val="43137"/>
                  </a:srgbClr>
                </a:outerShdw>
              </a:effectLst>
              <a:latin typeface="Bookman Old Style" pitchFamily="18"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u-RU" b="1" i="0" u="none" strike="noStrike" cap="none" normalizeH="0" baseline="0" dirty="0" smtClean="0">
                <a:ln>
                  <a:noFill/>
                </a:ln>
                <a:solidFill>
                  <a:srgbClr val="000066"/>
                </a:solidFill>
                <a:effectLst>
                  <a:outerShdw blurRad="38100" dist="38100" dir="2700000" algn="tl">
                    <a:srgbClr val="000000">
                      <a:alpha val="43137"/>
                    </a:srgbClr>
                  </a:outerShdw>
                </a:effectLst>
                <a:latin typeface="Bookman Old Style" pitchFamily="18" charset="0"/>
                <a:ea typeface="Times New Roman" pitchFamily="18" charset="0"/>
                <a:cs typeface="Times New Roman" pitchFamily="18" charset="0"/>
              </a:rPr>
              <a:t>У515</a:t>
            </a:r>
            <a:endParaRPr kumimoji="0" lang="ru-RU" b="0" i="0" u="none" strike="noStrike" cap="none" normalizeH="0" baseline="0" dirty="0" smtClean="0">
              <a:ln>
                <a:noFill/>
              </a:ln>
              <a:solidFill>
                <a:srgbClr val="000066"/>
              </a:solidFill>
              <a:effectLst>
                <a:outerShdw blurRad="38100" dist="38100" dir="2700000" algn="tl">
                  <a:srgbClr val="000000">
                    <a:alpha val="43137"/>
                  </a:srgbClr>
                </a:outerShdw>
              </a:effectLst>
              <a:latin typeface="Bookman Old Style" pitchFamily="18" charset="0"/>
              <a:cs typeface="Arial" pitchFamily="34" charset="0"/>
            </a:endParaRPr>
          </a:p>
        </p:txBody>
      </p:sp>
      <p:sp>
        <p:nvSpPr>
          <p:cNvPr id="51203" name="Rectangle 3"/>
          <p:cNvSpPr>
            <a:spLocks noChangeArrowheads="1"/>
          </p:cNvSpPr>
          <p:nvPr/>
        </p:nvSpPr>
        <p:spPr bwMode="auto">
          <a:xfrm>
            <a:off x="2123728" y="142474"/>
            <a:ext cx="7020272" cy="107721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R="0" lvl="0" indent="712788" algn="just" defTabSz="914400" rtl="0" eaLnBrk="1" fontAlgn="base" latinLnBrk="0" hangingPunct="1">
              <a:lnSpc>
                <a:spcPct val="100000"/>
              </a:lnSpc>
              <a:spcBef>
                <a:spcPct val="0"/>
              </a:spcBef>
              <a:spcAft>
                <a:spcPct val="0"/>
              </a:spcAft>
              <a:buClrTx/>
              <a:buSzTx/>
              <a:buFontTx/>
              <a:buNone/>
              <a:tabLst/>
            </a:pPr>
            <a:r>
              <a:rPr kumimoji="0" lang="ru-RU" sz="1600" b="1" i="1"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Ультразвуковое исследование и</a:t>
            </a:r>
            <a:r>
              <a:rPr kumimoji="0" lang="ru-RU" sz="1600" b="0" i="1"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ru-RU" sz="1600" b="1" i="1"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малоинвазивные</a:t>
            </a:r>
            <a:r>
              <a:rPr kumimoji="0" lang="ru-RU" sz="1600" b="1" i="1"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вмешательства при </a:t>
            </a:r>
            <a:r>
              <a:rPr kumimoji="0" lang="ru-RU" sz="1600" b="1" i="1"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псоас-абсцессах</a:t>
            </a:r>
            <a:r>
              <a:rPr kumimoji="0" lang="ru-RU" sz="1600" b="1" i="1"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ru-RU" sz="16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учебное пособие / С. Ф. Мелях [и др.] ; Министерство </a:t>
            </a:r>
            <a:r>
              <a:rPr kumimoji="0" lang="ru-RU" sz="1600"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здравоохр</a:t>
            </a:r>
            <a:r>
              <a:rPr kumimoji="0" lang="ru-RU" sz="16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РФ ФГБУ Уральский НИИ </a:t>
            </a:r>
            <a:r>
              <a:rPr kumimoji="0" lang="ru-RU" sz="1600"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фтизиопульмонологии</a:t>
            </a:r>
            <a:r>
              <a:rPr kumimoji="0" lang="ru-RU" sz="16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ГБОУ ВПО УГМА. - Екатеринбург, 2013. - 64 с. : ил.</a:t>
            </a:r>
            <a:endParaRPr kumimoji="0" lang="ru-RU" sz="1600" b="0" i="0" u="none" strike="noStrike" cap="none" normalizeH="0" baseline="0" dirty="0" smtClean="0">
              <a:ln>
                <a:noFill/>
              </a:ln>
              <a:solidFill>
                <a:schemeClr val="tx1"/>
              </a:solidFill>
              <a:effectLst/>
              <a:latin typeface="Times New Roman" pitchFamily="18" charset="0"/>
              <a:cs typeface="Times New Roman" pitchFamily="18" charset="0"/>
            </a:endParaRPr>
          </a:p>
        </p:txBody>
      </p:sp>
      <p:sp>
        <p:nvSpPr>
          <p:cNvPr id="5" name="TextBox 4"/>
          <p:cNvSpPr txBox="1"/>
          <p:nvPr/>
        </p:nvSpPr>
        <p:spPr>
          <a:xfrm>
            <a:off x="0" y="4549676"/>
            <a:ext cx="9144000" cy="1477328"/>
          </a:xfrm>
          <a:prstGeom prst="rect">
            <a:avLst/>
          </a:prstGeom>
          <a:noFill/>
        </p:spPr>
        <p:txBody>
          <a:bodyPr wrap="square" rtlCol="0">
            <a:spAutoFit/>
          </a:bodyPr>
          <a:lstStyle/>
          <a:p>
            <a:pPr indent="355600" algn="just"/>
            <a:r>
              <a:rPr lang="ru-RU" b="1" dirty="0" smtClean="0">
                <a:solidFill>
                  <a:srgbClr val="28003E"/>
                </a:solidFill>
                <a:latin typeface="Gabriola" pitchFamily="82" charset="0"/>
              </a:rPr>
              <a:t>В пособии освещены вопросы ультразвуковой диагностики </a:t>
            </a:r>
            <a:r>
              <a:rPr lang="ru-RU" b="1" dirty="0" err="1" smtClean="0">
                <a:solidFill>
                  <a:srgbClr val="28003E"/>
                </a:solidFill>
                <a:latin typeface="Gabriola" pitchFamily="82" charset="0"/>
              </a:rPr>
              <a:t>паравертебральных</a:t>
            </a:r>
            <a:r>
              <a:rPr lang="ru-RU" b="1" dirty="0" smtClean="0">
                <a:solidFill>
                  <a:srgbClr val="28003E"/>
                </a:solidFill>
                <a:latin typeface="Gabriola" pitchFamily="82" charset="0"/>
              </a:rPr>
              <a:t> </a:t>
            </a:r>
            <a:r>
              <a:rPr lang="ru-RU" b="1" dirty="0" err="1" smtClean="0">
                <a:solidFill>
                  <a:srgbClr val="28003E"/>
                </a:solidFill>
                <a:latin typeface="Gabriola" pitchFamily="82" charset="0"/>
              </a:rPr>
              <a:t>забрюшинных</a:t>
            </a:r>
            <a:r>
              <a:rPr lang="ru-RU" b="1" dirty="0" smtClean="0">
                <a:solidFill>
                  <a:srgbClr val="28003E"/>
                </a:solidFill>
                <a:latin typeface="Gabriola" pitchFamily="82" charset="0"/>
              </a:rPr>
              <a:t> образований. Кратко оценены возможности лучевых исследований (рентгенографии, КТ) и МРТ в диагностике </a:t>
            </a:r>
            <a:r>
              <a:rPr lang="ru-RU" b="1" dirty="0" err="1" smtClean="0">
                <a:solidFill>
                  <a:srgbClr val="28003E"/>
                </a:solidFill>
                <a:latin typeface="Gabriola" pitchFamily="82" charset="0"/>
              </a:rPr>
              <a:t>псоас-абсцессов</a:t>
            </a:r>
            <a:r>
              <a:rPr lang="ru-RU" b="1" dirty="0" smtClean="0">
                <a:solidFill>
                  <a:srgbClr val="28003E"/>
                </a:solidFill>
                <a:latin typeface="Gabriola" pitchFamily="82" charset="0"/>
              </a:rPr>
              <a:t>. Обобщен собственный опыт ультразвуковой диагностики </a:t>
            </a:r>
            <a:r>
              <a:rPr lang="ru-RU" b="1" dirty="0" err="1" smtClean="0">
                <a:solidFill>
                  <a:srgbClr val="28003E"/>
                </a:solidFill>
                <a:latin typeface="Gabriola" pitchFamily="82" charset="0"/>
              </a:rPr>
              <a:t>псоас-абсцессов</a:t>
            </a:r>
            <a:r>
              <a:rPr lang="ru-RU" b="1" dirty="0" smtClean="0">
                <a:solidFill>
                  <a:srgbClr val="28003E"/>
                </a:solidFill>
                <a:latin typeface="Gabriola" pitchFamily="82" charset="0"/>
              </a:rPr>
              <a:t> и </a:t>
            </a:r>
            <a:r>
              <a:rPr lang="ru-RU" b="1" dirty="0" err="1" smtClean="0">
                <a:solidFill>
                  <a:srgbClr val="28003E"/>
                </a:solidFill>
                <a:latin typeface="Gabriola" pitchFamily="82" charset="0"/>
              </a:rPr>
              <a:t>малоинвазивных</a:t>
            </a:r>
            <a:r>
              <a:rPr lang="ru-RU" b="1" dirty="0" smtClean="0">
                <a:solidFill>
                  <a:srgbClr val="28003E"/>
                </a:solidFill>
                <a:latin typeface="Gabriola" pitchFamily="82" charset="0"/>
              </a:rPr>
              <a:t> вмешательств под ультразвуковым наведением с 2006-2012 годы. Приведены семиотические признаки других патологических </a:t>
            </a:r>
            <a:r>
              <a:rPr lang="ru-RU" b="1" dirty="0" err="1" smtClean="0">
                <a:solidFill>
                  <a:srgbClr val="28003E"/>
                </a:solidFill>
                <a:latin typeface="Gabriola" pitchFamily="82" charset="0"/>
              </a:rPr>
              <a:t>процесов</a:t>
            </a:r>
            <a:r>
              <a:rPr lang="ru-RU" b="1" dirty="0" smtClean="0">
                <a:solidFill>
                  <a:srgbClr val="28003E"/>
                </a:solidFill>
                <a:latin typeface="Gabriola" pitchFamily="82" charset="0"/>
              </a:rPr>
              <a:t> в поясничной области, получаемые при УЗИ исследовании, результаты их биопсий под УЗИ контролем.</a:t>
            </a:r>
            <a:endParaRPr lang="ru-RU" b="1" dirty="0">
              <a:solidFill>
                <a:srgbClr val="28003E"/>
              </a:solidFill>
              <a:latin typeface="Gabriola" pitchFamily="82" charset="0"/>
            </a:endParaRPr>
          </a:p>
        </p:txBody>
      </p:sp>
      <p:pic>
        <p:nvPicPr>
          <p:cNvPr id="29698" name="Picture 2" descr="C:\Users\avtomatic\Desktop\Рисунок29.jpg"/>
          <p:cNvPicPr>
            <a:picLocks noChangeAspect="1" noChangeArrowheads="1"/>
          </p:cNvPicPr>
          <p:nvPr/>
        </p:nvPicPr>
        <p:blipFill>
          <a:blip r:embed="rId3" cstate="print"/>
          <a:srcRect l="9905" t="5242" r="6918" b="6900"/>
          <a:stretch>
            <a:fillRect/>
          </a:stretch>
        </p:blipFill>
        <p:spPr bwMode="auto">
          <a:xfrm>
            <a:off x="3563888" y="1340768"/>
            <a:ext cx="2160240" cy="3096344"/>
          </a:xfrm>
          <a:prstGeom prst="rect">
            <a:avLst/>
          </a:prstGeom>
          <a:noFill/>
        </p:spPr>
      </p:pic>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818" name="Picture 2" descr="E:\Рисунок1.png"/>
          <p:cNvPicPr>
            <a:picLocks noChangeAspect="1" noChangeArrowheads="1"/>
          </p:cNvPicPr>
          <p:nvPr/>
        </p:nvPicPr>
        <p:blipFill>
          <a:blip r:embed="rId2" cstate="print"/>
          <a:srcRect/>
          <a:stretch>
            <a:fillRect/>
          </a:stretch>
        </p:blipFill>
        <p:spPr bwMode="auto">
          <a:xfrm>
            <a:off x="4057" y="0"/>
            <a:ext cx="9139943" cy="6858000"/>
          </a:xfrm>
          <a:prstGeom prst="rect">
            <a:avLst/>
          </a:prstGeom>
          <a:noFill/>
        </p:spPr>
      </p:pic>
      <p:sp>
        <p:nvSpPr>
          <p:cNvPr id="50177" name="Rectangle 1"/>
          <p:cNvSpPr>
            <a:spLocks noChangeArrowheads="1"/>
          </p:cNvSpPr>
          <p:nvPr/>
        </p:nvSpPr>
        <p:spPr bwMode="auto">
          <a:xfrm>
            <a:off x="0" y="-30778"/>
            <a:ext cx="1835696" cy="64633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b="1" i="0" u="none" strike="noStrike" cap="none" normalizeH="0" baseline="0" dirty="0" smtClean="0">
                <a:ln>
                  <a:noFill/>
                </a:ln>
                <a:solidFill>
                  <a:srgbClr val="000066"/>
                </a:solidFill>
                <a:effectLst>
                  <a:outerShdw blurRad="38100" dist="38100" dir="2700000" algn="tl">
                    <a:srgbClr val="000000">
                      <a:alpha val="43137"/>
                    </a:srgbClr>
                  </a:outerShdw>
                </a:effectLst>
                <a:latin typeface="Bookman Old Style" pitchFamily="18" charset="0"/>
                <a:ea typeface="Times New Roman" pitchFamily="18" charset="0"/>
                <a:cs typeface="Times New Roman" pitchFamily="18" charset="0"/>
              </a:rPr>
              <a:t>614.2(УГМА)</a:t>
            </a:r>
            <a:endParaRPr kumimoji="0" lang="ru-RU" b="0" i="0" u="none" strike="noStrike" cap="none" normalizeH="0" baseline="0" dirty="0" smtClean="0">
              <a:ln>
                <a:noFill/>
              </a:ln>
              <a:solidFill>
                <a:srgbClr val="000066"/>
              </a:solidFill>
              <a:effectLst>
                <a:outerShdw blurRad="38100" dist="38100" dir="2700000" algn="tl">
                  <a:srgbClr val="000000">
                    <a:alpha val="43137"/>
                  </a:srgbClr>
                </a:outerShdw>
              </a:effectLst>
              <a:latin typeface="Bookman Old Style" pitchFamily="18"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u-RU" b="1" i="0" u="none" strike="noStrike" cap="none" normalizeH="0" baseline="0" dirty="0" smtClean="0">
                <a:ln>
                  <a:noFill/>
                </a:ln>
                <a:solidFill>
                  <a:srgbClr val="000066"/>
                </a:solidFill>
                <a:effectLst>
                  <a:outerShdw blurRad="38100" dist="38100" dir="2700000" algn="tl">
                    <a:srgbClr val="000000">
                      <a:alpha val="43137"/>
                    </a:srgbClr>
                  </a:outerShdw>
                </a:effectLst>
                <a:latin typeface="Bookman Old Style" pitchFamily="18" charset="0"/>
                <a:ea typeface="Times New Roman" pitchFamily="18" charset="0"/>
                <a:cs typeface="Times New Roman" pitchFamily="18" charset="0"/>
              </a:rPr>
              <a:t>У677</a:t>
            </a:r>
            <a:endParaRPr kumimoji="0" lang="ru-RU" b="0" i="0" u="none" strike="noStrike" cap="none" normalizeH="0" baseline="0" dirty="0" smtClean="0">
              <a:ln>
                <a:noFill/>
              </a:ln>
              <a:solidFill>
                <a:srgbClr val="000066"/>
              </a:solidFill>
              <a:effectLst>
                <a:outerShdw blurRad="38100" dist="38100" dir="2700000" algn="tl">
                  <a:srgbClr val="000000">
                    <a:alpha val="43137"/>
                  </a:srgbClr>
                </a:outerShdw>
              </a:effectLst>
              <a:latin typeface="Bookman Old Style" pitchFamily="18" charset="0"/>
              <a:cs typeface="Arial" pitchFamily="34" charset="0"/>
            </a:endParaRPr>
          </a:p>
        </p:txBody>
      </p:sp>
      <p:sp>
        <p:nvSpPr>
          <p:cNvPr id="50178" name="Rectangle 2"/>
          <p:cNvSpPr>
            <a:spLocks noChangeArrowheads="1"/>
          </p:cNvSpPr>
          <p:nvPr/>
        </p:nvSpPr>
        <p:spPr bwMode="auto">
          <a:xfrm>
            <a:off x="1835696" y="142474"/>
            <a:ext cx="7308304" cy="107721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R="0" lvl="0" indent="712788" algn="just" defTabSz="914400" rtl="0" eaLnBrk="1" fontAlgn="base" latinLnBrk="0" hangingPunct="1">
              <a:lnSpc>
                <a:spcPct val="100000"/>
              </a:lnSpc>
              <a:spcBef>
                <a:spcPct val="0"/>
              </a:spcBef>
              <a:spcAft>
                <a:spcPct val="0"/>
              </a:spcAft>
              <a:buClrTx/>
              <a:buSzTx/>
              <a:buFontTx/>
              <a:buNone/>
              <a:tabLst/>
            </a:pPr>
            <a:r>
              <a:rPr kumimoji="0" lang="ru-RU" sz="1600" b="1" i="1"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Управление качеством высшего</a:t>
            </a:r>
            <a:r>
              <a:rPr kumimoji="0" lang="ru-RU" sz="1600" b="0" i="1"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ru-RU" sz="1600" b="1" i="1"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профессионального образования в условиях внедрения ФГОС</a:t>
            </a:r>
            <a:r>
              <a:rPr kumimoji="0" lang="ru-RU" sz="1600" b="0" i="1"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ru-RU" sz="16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материалы III межрегиональной конференции с международным участием : 23 января 2013 г. / </a:t>
            </a:r>
            <a:r>
              <a:rPr kumimoji="0" lang="ru-RU" sz="1600"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М-во</a:t>
            </a:r>
            <a:r>
              <a:rPr kumimoji="0" lang="ru-RU" sz="16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здравоохранения РФ ГБОУ ВПО УГМА. - Екатеринбург : [УГМА], 2013. - 460 с. : ил.</a:t>
            </a:r>
            <a:endParaRPr kumimoji="0" lang="ru-RU" sz="1600" b="0" i="0" u="none" strike="noStrike" cap="none" normalizeH="0" baseline="0" dirty="0" smtClean="0">
              <a:ln>
                <a:noFill/>
              </a:ln>
              <a:solidFill>
                <a:schemeClr val="tx1"/>
              </a:solidFill>
              <a:effectLst/>
              <a:latin typeface="Times New Roman" pitchFamily="18" charset="0"/>
              <a:cs typeface="Times New Roman" pitchFamily="18" charset="0"/>
            </a:endParaRPr>
          </a:p>
        </p:txBody>
      </p:sp>
      <p:sp>
        <p:nvSpPr>
          <p:cNvPr id="5" name="TextBox 4"/>
          <p:cNvSpPr txBox="1"/>
          <p:nvPr/>
        </p:nvSpPr>
        <p:spPr>
          <a:xfrm>
            <a:off x="0" y="4581128"/>
            <a:ext cx="9144000" cy="646331"/>
          </a:xfrm>
          <a:prstGeom prst="rect">
            <a:avLst/>
          </a:prstGeom>
          <a:noFill/>
        </p:spPr>
        <p:txBody>
          <a:bodyPr wrap="square" rtlCol="0">
            <a:spAutoFit/>
          </a:bodyPr>
          <a:lstStyle/>
          <a:p>
            <a:pPr indent="355600" algn="just"/>
            <a:r>
              <a:rPr lang="ru-RU" b="1" dirty="0" smtClean="0">
                <a:solidFill>
                  <a:srgbClr val="28003E"/>
                </a:solidFill>
                <a:latin typeface="Gabriola" pitchFamily="82" charset="0"/>
              </a:rPr>
              <a:t>В сборнике представлены материалы по широкому кругу вопросов, отражающих актуальные проблемы не только высшего медицинского образования на современном этапе, но и высшего профессионального образования в целом. </a:t>
            </a:r>
            <a:endParaRPr lang="ru-RU" b="1" dirty="0">
              <a:solidFill>
                <a:srgbClr val="28003E"/>
              </a:solidFill>
              <a:latin typeface="Gabriola" pitchFamily="82" charset="0"/>
            </a:endParaRPr>
          </a:p>
        </p:txBody>
      </p:sp>
      <p:pic>
        <p:nvPicPr>
          <p:cNvPr id="30722" name="Picture 2" descr="C:\Users\avtomatic\Desktop\Рисунок30.jpg"/>
          <p:cNvPicPr>
            <a:picLocks noChangeAspect="1" noChangeArrowheads="1"/>
          </p:cNvPicPr>
          <p:nvPr/>
        </p:nvPicPr>
        <p:blipFill>
          <a:blip r:embed="rId3" cstate="print"/>
          <a:srcRect l="5875" t="4817" r="7829" b="7325"/>
          <a:stretch>
            <a:fillRect/>
          </a:stretch>
        </p:blipFill>
        <p:spPr bwMode="auto">
          <a:xfrm>
            <a:off x="3419872" y="1340768"/>
            <a:ext cx="2304256" cy="3096344"/>
          </a:xfrm>
          <a:prstGeom prst="rect">
            <a:avLst/>
          </a:prstGeom>
          <a:noFill/>
        </p:spPr>
      </p:pic>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842" name="Picture 2" descr="E:\Рисунок1.png"/>
          <p:cNvPicPr>
            <a:picLocks noChangeAspect="1" noChangeArrowheads="1"/>
          </p:cNvPicPr>
          <p:nvPr/>
        </p:nvPicPr>
        <p:blipFill>
          <a:blip r:embed="rId2" cstate="print"/>
          <a:srcRect/>
          <a:stretch>
            <a:fillRect/>
          </a:stretch>
        </p:blipFill>
        <p:spPr bwMode="auto">
          <a:xfrm>
            <a:off x="2028" y="0"/>
            <a:ext cx="9139943" cy="6858000"/>
          </a:xfrm>
          <a:prstGeom prst="rect">
            <a:avLst/>
          </a:prstGeom>
          <a:noFill/>
        </p:spPr>
      </p:pic>
      <p:sp>
        <p:nvSpPr>
          <p:cNvPr id="49153" name="Rectangle 1"/>
          <p:cNvSpPr>
            <a:spLocks noChangeArrowheads="1"/>
          </p:cNvSpPr>
          <p:nvPr/>
        </p:nvSpPr>
        <p:spPr bwMode="auto">
          <a:xfrm>
            <a:off x="0" y="-30778"/>
            <a:ext cx="2267744" cy="64633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b="1" i="0" u="none" strike="noStrike" cap="none" normalizeH="0" baseline="0" dirty="0" smtClean="0">
                <a:ln>
                  <a:noFill/>
                </a:ln>
                <a:solidFill>
                  <a:srgbClr val="000066"/>
                </a:solidFill>
                <a:effectLst>
                  <a:outerShdw blurRad="38100" dist="38100" dir="2700000" algn="tl">
                    <a:srgbClr val="000000">
                      <a:alpha val="43137"/>
                    </a:srgbClr>
                  </a:outerShdw>
                </a:effectLst>
                <a:latin typeface="Bookman Old Style" pitchFamily="18" charset="0"/>
                <a:ea typeface="Times New Roman" pitchFamily="18" charset="0"/>
                <a:cs typeface="Times New Roman" pitchFamily="18" charset="0"/>
              </a:rPr>
              <a:t>616-053.3(УГМУ)</a:t>
            </a:r>
            <a:endParaRPr kumimoji="0" lang="ru-RU" b="0" i="0" u="none" strike="noStrike" cap="none" normalizeH="0" baseline="0" dirty="0" smtClean="0">
              <a:ln>
                <a:noFill/>
              </a:ln>
              <a:solidFill>
                <a:srgbClr val="000066"/>
              </a:solidFill>
              <a:effectLst>
                <a:outerShdw blurRad="38100" dist="38100" dir="2700000" algn="tl">
                  <a:srgbClr val="000000">
                    <a:alpha val="43137"/>
                  </a:srgbClr>
                </a:outerShdw>
              </a:effectLst>
              <a:latin typeface="Bookman Old Style" pitchFamily="18"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u-RU" b="1" i="0" u="none" strike="noStrike" cap="none" normalizeH="0" baseline="0" dirty="0" smtClean="0">
                <a:ln>
                  <a:noFill/>
                </a:ln>
                <a:solidFill>
                  <a:srgbClr val="000066"/>
                </a:solidFill>
                <a:effectLst>
                  <a:outerShdw blurRad="38100" dist="38100" dir="2700000" algn="tl">
                    <a:srgbClr val="000000">
                      <a:alpha val="43137"/>
                    </a:srgbClr>
                  </a:outerShdw>
                </a:effectLst>
                <a:latin typeface="Bookman Old Style" pitchFamily="18" charset="0"/>
                <a:ea typeface="Times New Roman" pitchFamily="18" charset="0"/>
                <a:cs typeface="Times New Roman" pitchFamily="18" charset="0"/>
              </a:rPr>
              <a:t>У932</a:t>
            </a:r>
            <a:endParaRPr kumimoji="0" lang="ru-RU" b="0" i="0" u="none" strike="noStrike" cap="none" normalizeH="0" baseline="0" dirty="0" smtClean="0">
              <a:ln>
                <a:noFill/>
              </a:ln>
              <a:solidFill>
                <a:srgbClr val="000066"/>
              </a:solidFill>
              <a:effectLst>
                <a:outerShdw blurRad="38100" dist="38100" dir="2700000" algn="tl">
                  <a:srgbClr val="000000">
                    <a:alpha val="43137"/>
                  </a:srgbClr>
                </a:outerShdw>
              </a:effectLst>
              <a:latin typeface="Bookman Old Style" pitchFamily="18" charset="0"/>
              <a:cs typeface="Arial" pitchFamily="34" charset="0"/>
            </a:endParaRPr>
          </a:p>
        </p:txBody>
      </p:sp>
      <p:sp>
        <p:nvSpPr>
          <p:cNvPr id="49154" name="Rectangle 2"/>
          <p:cNvSpPr>
            <a:spLocks noChangeArrowheads="1"/>
          </p:cNvSpPr>
          <p:nvPr/>
        </p:nvSpPr>
        <p:spPr bwMode="auto">
          <a:xfrm>
            <a:off x="2411760" y="116632"/>
            <a:ext cx="6732240" cy="107721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R="0" lvl="0" indent="712788" algn="just" defTabSz="914400" rtl="0" eaLnBrk="1" fontAlgn="base" latinLnBrk="0" hangingPunct="1">
              <a:lnSpc>
                <a:spcPct val="100000"/>
              </a:lnSpc>
              <a:spcBef>
                <a:spcPct val="0"/>
              </a:spcBef>
              <a:spcAft>
                <a:spcPct val="0"/>
              </a:spcAft>
              <a:buClrTx/>
              <a:buSzTx/>
              <a:buFontTx/>
              <a:buNone/>
              <a:tabLst/>
            </a:pPr>
            <a:r>
              <a:rPr kumimoji="0" lang="ru-RU" sz="1600" b="1" i="1"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Ушакова Р. А.</a:t>
            </a:r>
            <a:r>
              <a:rPr kumimoji="0" lang="ru-RU" sz="1600" b="0" i="1"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ru-RU" sz="1600" b="1" i="1"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Синдром желтухи при TORCH-ассоциированных инфекциях у новорожденных и детей первого года жизни </a:t>
            </a:r>
            <a:r>
              <a:rPr kumimoji="0" lang="ru-RU" sz="16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пособие для врачей / Р. А. Ушакова, О. П. Ковтун ; Министерство </a:t>
            </a:r>
            <a:r>
              <a:rPr kumimoji="0" lang="ru-RU" sz="1600"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здравоохр</a:t>
            </a:r>
            <a:r>
              <a:rPr kumimoji="0" lang="ru-RU" sz="16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РФ ГБОУ ВПО УГМА. - Екатеринбург, 2013. - 70 с. : ил.</a:t>
            </a:r>
            <a:endParaRPr kumimoji="0" lang="ru-RU" sz="1600" b="0" i="0" u="none" strike="noStrike" cap="none" normalizeH="0" baseline="0" dirty="0" smtClean="0">
              <a:ln>
                <a:noFill/>
              </a:ln>
              <a:solidFill>
                <a:schemeClr val="tx1"/>
              </a:solidFill>
              <a:effectLst/>
              <a:latin typeface="Times New Roman" pitchFamily="18" charset="0"/>
              <a:cs typeface="Times New Roman" pitchFamily="18" charset="0"/>
            </a:endParaRPr>
          </a:p>
        </p:txBody>
      </p:sp>
      <p:sp>
        <p:nvSpPr>
          <p:cNvPr id="5" name="TextBox 4"/>
          <p:cNvSpPr txBox="1"/>
          <p:nvPr/>
        </p:nvSpPr>
        <p:spPr>
          <a:xfrm>
            <a:off x="0" y="4509120"/>
            <a:ext cx="9144000" cy="1754326"/>
          </a:xfrm>
          <a:prstGeom prst="rect">
            <a:avLst/>
          </a:prstGeom>
          <a:noFill/>
        </p:spPr>
        <p:txBody>
          <a:bodyPr wrap="square" rtlCol="0">
            <a:spAutoFit/>
          </a:bodyPr>
          <a:lstStyle/>
          <a:p>
            <a:pPr indent="355600" algn="just"/>
            <a:r>
              <a:rPr lang="ru-RU" b="1" dirty="0" smtClean="0">
                <a:solidFill>
                  <a:srgbClr val="28003E"/>
                </a:solidFill>
                <a:latin typeface="Gabriola" pitchFamily="82" charset="0"/>
              </a:rPr>
              <a:t>В пособии кратко изложены современные представления об эпидемиологии, этиологии, патогенезе и клинических проявлениях врожденных гепатитов В, С и</a:t>
            </a:r>
            <a:r>
              <a:rPr lang="en-US" b="1" dirty="0" smtClean="0">
                <a:solidFill>
                  <a:srgbClr val="28003E"/>
                </a:solidFill>
                <a:latin typeface="Gabriola" pitchFamily="82" charset="0"/>
              </a:rPr>
              <a:t> TORCH</a:t>
            </a:r>
            <a:r>
              <a:rPr lang="ru-RU" b="1" dirty="0" smtClean="0">
                <a:solidFill>
                  <a:srgbClr val="28003E"/>
                </a:solidFill>
                <a:latin typeface="Gabriola" pitchFamily="82" charset="0"/>
              </a:rPr>
              <a:t>-инфекций, полученные по материалам научных публикаций и собственных исследований. </a:t>
            </a:r>
          </a:p>
          <a:p>
            <a:pPr indent="355600" algn="just"/>
            <a:r>
              <a:rPr lang="ru-RU" b="1" dirty="0" smtClean="0">
                <a:solidFill>
                  <a:srgbClr val="28003E"/>
                </a:solidFill>
                <a:latin typeface="Gabriola" pitchFamily="82" charset="0"/>
              </a:rPr>
              <a:t>Пособие предназначено для врачей практической медицины: педиатров, </a:t>
            </a:r>
            <a:r>
              <a:rPr lang="ru-RU" b="1" dirty="0" err="1" smtClean="0">
                <a:solidFill>
                  <a:srgbClr val="28003E"/>
                </a:solidFill>
                <a:latin typeface="Gabriola" pitchFamily="82" charset="0"/>
              </a:rPr>
              <a:t>неонатологов</a:t>
            </a:r>
            <a:r>
              <a:rPr lang="ru-RU" b="1" dirty="0" smtClean="0">
                <a:solidFill>
                  <a:srgbClr val="28003E"/>
                </a:solidFill>
                <a:latin typeface="Gabriola" pitchFamily="82" charset="0"/>
              </a:rPr>
              <a:t>, инфекционистов, неврологов, гастроэнтерологов, для обучения клинических ординаторов, аспирантов, слушателей факультета повышения квалификации и профессиональной переподготовки.</a:t>
            </a:r>
            <a:endParaRPr lang="ru-RU" b="1" dirty="0">
              <a:solidFill>
                <a:srgbClr val="28003E"/>
              </a:solidFill>
              <a:latin typeface="Gabriola" pitchFamily="82" charset="0"/>
            </a:endParaRPr>
          </a:p>
        </p:txBody>
      </p:sp>
      <p:pic>
        <p:nvPicPr>
          <p:cNvPr id="31746" name="Picture 2" descr="C:\Users\avtomatic\Desktop\Рисунок31.jpg"/>
          <p:cNvPicPr>
            <a:picLocks noChangeAspect="1" noChangeArrowheads="1"/>
          </p:cNvPicPr>
          <p:nvPr/>
        </p:nvPicPr>
        <p:blipFill>
          <a:blip r:embed="rId3" cstate="print"/>
          <a:srcRect l="8471" t="5630" r="8863" b="8555"/>
          <a:stretch>
            <a:fillRect/>
          </a:stretch>
        </p:blipFill>
        <p:spPr bwMode="auto">
          <a:xfrm>
            <a:off x="3419872" y="1340768"/>
            <a:ext cx="2232248" cy="3024336"/>
          </a:xfrm>
          <a:prstGeom prst="rect">
            <a:avLst/>
          </a:prstGeom>
          <a:noFill/>
        </p:spPr>
      </p:pic>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866" name="Picture 2" descr="E:\Рисунок1.png"/>
          <p:cNvPicPr>
            <a:picLocks noChangeAspect="1" noChangeArrowheads="1"/>
          </p:cNvPicPr>
          <p:nvPr/>
        </p:nvPicPr>
        <p:blipFill>
          <a:blip r:embed="rId2" cstate="print"/>
          <a:srcRect/>
          <a:stretch>
            <a:fillRect/>
          </a:stretch>
        </p:blipFill>
        <p:spPr bwMode="auto">
          <a:xfrm>
            <a:off x="2028" y="0"/>
            <a:ext cx="9139943" cy="6858000"/>
          </a:xfrm>
          <a:prstGeom prst="rect">
            <a:avLst/>
          </a:prstGeom>
          <a:noFill/>
        </p:spPr>
      </p:pic>
      <p:sp>
        <p:nvSpPr>
          <p:cNvPr id="48129" name="Rectangle 1"/>
          <p:cNvSpPr>
            <a:spLocks noChangeArrowheads="1"/>
          </p:cNvSpPr>
          <p:nvPr/>
        </p:nvSpPr>
        <p:spPr bwMode="auto">
          <a:xfrm>
            <a:off x="0" y="-30778"/>
            <a:ext cx="1763688" cy="64633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b="1" i="0" u="none" strike="noStrike" cap="none" normalizeH="0" baseline="0" dirty="0" smtClean="0">
                <a:ln>
                  <a:noFill/>
                </a:ln>
                <a:solidFill>
                  <a:srgbClr val="000066"/>
                </a:solidFill>
                <a:effectLst>
                  <a:outerShdw blurRad="38100" dist="38100" dir="2700000" algn="tl">
                    <a:srgbClr val="000000">
                      <a:alpha val="43137"/>
                    </a:srgbClr>
                  </a:outerShdw>
                </a:effectLst>
                <a:latin typeface="Bookman Old Style" pitchFamily="18" charset="0"/>
                <a:ea typeface="Times New Roman" pitchFamily="18" charset="0"/>
                <a:cs typeface="Times New Roman" pitchFamily="18" charset="0"/>
              </a:rPr>
              <a:t>613.7(УГМА)</a:t>
            </a:r>
            <a:endParaRPr kumimoji="0" lang="ru-RU" b="0" i="0" u="none" strike="noStrike" cap="none" normalizeH="0" baseline="0" dirty="0" smtClean="0">
              <a:ln>
                <a:noFill/>
              </a:ln>
              <a:solidFill>
                <a:srgbClr val="000066"/>
              </a:solidFill>
              <a:effectLst>
                <a:outerShdw blurRad="38100" dist="38100" dir="2700000" algn="tl">
                  <a:srgbClr val="000000">
                    <a:alpha val="43137"/>
                  </a:srgbClr>
                </a:outerShdw>
              </a:effectLst>
              <a:latin typeface="Bookman Old Style" pitchFamily="18"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u-RU" b="1" i="0" u="none" strike="noStrike" cap="none" normalizeH="0" baseline="0" dirty="0" smtClean="0">
                <a:ln>
                  <a:noFill/>
                </a:ln>
                <a:solidFill>
                  <a:srgbClr val="000066"/>
                </a:solidFill>
                <a:effectLst>
                  <a:outerShdw blurRad="38100" dist="38100" dir="2700000" algn="tl">
                    <a:srgbClr val="000000">
                      <a:alpha val="43137"/>
                    </a:srgbClr>
                  </a:outerShdw>
                </a:effectLst>
                <a:latin typeface="Bookman Old Style" pitchFamily="18" charset="0"/>
                <a:ea typeface="Times New Roman" pitchFamily="18" charset="0"/>
                <a:cs typeface="Times New Roman" pitchFamily="18" charset="0"/>
              </a:rPr>
              <a:t>Ф505</a:t>
            </a:r>
            <a:endParaRPr kumimoji="0" lang="ru-RU" b="0" i="0" u="none" strike="noStrike" cap="none" normalizeH="0" baseline="0" dirty="0" smtClean="0">
              <a:ln>
                <a:noFill/>
              </a:ln>
              <a:solidFill>
                <a:srgbClr val="000066"/>
              </a:solidFill>
              <a:effectLst>
                <a:outerShdw blurRad="38100" dist="38100" dir="2700000" algn="tl">
                  <a:srgbClr val="000000">
                    <a:alpha val="43137"/>
                  </a:srgbClr>
                </a:outerShdw>
              </a:effectLst>
              <a:latin typeface="Bookman Old Style" pitchFamily="18" charset="0"/>
              <a:cs typeface="Arial" pitchFamily="34" charset="0"/>
            </a:endParaRPr>
          </a:p>
        </p:txBody>
      </p:sp>
      <p:sp>
        <p:nvSpPr>
          <p:cNvPr id="48130" name="Rectangle 2"/>
          <p:cNvSpPr>
            <a:spLocks noChangeArrowheads="1"/>
          </p:cNvSpPr>
          <p:nvPr/>
        </p:nvSpPr>
        <p:spPr bwMode="auto">
          <a:xfrm>
            <a:off x="1835696" y="116632"/>
            <a:ext cx="7308304" cy="83099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R="0" lvl="0" indent="712788" algn="just" defTabSz="914400" rtl="0" eaLnBrk="1" fontAlgn="base" latinLnBrk="0" hangingPunct="1">
              <a:lnSpc>
                <a:spcPct val="100000"/>
              </a:lnSpc>
              <a:spcBef>
                <a:spcPct val="0"/>
              </a:spcBef>
              <a:spcAft>
                <a:spcPct val="0"/>
              </a:spcAft>
              <a:buClrTx/>
              <a:buSzTx/>
              <a:buFontTx/>
              <a:buNone/>
              <a:tabLst/>
            </a:pPr>
            <a:r>
              <a:rPr kumimoji="0" lang="ru-RU" sz="1600" b="1" i="1"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Физическая культура для</a:t>
            </a:r>
            <a:r>
              <a:rPr kumimoji="0" lang="ru-RU" sz="1600" b="0" i="1"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ru-RU" sz="1600" b="1" i="1"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студентов специальной медицинской группы </a:t>
            </a:r>
            <a:r>
              <a:rPr kumimoji="0" lang="ru-RU" sz="16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учебно-методическое пособие / Министерство здравоохранения РФ ГБОУ ВПО УГМА ; [отв. ред. Т. В. Белобородова]. - Екатеринбург, 2013. - 88 с.</a:t>
            </a:r>
            <a:endParaRPr kumimoji="0" lang="ru-RU" sz="1600" b="0" i="0" u="none" strike="noStrike" cap="none" normalizeH="0" baseline="0" dirty="0" smtClean="0">
              <a:ln>
                <a:noFill/>
              </a:ln>
              <a:solidFill>
                <a:schemeClr val="tx1"/>
              </a:solidFill>
              <a:effectLst/>
              <a:latin typeface="Times New Roman" pitchFamily="18" charset="0"/>
              <a:cs typeface="Times New Roman" pitchFamily="18" charset="0"/>
            </a:endParaRPr>
          </a:p>
        </p:txBody>
      </p:sp>
      <p:sp>
        <p:nvSpPr>
          <p:cNvPr id="5" name="TextBox 4"/>
          <p:cNvSpPr txBox="1"/>
          <p:nvPr/>
        </p:nvSpPr>
        <p:spPr>
          <a:xfrm>
            <a:off x="0" y="4437112"/>
            <a:ext cx="9144000" cy="646331"/>
          </a:xfrm>
          <a:prstGeom prst="rect">
            <a:avLst/>
          </a:prstGeom>
          <a:noFill/>
        </p:spPr>
        <p:txBody>
          <a:bodyPr wrap="square" rtlCol="0">
            <a:spAutoFit/>
          </a:bodyPr>
          <a:lstStyle/>
          <a:p>
            <a:pPr indent="355600" algn="just"/>
            <a:r>
              <a:rPr lang="ru-RU" b="1" dirty="0" smtClean="0">
                <a:solidFill>
                  <a:srgbClr val="28003E"/>
                </a:solidFill>
                <a:latin typeface="Gabriola" pitchFamily="82" charset="0"/>
              </a:rPr>
              <a:t>Издание содержит учебную программу для студентов СМО, методические рекомендации для преподавателей, занимающихся со студентами СМО, а также методические указания для самоподготовки студентов СМО.</a:t>
            </a:r>
            <a:endParaRPr lang="ru-RU" b="1" dirty="0">
              <a:solidFill>
                <a:srgbClr val="28003E"/>
              </a:solidFill>
              <a:latin typeface="Gabriola" pitchFamily="82" charset="0"/>
            </a:endParaRPr>
          </a:p>
        </p:txBody>
      </p:sp>
      <p:pic>
        <p:nvPicPr>
          <p:cNvPr id="32770" name="Picture 2" descr="C:\Users\avtomatic\Desktop\Рисунок32.jpg"/>
          <p:cNvPicPr>
            <a:picLocks noChangeAspect="1" noChangeArrowheads="1"/>
          </p:cNvPicPr>
          <p:nvPr/>
        </p:nvPicPr>
        <p:blipFill>
          <a:blip r:embed="rId3" cstate="print"/>
          <a:srcRect l="8813" t="6141" r="8929" b="7889"/>
          <a:stretch>
            <a:fillRect/>
          </a:stretch>
        </p:blipFill>
        <p:spPr bwMode="auto">
          <a:xfrm>
            <a:off x="3635896" y="1196752"/>
            <a:ext cx="2016224" cy="3024336"/>
          </a:xfrm>
          <a:prstGeom prst="rect">
            <a:avLst/>
          </a:prstGeom>
          <a:noFill/>
        </p:spPr>
      </p:pic>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890" name="Picture 2" descr="E:\Рисунок1.png"/>
          <p:cNvPicPr>
            <a:picLocks noChangeAspect="1" noChangeArrowheads="1"/>
          </p:cNvPicPr>
          <p:nvPr/>
        </p:nvPicPr>
        <p:blipFill>
          <a:blip r:embed="rId2" cstate="print"/>
          <a:srcRect/>
          <a:stretch>
            <a:fillRect/>
          </a:stretch>
        </p:blipFill>
        <p:spPr bwMode="auto">
          <a:xfrm>
            <a:off x="0" y="0"/>
            <a:ext cx="9139943" cy="6858000"/>
          </a:xfrm>
          <a:prstGeom prst="rect">
            <a:avLst/>
          </a:prstGeom>
          <a:noFill/>
        </p:spPr>
      </p:pic>
      <p:sp>
        <p:nvSpPr>
          <p:cNvPr id="53249" name="Rectangle 1"/>
          <p:cNvSpPr>
            <a:spLocks noChangeArrowheads="1"/>
          </p:cNvSpPr>
          <p:nvPr/>
        </p:nvSpPr>
        <p:spPr bwMode="auto">
          <a:xfrm>
            <a:off x="0" y="-30778"/>
            <a:ext cx="2339752" cy="64633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b="1" i="0" u="none" strike="noStrike" cap="none" normalizeH="0" baseline="0" dirty="0" smtClean="0">
                <a:ln>
                  <a:noFill/>
                </a:ln>
                <a:solidFill>
                  <a:srgbClr val="000066"/>
                </a:solidFill>
                <a:effectLst>
                  <a:outerShdw blurRad="38100" dist="38100" dir="2700000" algn="tl">
                    <a:srgbClr val="000000">
                      <a:alpha val="43137"/>
                    </a:srgbClr>
                  </a:outerShdw>
                </a:effectLst>
                <a:latin typeface="Bookman Old Style" pitchFamily="18" charset="0"/>
                <a:ea typeface="Times New Roman" pitchFamily="18" charset="0"/>
                <a:cs typeface="Times New Roman" pitchFamily="18" charset="0"/>
              </a:rPr>
              <a:t>616-053.2(УГМА)</a:t>
            </a:r>
            <a:endParaRPr kumimoji="0" lang="ru-RU" b="0" i="0" u="none" strike="noStrike" cap="none" normalizeH="0" baseline="0" dirty="0" smtClean="0">
              <a:ln>
                <a:noFill/>
              </a:ln>
              <a:solidFill>
                <a:srgbClr val="000066"/>
              </a:solidFill>
              <a:effectLst>
                <a:outerShdw blurRad="38100" dist="38100" dir="2700000" algn="tl">
                  <a:srgbClr val="000000">
                    <a:alpha val="43137"/>
                  </a:srgbClr>
                </a:outerShdw>
              </a:effectLst>
              <a:latin typeface="Bookman Old Style" pitchFamily="18"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u-RU" b="1" i="0" u="none" strike="noStrike" cap="none" normalizeH="0" baseline="0" dirty="0" smtClean="0">
                <a:ln>
                  <a:noFill/>
                </a:ln>
                <a:solidFill>
                  <a:srgbClr val="000066"/>
                </a:solidFill>
                <a:effectLst>
                  <a:outerShdw blurRad="38100" dist="38100" dir="2700000" algn="tl">
                    <a:srgbClr val="000000">
                      <a:alpha val="43137"/>
                    </a:srgbClr>
                  </a:outerShdw>
                </a:effectLst>
                <a:latin typeface="Bookman Old Style" pitchFamily="18" charset="0"/>
                <a:ea typeface="Times New Roman" pitchFamily="18" charset="0"/>
                <a:cs typeface="Times New Roman" pitchFamily="18" charset="0"/>
              </a:rPr>
              <a:t>Ш138</a:t>
            </a:r>
            <a:endParaRPr kumimoji="0" lang="ru-RU" b="0" i="0" u="none" strike="noStrike" cap="none" normalizeH="0" baseline="0" dirty="0" smtClean="0">
              <a:ln>
                <a:noFill/>
              </a:ln>
              <a:solidFill>
                <a:srgbClr val="000066"/>
              </a:solidFill>
              <a:effectLst>
                <a:outerShdw blurRad="38100" dist="38100" dir="2700000" algn="tl">
                  <a:srgbClr val="000000">
                    <a:alpha val="43137"/>
                  </a:srgbClr>
                </a:outerShdw>
              </a:effectLst>
              <a:latin typeface="Bookman Old Style" pitchFamily="18" charset="0"/>
              <a:cs typeface="Arial" pitchFamily="34" charset="0"/>
            </a:endParaRPr>
          </a:p>
        </p:txBody>
      </p:sp>
      <p:sp>
        <p:nvSpPr>
          <p:cNvPr id="53250" name="Rectangle 2"/>
          <p:cNvSpPr>
            <a:spLocks noChangeArrowheads="1"/>
          </p:cNvSpPr>
          <p:nvPr/>
        </p:nvSpPr>
        <p:spPr bwMode="auto">
          <a:xfrm>
            <a:off x="2411760" y="19363"/>
            <a:ext cx="6732240" cy="107721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R="0" lvl="0" indent="712788" algn="just" defTabSz="914400" rtl="0" eaLnBrk="1" fontAlgn="base" latinLnBrk="0" hangingPunct="1">
              <a:lnSpc>
                <a:spcPct val="100000"/>
              </a:lnSpc>
              <a:spcBef>
                <a:spcPct val="0"/>
              </a:spcBef>
              <a:spcAft>
                <a:spcPct val="0"/>
              </a:spcAft>
              <a:buClrTx/>
              <a:buSzTx/>
              <a:buFontTx/>
              <a:buNone/>
              <a:tabLst/>
            </a:pPr>
            <a:r>
              <a:rPr kumimoji="0" lang="ru-RU" sz="1600" b="1" i="1"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Шабунина-Басок</a:t>
            </a:r>
            <a:r>
              <a:rPr kumimoji="0" lang="ru-RU" sz="1600" b="1" i="1"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Н. Р.</a:t>
            </a:r>
            <a:r>
              <a:rPr kumimoji="0" lang="ru-RU" sz="1600" b="0" i="1"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ru-RU" sz="1600" b="1" i="1"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Действия врача-педиатра в случае смерти пациента в стационаре</a:t>
            </a:r>
            <a:r>
              <a:rPr kumimoji="0" lang="ru-RU" sz="1600" b="0" i="1"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ru-RU" sz="16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учебно-методическое пособие / Н. Р. </a:t>
            </a:r>
            <a:r>
              <a:rPr kumimoji="0" lang="ru-RU" sz="1600"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Шабунина-Басок</a:t>
            </a:r>
            <a:r>
              <a:rPr kumimoji="0" lang="ru-RU" sz="16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 </a:t>
            </a:r>
            <a:r>
              <a:rPr kumimoji="0" lang="ru-RU" sz="1600"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М-во</a:t>
            </a:r>
            <a:r>
              <a:rPr kumimoji="0" lang="ru-RU" sz="16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ru-RU" sz="1600"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здравоохр</a:t>
            </a:r>
            <a:r>
              <a:rPr kumimoji="0" lang="ru-RU" sz="16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РФ ГБОУ ВПО УГМА. - Екатеринбург : [УГМА], 2013. - 31 с.</a:t>
            </a:r>
            <a:endParaRPr kumimoji="0" lang="ru-RU" sz="1600" b="0" i="0" u="none" strike="noStrike" cap="none" normalizeH="0" baseline="0" dirty="0" smtClean="0">
              <a:ln>
                <a:noFill/>
              </a:ln>
              <a:solidFill>
                <a:schemeClr val="tx1"/>
              </a:solidFill>
              <a:effectLst/>
              <a:latin typeface="Times New Roman" pitchFamily="18" charset="0"/>
              <a:cs typeface="Times New Roman" pitchFamily="18" charset="0"/>
            </a:endParaRPr>
          </a:p>
        </p:txBody>
      </p:sp>
      <p:sp>
        <p:nvSpPr>
          <p:cNvPr id="5" name="TextBox 4"/>
          <p:cNvSpPr txBox="1"/>
          <p:nvPr/>
        </p:nvSpPr>
        <p:spPr>
          <a:xfrm>
            <a:off x="0" y="4653136"/>
            <a:ext cx="9144000" cy="1477328"/>
          </a:xfrm>
          <a:prstGeom prst="rect">
            <a:avLst/>
          </a:prstGeom>
          <a:noFill/>
        </p:spPr>
        <p:txBody>
          <a:bodyPr wrap="square" rtlCol="0">
            <a:spAutoFit/>
          </a:bodyPr>
          <a:lstStyle/>
          <a:p>
            <a:pPr indent="355600" algn="just"/>
            <a:r>
              <a:rPr lang="ru-RU" b="1" dirty="0" smtClean="0">
                <a:solidFill>
                  <a:srgbClr val="28003E"/>
                </a:solidFill>
                <a:latin typeface="Gabriola" pitchFamily="82" charset="0"/>
              </a:rPr>
              <a:t>В учебном пособии рассмотрены алгоритмы действий врача-педиатра в связи со смертью пациента, принципы формулирования диагноза, правила оформления медицинского свидетельства о смерти в перинатальном и детском возрасте. </a:t>
            </a:r>
          </a:p>
          <a:p>
            <a:pPr indent="355600" algn="just"/>
            <a:r>
              <a:rPr lang="ru-RU" b="1" dirty="0" smtClean="0">
                <a:solidFill>
                  <a:srgbClr val="28003E"/>
                </a:solidFill>
                <a:latin typeface="Gabriola" pitchFamily="82" charset="0"/>
              </a:rPr>
              <a:t>Пособие предназначено для самоподготовки студентов по разделу «Клиническая патологическая анатомия» в части действия врача в связи со смертью пациента в стационаре.</a:t>
            </a:r>
          </a:p>
        </p:txBody>
      </p:sp>
      <p:pic>
        <p:nvPicPr>
          <p:cNvPr id="33794" name="Picture 2" descr="C:\Users\avtomatic\Desktop\Рисунок33.jpg"/>
          <p:cNvPicPr>
            <a:picLocks noChangeAspect="1" noChangeArrowheads="1"/>
          </p:cNvPicPr>
          <p:nvPr/>
        </p:nvPicPr>
        <p:blipFill>
          <a:blip r:embed="rId3" cstate="print"/>
          <a:srcRect l="8170" t="6055" r="8038" b="8130"/>
          <a:stretch>
            <a:fillRect/>
          </a:stretch>
        </p:blipFill>
        <p:spPr bwMode="auto">
          <a:xfrm>
            <a:off x="3563888" y="1268760"/>
            <a:ext cx="2160240" cy="3024336"/>
          </a:xfrm>
          <a:prstGeom prst="rect">
            <a:avLst/>
          </a:prstGeom>
          <a:noFill/>
        </p:spPr>
      </p:pic>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914" name="Picture 2" descr="E:\Рисунок1.png"/>
          <p:cNvPicPr>
            <a:picLocks noChangeAspect="1" noChangeArrowheads="1"/>
          </p:cNvPicPr>
          <p:nvPr/>
        </p:nvPicPr>
        <p:blipFill>
          <a:blip r:embed="rId2" cstate="print"/>
          <a:srcRect/>
          <a:stretch>
            <a:fillRect/>
          </a:stretch>
        </p:blipFill>
        <p:spPr bwMode="auto">
          <a:xfrm>
            <a:off x="4057" y="0"/>
            <a:ext cx="9139943" cy="6858000"/>
          </a:xfrm>
          <a:prstGeom prst="rect">
            <a:avLst/>
          </a:prstGeom>
          <a:noFill/>
        </p:spPr>
      </p:pic>
      <p:sp>
        <p:nvSpPr>
          <p:cNvPr id="52225" name="Rectangle 1"/>
          <p:cNvSpPr>
            <a:spLocks noChangeArrowheads="1"/>
          </p:cNvSpPr>
          <p:nvPr/>
        </p:nvSpPr>
        <p:spPr bwMode="auto">
          <a:xfrm>
            <a:off x="0" y="-30778"/>
            <a:ext cx="1872208" cy="64633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b="1" i="0" u="none" strike="noStrike" cap="none" normalizeH="0" baseline="0" dirty="0" smtClean="0">
                <a:ln>
                  <a:noFill/>
                </a:ln>
                <a:solidFill>
                  <a:srgbClr val="000066"/>
                </a:solidFill>
                <a:effectLst>
                  <a:outerShdw blurRad="38100" dist="38100" dir="2700000" algn="tl">
                    <a:srgbClr val="000000">
                      <a:alpha val="43137"/>
                    </a:srgbClr>
                  </a:outerShdw>
                </a:effectLst>
                <a:latin typeface="Bookman Old Style" pitchFamily="18" charset="0"/>
                <a:ea typeface="Times New Roman" pitchFamily="18" charset="0"/>
                <a:cs typeface="Times New Roman" pitchFamily="18" charset="0"/>
              </a:rPr>
              <a:t>Ю95(УГМА)</a:t>
            </a:r>
            <a:endParaRPr kumimoji="0" lang="ru-RU" b="0" i="0" u="none" strike="noStrike" cap="none" normalizeH="0" baseline="0" dirty="0" smtClean="0">
              <a:ln>
                <a:noFill/>
              </a:ln>
              <a:solidFill>
                <a:srgbClr val="000066"/>
              </a:solidFill>
              <a:effectLst>
                <a:outerShdw blurRad="38100" dist="38100" dir="2700000" algn="tl">
                  <a:srgbClr val="000000">
                    <a:alpha val="43137"/>
                  </a:srgbClr>
                </a:outerShdw>
              </a:effectLst>
              <a:latin typeface="Bookman Old Style" pitchFamily="18"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u-RU" b="1" i="0" u="none" strike="noStrike" cap="none" normalizeH="0" baseline="0" dirty="0" smtClean="0">
                <a:ln>
                  <a:noFill/>
                </a:ln>
                <a:solidFill>
                  <a:srgbClr val="000066"/>
                </a:solidFill>
                <a:effectLst>
                  <a:outerShdw blurRad="38100" dist="38100" dir="2700000" algn="tl">
                    <a:srgbClr val="000000">
                      <a:alpha val="43137"/>
                    </a:srgbClr>
                  </a:outerShdw>
                </a:effectLst>
                <a:latin typeface="Bookman Old Style" pitchFamily="18" charset="0"/>
                <a:ea typeface="Times New Roman" pitchFamily="18" charset="0"/>
                <a:cs typeface="Times New Roman" pitchFamily="18" charset="0"/>
              </a:rPr>
              <a:t>Ш653</a:t>
            </a:r>
            <a:endParaRPr kumimoji="0" lang="ru-RU" b="0" i="0" u="none" strike="noStrike" cap="none" normalizeH="0" baseline="0" dirty="0" smtClean="0">
              <a:ln>
                <a:noFill/>
              </a:ln>
              <a:solidFill>
                <a:srgbClr val="000066"/>
              </a:solidFill>
              <a:effectLst>
                <a:outerShdw blurRad="38100" dist="38100" dir="2700000" algn="tl">
                  <a:srgbClr val="000000">
                    <a:alpha val="43137"/>
                  </a:srgbClr>
                </a:outerShdw>
              </a:effectLst>
              <a:latin typeface="Bookman Old Style" pitchFamily="18" charset="0"/>
              <a:cs typeface="Arial" pitchFamily="34" charset="0"/>
            </a:endParaRPr>
          </a:p>
        </p:txBody>
      </p:sp>
      <p:sp>
        <p:nvSpPr>
          <p:cNvPr id="52226" name="Rectangle 2"/>
          <p:cNvSpPr>
            <a:spLocks noChangeArrowheads="1"/>
          </p:cNvSpPr>
          <p:nvPr/>
        </p:nvSpPr>
        <p:spPr bwMode="auto">
          <a:xfrm>
            <a:off x="1835696" y="188640"/>
            <a:ext cx="7308304" cy="83099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R="0" lvl="0" indent="712788" algn="just" defTabSz="914400" rtl="0" eaLnBrk="1" fontAlgn="base" latinLnBrk="0" hangingPunct="1">
              <a:lnSpc>
                <a:spcPct val="100000"/>
              </a:lnSpc>
              <a:spcBef>
                <a:spcPct val="0"/>
              </a:spcBef>
              <a:spcAft>
                <a:spcPct val="0"/>
              </a:spcAft>
              <a:buClrTx/>
              <a:buSzTx/>
              <a:buFontTx/>
              <a:buNone/>
              <a:tabLst/>
            </a:pPr>
            <a:r>
              <a:rPr kumimoji="0" lang="ru-RU" sz="1600" b="1" i="1"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Шихова Е. П.</a:t>
            </a:r>
            <a:r>
              <a:rPr kumimoji="0" lang="ru-RU" sz="1600" b="0" i="1"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ru-RU" sz="1600" b="1" i="1"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Семья в ожидании ребенка: семейно-ориентированные междисциплинарные технологии </a:t>
            </a:r>
            <a:r>
              <a:rPr kumimoji="0" lang="ru-RU" sz="16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монография / Е. П. Шихова ; Министерство здравоохранения РФ ГБОУ ВПО УГМА. - Екатеринбург, 2013. - 184 с.</a:t>
            </a:r>
            <a:endParaRPr kumimoji="0" lang="ru-RU" sz="1600" b="0" i="0" u="none" strike="noStrike" cap="none" normalizeH="0" baseline="0" dirty="0" smtClean="0">
              <a:ln>
                <a:noFill/>
              </a:ln>
              <a:solidFill>
                <a:schemeClr val="tx1"/>
              </a:solidFill>
              <a:effectLst/>
              <a:latin typeface="Times New Roman" pitchFamily="18" charset="0"/>
              <a:cs typeface="Times New Roman" pitchFamily="18" charset="0"/>
            </a:endParaRPr>
          </a:p>
        </p:txBody>
      </p:sp>
      <p:sp>
        <p:nvSpPr>
          <p:cNvPr id="4" name="Прямоугольник 3"/>
          <p:cNvSpPr/>
          <p:nvPr/>
        </p:nvSpPr>
        <p:spPr>
          <a:xfrm>
            <a:off x="0" y="4549676"/>
            <a:ext cx="9144000" cy="2308324"/>
          </a:xfrm>
          <a:prstGeom prst="rect">
            <a:avLst/>
          </a:prstGeom>
        </p:spPr>
        <p:txBody>
          <a:bodyPr wrap="square">
            <a:spAutoFit/>
          </a:bodyPr>
          <a:lstStyle/>
          <a:p>
            <a:pPr indent="355600" algn="just"/>
            <a:r>
              <a:rPr lang="ru-RU" b="1" dirty="0" smtClean="0">
                <a:solidFill>
                  <a:srgbClr val="28003E"/>
                </a:solidFill>
                <a:latin typeface="Gabriola" pitchFamily="82" charset="0"/>
                <a:cs typeface="Arial CYR" pitchFamily="34" charset="0"/>
              </a:rPr>
              <a:t>В монографии раскрываются социально-психологические проблемы семьи в период ожидания ребенка, сделан акцент на </a:t>
            </a:r>
            <a:r>
              <a:rPr lang="ru-RU" b="1" dirty="0" err="1" smtClean="0">
                <a:solidFill>
                  <a:srgbClr val="28003E"/>
                </a:solidFill>
                <a:latin typeface="Gabriola" pitchFamily="82" charset="0"/>
                <a:cs typeface="Arial CYR" pitchFamily="34" charset="0"/>
              </a:rPr>
              <a:t>социогуманитарные</a:t>
            </a:r>
            <a:r>
              <a:rPr lang="ru-RU" b="1" dirty="0" smtClean="0">
                <a:solidFill>
                  <a:srgbClr val="28003E"/>
                </a:solidFill>
                <a:latin typeface="Gabriola" pitchFamily="82" charset="0"/>
                <a:cs typeface="Arial CYR" pitchFamily="34" charset="0"/>
              </a:rPr>
              <a:t> тенденции и междисциплинарные связи. Особое внимание уделено генезису перинатальных практик. На основании полученных результатов предлагается выделить в жизненном цикле семьи – этап ожидания ребенка, обосновывается понятие «</a:t>
            </a:r>
            <a:r>
              <a:rPr lang="ru-RU" b="1" dirty="0" err="1" smtClean="0">
                <a:solidFill>
                  <a:srgbClr val="28003E"/>
                </a:solidFill>
                <a:latin typeface="Gabriola" pitchFamily="82" charset="0"/>
                <a:cs typeface="Arial CYR" pitchFamily="34" charset="0"/>
              </a:rPr>
              <a:t>предсоциализация</a:t>
            </a:r>
            <a:r>
              <a:rPr lang="ru-RU" b="1" dirty="0" smtClean="0">
                <a:solidFill>
                  <a:srgbClr val="28003E"/>
                </a:solidFill>
                <a:latin typeface="Gabriola" pitchFamily="82" charset="0"/>
                <a:cs typeface="Arial CYR" pitchFamily="34" charset="0"/>
              </a:rPr>
              <a:t>» В монографии представлены принципы организации и опыт работы школы для беременных женщин и супружеских пар, рассматриваются преимущества партнерских родов с медико-психологических позиций. </a:t>
            </a:r>
          </a:p>
          <a:p>
            <a:pPr indent="355600" algn="just"/>
            <a:r>
              <a:rPr lang="ru-RU" b="1" dirty="0" smtClean="0">
                <a:solidFill>
                  <a:srgbClr val="28003E"/>
                </a:solidFill>
                <a:latin typeface="Gabriola" pitchFamily="82" charset="0"/>
                <a:cs typeface="Arial CYR" pitchFamily="34" charset="0"/>
              </a:rPr>
              <a:t>Предназначена для практических психологов, социальных работников, студентов, аспирантов, специалистов здравоохранения работающих с семьей</a:t>
            </a:r>
            <a:endParaRPr lang="ru-RU" b="1" dirty="0">
              <a:solidFill>
                <a:srgbClr val="28003E"/>
              </a:solidFill>
              <a:latin typeface="Gabriola" pitchFamily="82" charset="0"/>
              <a:cs typeface="Arial CYR" pitchFamily="34" charset="0"/>
            </a:endParaRPr>
          </a:p>
        </p:txBody>
      </p:sp>
      <p:pic>
        <p:nvPicPr>
          <p:cNvPr id="34818" name="Picture 2" descr="C:\Users\avtomatic\Desktop\Рисунок34.jpg"/>
          <p:cNvPicPr>
            <a:picLocks noChangeAspect="1" noChangeArrowheads="1"/>
          </p:cNvPicPr>
          <p:nvPr/>
        </p:nvPicPr>
        <p:blipFill>
          <a:blip r:embed="rId3" cstate="print"/>
          <a:srcRect l="10363" t="4469" r="9963" b="9716"/>
          <a:stretch>
            <a:fillRect/>
          </a:stretch>
        </p:blipFill>
        <p:spPr bwMode="auto">
          <a:xfrm>
            <a:off x="3419872" y="1268760"/>
            <a:ext cx="2088232" cy="3024336"/>
          </a:xfrm>
          <a:prstGeom prst="rect">
            <a:avLst/>
          </a:prstGeom>
          <a:noFill/>
        </p:spPr>
      </p:pic>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938" name="Picture 2" descr="E:\Рисунок1.png"/>
          <p:cNvPicPr>
            <a:picLocks noChangeAspect="1" noChangeArrowheads="1"/>
          </p:cNvPicPr>
          <p:nvPr/>
        </p:nvPicPr>
        <p:blipFill>
          <a:blip r:embed="rId2" cstate="print"/>
          <a:srcRect/>
          <a:stretch>
            <a:fillRect/>
          </a:stretch>
        </p:blipFill>
        <p:spPr bwMode="auto">
          <a:xfrm>
            <a:off x="2028" y="0"/>
            <a:ext cx="9139943" cy="6858000"/>
          </a:xfrm>
          <a:prstGeom prst="rect">
            <a:avLst/>
          </a:prstGeom>
          <a:noFill/>
        </p:spPr>
      </p:pic>
      <p:sp>
        <p:nvSpPr>
          <p:cNvPr id="55297" name="Rectangle 1"/>
          <p:cNvSpPr>
            <a:spLocks noChangeArrowheads="1"/>
          </p:cNvSpPr>
          <p:nvPr/>
        </p:nvSpPr>
        <p:spPr bwMode="auto">
          <a:xfrm>
            <a:off x="0" y="-30778"/>
            <a:ext cx="1619672" cy="64633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b="1" i="0" u="none" strike="noStrike" cap="none" normalizeH="0" baseline="0" dirty="0" smtClean="0">
                <a:ln>
                  <a:noFill/>
                </a:ln>
                <a:solidFill>
                  <a:srgbClr val="000066"/>
                </a:solidFill>
                <a:effectLst>
                  <a:outerShdw blurRad="38100" dist="38100" dir="2700000" algn="tl">
                    <a:srgbClr val="000000">
                      <a:alpha val="43137"/>
                    </a:srgbClr>
                  </a:outerShdw>
                </a:effectLst>
                <a:latin typeface="Bookman Old Style" pitchFamily="18" charset="0"/>
                <a:ea typeface="Times New Roman" pitchFamily="18" charset="0"/>
                <a:cs typeface="Arial CYR" pitchFamily="34" charset="0"/>
              </a:rPr>
              <a:t>У01(УГМА)</a:t>
            </a:r>
            <a:endParaRPr kumimoji="0" lang="ru-RU" b="0" i="0" u="none" strike="noStrike" cap="none" normalizeH="0" baseline="0" dirty="0" smtClean="0">
              <a:ln>
                <a:noFill/>
              </a:ln>
              <a:solidFill>
                <a:srgbClr val="000066"/>
              </a:solidFill>
              <a:effectLst>
                <a:outerShdw blurRad="38100" dist="38100" dir="2700000" algn="tl">
                  <a:srgbClr val="000000">
                    <a:alpha val="43137"/>
                  </a:srgbClr>
                </a:outerShdw>
              </a:effectLst>
              <a:latin typeface="Bookman Old Style" pitchFamily="18" charset="0"/>
              <a:cs typeface="Arial CYR"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u-RU" b="1" i="0" u="none" strike="noStrike" cap="none" normalizeH="0" baseline="0" dirty="0" smtClean="0">
                <a:ln>
                  <a:noFill/>
                </a:ln>
                <a:solidFill>
                  <a:srgbClr val="000066"/>
                </a:solidFill>
                <a:effectLst>
                  <a:outerShdw blurRad="38100" dist="38100" dir="2700000" algn="tl">
                    <a:srgbClr val="000000">
                      <a:alpha val="43137"/>
                    </a:srgbClr>
                  </a:outerShdw>
                </a:effectLst>
                <a:latin typeface="Bookman Old Style" pitchFamily="18" charset="0"/>
                <a:ea typeface="Times New Roman" pitchFamily="18" charset="0"/>
                <a:cs typeface="Arial CYR" pitchFamily="34" charset="0"/>
              </a:rPr>
              <a:t>Э40</a:t>
            </a:r>
            <a:endParaRPr kumimoji="0" lang="ru-RU" b="0" i="0" u="none" strike="noStrike" cap="none" normalizeH="0" baseline="0" dirty="0" smtClean="0">
              <a:ln>
                <a:noFill/>
              </a:ln>
              <a:solidFill>
                <a:srgbClr val="000066"/>
              </a:solidFill>
              <a:effectLst>
                <a:outerShdw blurRad="38100" dist="38100" dir="2700000" algn="tl">
                  <a:srgbClr val="000000">
                    <a:alpha val="43137"/>
                  </a:srgbClr>
                </a:outerShdw>
              </a:effectLst>
              <a:latin typeface="Bookman Old Style" pitchFamily="18" charset="0"/>
              <a:cs typeface="Arial CYR" pitchFamily="34" charset="0"/>
            </a:endParaRPr>
          </a:p>
        </p:txBody>
      </p:sp>
      <p:sp>
        <p:nvSpPr>
          <p:cNvPr id="5" name="Прямоугольник 4"/>
          <p:cNvSpPr/>
          <p:nvPr/>
        </p:nvSpPr>
        <p:spPr>
          <a:xfrm>
            <a:off x="1619672" y="116632"/>
            <a:ext cx="7524328" cy="830997"/>
          </a:xfrm>
          <a:prstGeom prst="rect">
            <a:avLst/>
          </a:prstGeom>
        </p:spPr>
        <p:txBody>
          <a:bodyPr wrap="square">
            <a:spAutoFit/>
          </a:bodyPr>
          <a:lstStyle/>
          <a:p>
            <a:pPr indent="712788" algn="just"/>
            <a:r>
              <a:rPr lang="ru-RU" sz="1600" b="1" i="1" dirty="0" smtClean="0">
                <a:latin typeface="Times New Roman" pitchFamily="18" charset="0"/>
                <a:cs typeface="Times New Roman" pitchFamily="18" charset="0"/>
              </a:rPr>
              <a:t>Экономика. Экономическая теория</a:t>
            </a:r>
            <a:r>
              <a:rPr lang="ru-RU" sz="1600" i="1" dirty="0" smtClean="0">
                <a:latin typeface="Times New Roman" pitchFamily="18" charset="0"/>
                <a:cs typeface="Times New Roman" pitchFamily="18" charset="0"/>
              </a:rPr>
              <a:t> </a:t>
            </a:r>
            <a:r>
              <a:rPr lang="ru-RU" sz="1600" dirty="0" smtClean="0">
                <a:latin typeface="Times New Roman" pitchFamily="18" charset="0"/>
                <a:cs typeface="Times New Roman" pitchFamily="18" charset="0"/>
              </a:rPr>
              <a:t>: учебное пособие для студентов медицинских и фармацевтических вузов / Министерство здравоохранения РФ, ГБОУ ВПО УГМА ; [отв. ред. Г. Н. Шапошников]. - Екатеринбург, 2013. - 137 с. : </a:t>
            </a:r>
            <a:endParaRPr lang="ru-RU" sz="1600" dirty="0">
              <a:latin typeface="Times New Roman" pitchFamily="18" charset="0"/>
              <a:cs typeface="Times New Roman" pitchFamily="18" charset="0"/>
            </a:endParaRPr>
          </a:p>
        </p:txBody>
      </p:sp>
      <p:sp>
        <p:nvSpPr>
          <p:cNvPr id="4" name="Прямоугольник 3"/>
          <p:cNvSpPr/>
          <p:nvPr/>
        </p:nvSpPr>
        <p:spPr>
          <a:xfrm>
            <a:off x="0" y="4581128"/>
            <a:ext cx="9144000" cy="1200329"/>
          </a:xfrm>
          <a:prstGeom prst="rect">
            <a:avLst/>
          </a:prstGeom>
        </p:spPr>
        <p:txBody>
          <a:bodyPr wrap="square">
            <a:spAutoFit/>
          </a:bodyPr>
          <a:lstStyle/>
          <a:p>
            <a:pPr indent="355600" algn="just"/>
            <a:r>
              <a:rPr lang="ru-RU" b="1" dirty="0" smtClean="0">
                <a:solidFill>
                  <a:srgbClr val="28003E"/>
                </a:solidFill>
                <a:latin typeface="Gabriola" pitchFamily="82" charset="0"/>
                <a:cs typeface="Arial CYR" pitchFamily="34" charset="0"/>
              </a:rPr>
              <a:t>В данном пособии изложены основные концепты. Закономерности, модели экономической теории, а также основные принципы организации предприятий, маркетинга и бухгалтерского учета, некоторые прикладные аспекты мировой экономики и трансформационной экономики России. </a:t>
            </a:r>
          </a:p>
          <a:p>
            <a:pPr indent="355600" algn="just"/>
            <a:r>
              <a:rPr lang="ru-RU" b="1" dirty="0" smtClean="0">
                <a:solidFill>
                  <a:srgbClr val="28003E"/>
                </a:solidFill>
                <a:latin typeface="Gabriola" pitchFamily="82" charset="0"/>
                <a:cs typeface="Arial CYR" pitchFamily="34" charset="0"/>
              </a:rPr>
              <a:t>Предназначено для студентов медицинских и фармацевтических вузов. </a:t>
            </a:r>
            <a:endParaRPr lang="ru-RU" b="1" dirty="0">
              <a:solidFill>
                <a:srgbClr val="28003E"/>
              </a:solidFill>
              <a:latin typeface="Gabriola" pitchFamily="82" charset="0"/>
              <a:cs typeface="Arial CYR" pitchFamily="34" charset="0"/>
            </a:endParaRPr>
          </a:p>
        </p:txBody>
      </p:sp>
      <p:pic>
        <p:nvPicPr>
          <p:cNvPr id="35842" name="Picture 2" descr="C:\Users\avtomatic\Desktop\Рисунок35.jpg"/>
          <p:cNvPicPr>
            <a:picLocks noChangeAspect="1" noChangeArrowheads="1"/>
          </p:cNvPicPr>
          <p:nvPr/>
        </p:nvPicPr>
        <p:blipFill>
          <a:blip r:embed="rId3" cstate="print"/>
          <a:srcRect l="7641" t="4125" r="9021" b="10060"/>
          <a:stretch>
            <a:fillRect/>
          </a:stretch>
        </p:blipFill>
        <p:spPr bwMode="auto">
          <a:xfrm>
            <a:off x="3491880" y="1268760"/>
            <a:ext cx="2040000" cy="3060000"/>
          </a:xfrm>
          <a:prstGeom prst="rect">
            <a:avLst/>
          </a:prstGeom>
          <a:noFill/>
        </p:spPr>
      </p:pic>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avtomatic\Desktop\22.jpg"/>
          <p:cNvPicPr>
            <a:picLocks noChangeAspect="1" noChangeArrowheads="1"/>
          </p:cNvPicPr>
          <p:nvPr/>
        </p:nvPicPr>
        <p:blipFill>
          <a:blip r:embed="rId2" cstate="print"/>
          <a:srcRect/>
          <a:stretch>
            <a:fillRect/>
          </a:stretch>
        </p:blipFill>
        <p:spPr bwMode="auto">
          <a:xfrm>
            <a:off x="0" y="0"/>
            <a:ext cx="9144001" cy="6858000"/>
          </a:xfrm>
          <a:prstGeom prst="rect">
            <a:avLst/>
          </a:prstGeom>
          <a:noFill/>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E:\Рисунок1.png"/>
          <p:cNvPicPr>
            <a:picLocks noChangeAspect="1" noChangeArrowheads="1"/>
          </p:cNvPicPr>
          <p:nvPr/>
        </p:nvPicPr>
        <p:blipFill>
          <a:blip r:embed="rId2" cstate="print"/>
          <a:srcRect/>
          <a:stretch>
            <a:fillRect/>
          </a:stretch>
        </p:blipFill>
        <p:spPr bwMode="auto">
          <a:xfrm>
            <a:off x="4057" y="0"/>
            <a:ext cx="9139943" cy="6858000"/>
          </a:xfrm>
          <a:prstGeom prst="rect">
            <a:avLst/>
          </a:prstGeom>
          <a:noFill/>
        </p:spPr>
      </p:pic>
      <p:sp>
        <p:nvSpPr>
          <p:cNvPr id="20481" name="Rectangle 1"/>
          <p:cNvSpPr>
            <a:spLocks noChangeArrowheads="1"/>
          </p:cNvSpPr>
          <p:nvPr/>
        </p:nvSpPr>
        <p:spPr bwMode="auto">
          <a:xfrm>
            <a:off x="0" y="0"/>
            <a:ext cx="1872208" cy="64633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b="1" i="0" u="none" strike="noStrike" cap="none" normalizeH="0" baseline="0" dirty="0" smtClean="0">
                <a:ln>
                  <a:noFill/>
                </a:ln>
                <a:solidFill>
                  <a:srgbClr val="000066"/>
                </a:solidFill>
                <a:effectLst>
                  <a:outerShdw blurRad="38100" dist="38100" dir="2700000" algn="tl">
                    <a:srgbClr val="000000">
                      <a:alpha val="43137"/>
                    </a:srgbClr>
                  </a:outerShdw>
                </a:effectLst>
                <a:latin typeface="Bookman Old Style" pitchFamily="18" charset="0"/>
                <a:ea typeface="Times New Roman" pitchFamily="18" charset="0"/>
                <a:cs typeface="Times New Roman" pitchFamily="18" charset="0"/>
              </a:rPr>
              <a:t>616-07(УГМА)</a:t>
            </a:r>
            <a:endParaRPr kumimoji="0" lang="ru-RU" b="1" i="0" u="none" strike="noStrike" cap="none" normalizeH="0" baseline="0" dirty="0" smtClean="0">
              <a:ln>
                <a:noFill/>
              </a:ln>
              <a:solidFill>
                <a:srgbClr val="000066"/>
              </a:solidFill>
              <a:effectLst>
                <a:outerShdw blurRad="38100" dist="38100" dir="2700000" algn="tl">
                  <a:srgbClr val="000000">
                    <a:alpha val="43137"/>
                  </a:srgbClr>
                </a:outerShdw>
              </a:effectLst>
              <a:latin typeface="Bookman Old Style" pitchFamily="18"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u-RU" b="1" i="0" u="none" strike="noStrike" cap="none" normalizeH="0" baseline="0" dirty="0" smtClean="0">
                <a:ln>
                  <a:noFill/>
                </a:ln>
                <a:solidFill>
                  <a:srgbClr val="000066"/>
                </a:solidFill>
                <a:effectLst>
                  <a:outerShdw blurRad="38100" dist="38100" dir="2700000" algn="tl">
                    <a:srgbClr val="000000">
                      <a:alpha val="43137"/>
                    </a:srgbClr>
                  </a:outerShdw>
                </a:effectLst>
                <a:latin typeface="Bookman Old Style" pitchFamily="18" charset="0"/>
                <a:ea typeface="Times New Roman" pitchFamily="18" charset="0"/>
                <a:cs typeface="Times New Roman" pitchFamily="18" charset="0"/>
              </a:rPr>
              <a:t>Б172</a:t>
            </a:r>
            <a:endParaRPr kumimoji="0" lang="ru-RU" b="1" i="0" u="none" strike="noStrike" cap="none" normalizeH="0" baseline="0" dirty="0" smtClean="0">
              <a:ln>
                <a:noFill/>
              </a:ln>
              <a:solidFill>
                <a:srgbClr val="000066"/>
              </a:solidFill>
              <a:effectLst>
                <a:outerShdw blurRad="38100" dist="38100" dir="2700000" algn="tl">
                  <a:srgbClr val="000000">
                    <a:alpha val="43137"/>
                  </a:srgbClr>
                </a:outerShdw>
              </a:effectLst>
              <a:latin typeface="Bookman Old Style" pitchFamily="18" charset="0"/>
              <a:cs typeface="Arial" pitchFamily="34" charset="0"/>
            </a:endParaRPr>
          </a:p>
        </p:txBody>
      </p:sp>
      <p:sp>
        <p:nvSpPr>
          <p:cNvPr id="20482" name="Rectangle 2"/>
          <p:cNvSpPr>
            <a:spLocks noChangeArrowheads="1"/>
          </p:cNvSpPr>
          <p:nvPr/>
        </p:nvSpPr>
        <p:spPr bwMode="auto">
          <a:xfrm>
            <a:off x="1907704" y="142474"/>
            <a:ext cx="7236296" cy="107721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lvl="0" indent="712788" algn="just" fontAlgn="base">
              <a:spcBef>
                <a:spcPct val="0"/>
              </a:spcBef>
              <a:spcAft>
                <a:spcPct val="0"/>
              </a:spcAft>
            </a:pPr>
            <a:r>
              <a:rPr kumimoji="0" lang="ru-RU" sz="1600" b="1" i="1"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Базарный, В. В.</a:t>
            </a:r>
            <a:r>
              <a:rPr kumimoji="0" lang="ru-RU" sz="1600" b="0" i="1"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ru-RU" sz="1600" b="1" i="1"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Методика выполнения выпускной квалификационной работы интерна по </a:t>
            </a:r>
            <a:r>
              <a:rPr kumimoji="0" lang="ru-RU" sz="1600" b="1" i="1" u="none" strike="noStrike" cap="none" normalizeH="0" baseline="0" smtClean="0">
                <a:ln>
                  <a:noFill/>
                </a:ln>
                <a:solidFill>
                  <a:schemeClr val="tx1"/>
                </a:solidFill>
                <a:effectLst/>
                <a:latin typeface="Times New Roman" pitchFamily="18" charset="0"/>
                <a:ea typeface="Times New Roman" pitchFamily="18" charset="0"/>
                <a:cs typeface="Times New Roman" pitchFamily="18" charset="0"/>
              </a:rPr>
              <a:t>клинической </a:t>
            </a:r>
            <a:r>
              <a:rPr kumimoji="0" lang="ru-RU" sz="1600" b="1" i="1" u="none" strike="noStrike" cap="none" normalizeH="0" baseline="0" smtClean="0">
                <a:ln>
                  <a:noFill/>
                </a:ln>
                <a:solidFill>
                  <a:schemeClr val="tx1"/>
                </a:solidFill>
                <a:effectLst/>
                <a:latin typeface="Times New Roman" pitchFamily="18" charset="0"/>
                <a:ea typeface="Times New Roman" pitchFamily="18" charset="0"/>
                <a:cs typeface="Times New Roman" pitchFamily="18" charset="0"/>
              </a:rPr>
              <a:t>лабораторной </a:t>
            </a:r>
            <a:r>
              <a:rPr kumimoji="0" lang="ru-RU" sz="1600" b="1" i="1"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диагностике</a:t>
            </a:r>
            <a:r>
              <a:rPr kumimoji="0" lang="ru-RU" sz="16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 учебно-методическое пособие / В. В. Базарный ; ГБОУ ВПО УГМА Министерства здравоохранения РФ. - Екатеринбург, 2013. - 14 с.</a:t>
            </a:r>
            <a:endParaRPr kumimoji="0" lang="ru-RU" sz="1600" b="0" i="0" u="none" strike="noStrike" cap="none" normalizeH="0" baseline="0" dirty="0" smtClean="0">
              <a:ln>
                <a:noFill/>
              </a:ln>
              <a:solidFill>
                <a:schemeClr val="tx1"/>
              </a:solidFill>
              <a:effectLst/>
              <a:latin typeface="Times New Roman" pitchFamily="18" charset="0"/>
              <a:cs typeface="Times New Roman" pitchFamily="18" charset="0"/>
            </a:endParaRPr>
          </a:p>
        </p:txBody>
      </p:sp>
      <p:sp>
        <p:nvSpPr>
          <p:cNvPr id="6" name="TextBox 5"/>
          <p:cNvSpPr txBox="1"/>
          <p:nvPr/>
        </p:nvSpPr>
        <p:spPr>
          <a:xfrm>
            <a:off x="0" y="4549676"/>
            <a:ext cx="9144000" cy="2031325"/>
          </a:xfrm>
          <a:prstGeom prst="rect">
            <a:avLst/>
          </a:prstGeom>
          <a:noFill/>
        </p:spPr>
        <p:txBody>
          <a:bodyPr wrap="square" rtlCol="0">
            <a:spAutoFit/>
          </a:bodyPr>
          <a:lstStyle/>
          <a:p>
            <a:pPr indent="355600" algn="just"/>
            <a:r>
              <a:rPr lang="ru-RU" b="1" dirty="0" smtClean="0">
                <a:solidFill>
                  <a:srgbClr val="28003E"/>
                </a:solidFill>
                <a:latin typeface="Gabriola" pitchFamily="82" charset="0"/>
              </a:rPr>
              <a:t>Учебно-методическое пособие посвящено методике выполнения выпускной квалификационной работы интерном по специальности «клиническая лабораторная диагностика». Его содержание отображено с учетом Федеральных требований к основным образовательным программам и потребностей практического здравоохранения. В данном пособии представлены материалы по методике сбора и анализа научных данных, об основных правилах при выполнении аттестационной работы. Приведены образцы оформления библиографических ссылок, примерные темы работ. </a:t>
            </a:r>
          </a:p>
          <a:p>
            <a:pPr indent="355600" algn="just"/>
            <a:r>
              <a:rPr lang="ru-RU" b="1" dirty="0" smtClean="0">
                <a:solidFill>
                  <a:srgbClr val="28003E"/>
                </a:solidFill>
                <a:latin typeface="Gabriola" pitchFamily="82" charset="0"/>
              </a:rPr>
              <a:t>Рекомендовано в качестве учебно-методического пособия для интернов кафедры клинической лабораторной диагностики и бактериологии.</a:t>
            </a:r>
            <a:endParaRPr lang="ru-RU" b="1" dirty="0">
              <a:solidFill>
                <a:srgbClr val="28003E"/>
              </a:solidFill>
              <a:latin typeface="Gabriola" pitchFamily="82" charset="0"/>
            </a:endParaRPr>
          </a:p>
        </p:txBody>
      </p:sp>
      <p:pic>
        <p:nvPicPr>
          <p:cNvPr id="2050" name="Picture 2" descr="C:\Users\avtomatic\Desktop\Рисунок2.jpg"/>
          <p:cNvPicPr>
            <a:picLocks noChangeAspect="1" noChangeArrowheads="1"/>
          </p:cNvPicPr>
          <p:nvPr/>
        </p:nvPicPr>
        <p:blipFill>
          <a:blip r:embed="rId3" cstate="print"/>
          <a:srcRect/>
          <a:stretch>
            <a:fillRect/>
          </a:stretch>
        </p:blipFill>
        <p:spPr bwMode="auto">
          <a:xfrm>
            <a:off x="3419872" y="1340768"/>
            <a:ext cx="2247164" cy="3060000"/>
          </a:xfrm>
          <a:prstGeom prst="rect">
            <a:avLst/>
          </a:prstGeom>
          <a:noFill/>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E:\Рисунок1.png"/>
          <p:cNvPicPr>
            <a:picLocks noChangeAspect="1" noChangeArrowheads="1"/>
          </p:cNvPicPr>
          <p:nvPr/>
        </p:nvPicPr>
        <p:blipFill>
          <a:blip r:embed="rId2" cstate="print"/>
          <a:srcRect/>
          <a:stretch>
            <a:fillRect/>
          </a:stretch>
        </p:blipFill>
        <p:spPr bwMode="auto">
          <a:xfrm>
            <a:off x="0" y="0"/>
            <a:ext cx="9139943" cy="6858000"/>
          </a:xfrm>
          <a:prstGeom prst="rect">
            <a:avLst/>
          </a:prstGeom>
          <a:noFill/>
        </p:spPr>
      </p:pic>
      <p:sp>
        <p:nvSpPr>
          <p:cNvPr id="31745" name="Rectangle 1"/>
          <p:cNvSpPr>
            <a:spLocks noChangeArrowheads="1"/>
          </p:cNvSpPr>
          <p:nvPr/>
        </p:nvSpPr>
        <p:spPr bwMode="auto">
          <a:xfrm>
            <a:off x="0" y="-30778"/>
            <a:ext cx="1547664" cy="64633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b="1" i="0" u="none" strike="noStrike" cap="none" normalizeH="0" baseline="0" dirty="0" smtClean="0">
                <a:ln>
                  <a:noFill/>
                </a:ln>
                <a:solidFill>
                  <a:srgbClr val="000066"/>
                </a:solidFill>
                <a:effectLst>
                  <a:outerShdw blurRad="38100" dist="38100" dir="2700000" algn="tl">
                    <a:srgbClr val="000000">
                      <a:alpha val="43137"/>
                    </a:srgbClr>
                  </a:outerShdw>
                </a:effectLst>
                <a:latin typeface="Bookman Old Style" pitchFamily="18" charset="0"/>
                <a:ea typeface="Times New Roman" pitchFamily="18" charset="0"/>
                <a:cs typeface="Times New Roman" pitchFamily="18" charset="0"/>
              </a:rPr>
              <a:t>Ю0(УГМА)</a:t>
            </a:r>
            <a:endParaRPr kumimoji="0" lang="ru-RU" b="1" i="0" u="none" strike="noStrike" cap="none" normalizeH="0" baseline="0" dirty="0" smtClean="0">
              <a:ln>
                <a:noFill/>
              </a:ln>
              <a:solidFill>
                <a:srgbClr val="000066"/>
              </a:solidFill>
              <a:effectLst>
                <a:outerShdw blurRad="38100" dist="38100" dir="2700000" algn="tl">
                  <a:srgbClr val="000000">
                    <a:alpha val="43137"/>
                  </a:srgbClr>
                </a:outerShdw>
              </a:effectLst>
              <a:latin typeface="Bookman Old Style" pitchFamily="18"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u-RU" b="1" i="0" u="none" strike="noStrike" cap="none" normalizeH="0" baseline="0" dirty="0" smtClean="0">
                <a:ln>
                  <a:noFill/>
                </a:ln>
                <a:solidFill>
                  <a:srgbClr val="000066"/>
                </a:solidFill>
                <a:effectLst>
                  <a:outerShdw blurRad="38100" dist="38100" dir="2700000" algn="tl">
                    <a:srgbClr val="000000">
                      <a:alpha val="43137"/>
                    </a:srgbClr>
                  </a:outerShdw>
                </a:effectLst>
                <a:latin typeface="Bookman Old Style" pitchFamily="18" charset="0"/>
                <a:ea typeface="Times New Roman" pitchFamily="18" charset="0"/>
                <a:cs typeface="Times New Roman" pitchFamily="18" charset="0"/>
              </a:rPr>
              <a:t>В581</a:t>
            </a:r>
            <a:endParaRPr kumimoji="0" lang="ru-RU" b="1" i="0" u="none" strike="noStrike" cap="none" normalizeH="0" baseline="0" dirty="0" smtClean="0">
              <a:ln>
                <a:noFill/>
              </a:ln>
              <a:solidFill>
                <a:srgbClr val="000066"/>
              </a:solidFill>
              <a:effectLst>
                <a:outerShdw blurRad="38100" dist="38100" dir="2700000" algn="tl">
                  <a:srgbClr val="000000">
                    <a:alpha val="43137"/>
                  </a:srgbClr>
                </a:outerShdw>
              </a:effectLst>
              <a:latin typeface="Bookman Old Style" pitchFamily="18" charset="0"/>
              <a:cs typeface="Arial" pitchFamily="34" charset="0"/>
            </a:endParaRPr>
          </a:p>
        </p:txBody>
      </p:sp>
      <p:sp>
        <p:nvSpPr>
          <p:cNvPr id="31746" name="Rectangle 2"/>
          <p:cNvSpPr>
            <a:spLocks noChangeArrowheads="1"/>
          </p:cNvSpPr>
          <p:nvPr/>
        </p:nvSpPr>
        <p:spPr bwMode="auto">
          <a:xfrm>
            <a:off x="2015208" y="127085"/>
            <a:ext cx="7128792" cy="132343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R="0" lvl="0" indent="712788" algn="just" defTabSz="914400" rtl="0" eaLnBrk="1" fontAlgn="base" latinLnBrk="0" hangingPunct="1">
              <a:lnSpc>
                <a:spcPct val="100000"/>
              </a:lnSpc>
              <a:spcBef>
                <a:spcPct val="0"/>
              </a:spcBef>
              <a:spcAft>
                <a:spcPct val="0"/>
              </a:spcAft>
              <a:buClrTx/>
              <a:buSzTx/>
              <a:buFontTx/>
              <a:buNone/>
              <a:tabLst/>
            </a:pPr>
            <a:r>
              <a:rPr kumimoji="0" lang="ru-RU" sz="1600" b="1" i="1"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Власова, Е. В.</a:t>
            </a:r>
            <a:r>
              <a:rPr kumimoji="0" lang="ru-RU" sz="1600" b="0" i="1"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ru-RU" sz="1600" b="1" i="1"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Использование наглядных образов в процессе изучения философии (Рисуночный метод)</a:t>
            </a:r>
            <a:r>
              <a:rPr kumimoji="0" lang="ru-RU" sz="1600" b="0" i="1"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ru-RU" sz="16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учебно-методическое пособие по курсу философии для студентов всех специальностей / Е. В. Власова ; Министерство здравоохранения и социального развития РФ ГБОУ ВПО УГМА, Кафедра философии, биоэтики и </a:t>
            </a:r>
            <a:r>
              <a:rPr kumimoji="0" lang="ru-RU" sz="1600"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культурологии</a:t>
            </a:r>
            <a:r>
              <a:rPr kumimoji="0" lang="ru-RU" sz="16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 Екатеринбург, 2013. - 112 с. </a:t>
            </a:r>
            <a:endParaRPr kumimoji="0" lang="ru-RU" sz="1600" b="0" i="0" u="none" strike="noStrike" cap="none" normalizeH="0" baseline="0" dirty="0" smtClean="0">
              <a:ln>
                <a:noFill/>
              </a:ln>
              <a:solidFill>
                <a:schemeClr val="tx1"/>
              </a:solidFill>
              <a:effectLst/>
              <a:latin typeface="Times New Roman" pitchFamily="18" charset="0"/>
              <a:cs typeface="Times New Roman" pitchFamily="18" charset="0"/>
            </a:endParaRPr>
          </a:p>
        </p:txBody>
      </p:sp>
      <p:sp>
        <p:nvSpPr>
          <p:cNvPr id="4" name="Прямоугольник 3"/>
          <p:cNvSpPr/>
          <p:nvPr/>
        </p:nvSpPr>
        <p:spPr>
          <a:xfrm>
            <a:off x="0" y="4797152"/>
            <a:ext cx="9144000" cy="1754326"/>
          </a:xfrm>
          <a:prstGeom prst="rect">
            <a:avLst/>
          </a:prstGeom>
        </p:spPr>
        <p:txBody>
          <a:bodyPr wrap="square">
            <a:spAutoFit/>
          </a:bodyPr>
          <a:lstStyle/>
          <a:p>
            <a:pPr indent="355600" algn="just"/>
            <a:r>
              <a:rPr lang="ru-RU" b="1" dirty="0" smtClean="0">
                <a:solidFill>
                  <a:srgbClr val="28003E"/>
                </a:solidFill>
                <a:latin typeface="Gabriola" pitchFamily="82" charset="0"/>
                <a:cs typeface="Arial CYR" pitchFamily="34" charset="0"/>
              </a:rPr>
              <a:t>Учебно-методическое пособие знакомит с основными принципами и приемами использования оригинальной авторской методики, позволяющей активизировать образное мышление студентов  в процессе изучения курсов философии. Больше чем двадцатилетний опыт апробации рисуночного метода автором позволяет утверждать. Что предложенный метод прекрасно дополняя традиционные методы преподавания философии, создает дополнительные возможности для разнообразия методик, более продуктивного и творческого усвоения материала студентами.</a:t>
            </a:r>
          </a:p>
          <a:p>
            <a:pPr indent="355600" algn="just"/>
            <a:r>
              <a:rPr lang="ru-RU" b="1" dirty="0" smtClean="0">
                <a:solidFill>
                  <a:srgbClr val="28003E"/>
                </a:solidFill>
                <a:latin typeface="Gabriola" pitchFamily="82" charset="0"/>
                <a:cs typeface="Arial CYR" pitchFamily="34" charset="0"/>
              </a:rPr>
              <a:t>Пособие предназначено для студентов всех специальностей, изучающих курс философии.</a:t>
            </a:r>
            <a:endParaRPr lang="ru-RU" b="1" dirty="0">
              <a:solidFill>
                <a:srgbClr val="28003E"/>
              </a:solidFill>
              <a:latin typeface="Gabriola" pitchFamily="82" charset="0"/>
              <a:cs typeface="Arial CYR" pitchFamily="34" charset="0"/>
            </a:endParaRPr>
          </a:p>
        </p:txBody>
      </p:sp>
      <p:pic>
        <p:nvPicPr>
          <p:cNvPr id="3074" name="Picture 2" descr="C:\Users\avtomatic\Desktop\Рисунок3.jpg"/>
          <p:cNvPicPr>
            <a:picLocks noChangeAspect="1" noChangeArrowheads="1"/>
          </p:cNvPicPr>
          <p:nvPr/>
        </p:nvPicPr>
        <p:blipFill>
          <a:blip r:embed="rId3" cstate="print"/>
          <a:srcRect l="5432" t="4086" r="7652" b="8055"/>
          <a:stretch>
            <a:fillRect/>
          </a:stretch>
        </p:blipFill>
        <p:spPr bwMode="auto">
          <a:xfrm>
            <a:off x="3419873" y="1556792"/>
            <a:ext cx="2277209" cy="3060000"/>
          </a:xfrm>
          <a:prstGeom prst="rect">
            <a:avLst/>
          </a:prstGeom>
          <a:noFill/>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E:\Рисунок1.png"/>
          <p:cNvPicPr>
            <a:picLocks noChangeAspect="1" noChangeArrowheads="1"/>
          </p:cNvPicPr>
          <p:nvPr/>
        </p:nvPicPr>
        <p:blipFill>
          <a:blip r:embed="rId2" cstate="print"/>
          <a:srcRect/>
          <a:stretch>
            <a:fillRect/>
          </a:stretch>
        </p:blipFill>
        <p:spPr bwMode="auto">
          <a:xfrm>
            <a:off x="2028" y="0"/>
            <a:ext cx="9139943" cy="6858000"/>
          </a:xfrm>
          <a:prstGeom prst="rect">
            <a:avLst/>
          </a:prstGeom>
          <a:noFill/>
        </p:spPr>
      </p:pic>
      <p:sp>
        <p:nvSpPr>
          <p:cNvPr id="38913" name="Rectangle 1"/>
          <p:cNvSpPr>
            <a:spLocks noChangeArrowheads="1"/>
          </p:cNvSpPr>
          <p:nvPr/>
        </p:nvSpPr>
        <p:spPr bwMode="auto">
          <a:xfrm>
            <a:off x="0" y="-30778"/>
            <a:ext cx="1475656" cy="64633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b="1" i="0" u="none" strike="noStrike" cap="none" normalizeH="0" baseline="0" dirty="0" smtClean="0">
                <a:ln>
                  <a:noFill/>
                </a:ln>
                <a:solidFill>
                  <a:srgbClr val="000066"/>
                </a:solidFill>
                <a:effectLst>
                  <a:outerShdw blurRad="38100" dist="38100" dir="2700000" algn="tl">
                    <a:srgbClr val="000000">
                      <a:alpha val="43137"/>
                    </a:srgbClr>
                  </a:outerShdw>
                </a:effectLst>
                <a:latin typeface="Bookman Old Style" pitchFamily="18" charset="0"/>
                <a:ea typeface="Times New Roman" pitchFamily="18" charset="0"/>
                <a:cs typeface="Times New Roman" pitchFamily="18" charset="0"/>
              </a:rPr>
              <a:t>Ю0(УГМА)</a:t>
            </a:r>
            <a:endParaRPr kumimoji="0" lang="ru-RU" b="1" i="0" u="none" strike="noStrike" cap="none" normalizeH="0" baseline="0" dirty="0" smtClean="0">
              <a:ln>
                <a:noFill/>
              </a:ln>
              <a:solidFill>
                <a:srgbClr val="000066"/>
              </a:solidFill>
              <a:effectLst>
                <a:outerShdw blurRad="38100" dist="38100" dir="2700000" algn="tl">
                  <a:srgbClr val="000000">
                    <a:alpha val="43137"/>
                  </a:srgbClr>
                </a:outerShdw>
              </a:effectLst>
              <a:latin typeface="Bookman Old Style" pitchFamily="18"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u-RU" b="1" i="0" u="none" strike="noStrike" cap="none" normalizeH="0" baseline="0" dirty="0" smtClean="0">
                <a:ln>
                  <a:noFill/>
                </a:ln>
                <a:solidFill>
                  <a:srgbClr val="000066"/>
                </a:solidFill>
                <a:effectLst>
                  <a:outerShdw blurRad="38100" dist="38100" dir="2700000" algn="tl">
                    <a:srgbClr val="000000">
                      <a:alpha val="43137"/>
                    </a:srgbClr>
                  </a:outerShdw>
                </a:effectLst>
                <a:latin typeface="Bookman Old Style" pitchFamily="18" charset="0"/>
                <a:ea typeface="Times New Roman" pitchFamily="18" charset="0"/>
                <a:cs typeface="Times New Roman" pitchFamily="18" charset="0"/>
              </a:rPr>
              <a:t>В581</a:t>
            </a:r>
            <a:endParaRPr kumimoji="0" lang="ru-RU" b="1" i="0" u="none" strike="noStrike" cap="none" normalizeH="0" baseline="0" dirty="0" smtClean="0">
              <a:ln>
                <a:noFill/>
              </a:ln>
              <a:solidFill>
                <a:srgbClr val="000066"/>
              </a:solidFill>
              <a:effectLst>
                <a:outerShdw blurRad="38100" dist="38100" dir="2700000" algn="tl">
                  <a:srgbClr val="000000">
                    <a:alpha val="43137"/>
                  </a:srgbClr>
                </a:outerShdw>
              </a:effectLst>
              <a:latin typeface="Bookman Old Style" pitchFamily="18" charset="0"/>
              <a:cs typeface="Arial" pitchFamily="34" charset="0"/>
            </a:endParaRPr>
          </a:p>
        </p:txBody>
      </p:sp>
      <p:sp>
        <p:nvSpPr>
          <p:cNvPr id="38914" name="Rectangle 2"/>
          <p:cNvSpPr>
            <a:spLocks noChangeArrowheads="1"/>
          </p:cNvSpPr>
          <p:nvPr/>
        </p:nvSpPr>
        <p:spPr bwMode="auto">
          <a:xfrm>
            <a:off x="1619672" y="127085"/>
            <a:ext cx="7524328" cy="132343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R="0" lvl="0" indent="712788" algn="just" defTabSz="914400" rtl="0" eaLnBrk="1" fontAlgn="base" latinLnBrk="0" hangingPunct="1">
              <a:lnSpc>
                <a:spcPct val="100000"/>
              </a:lnSpc>
              <a:spcBef>
                <a:spcPct val="0"/>
              </a:spcBef>
              <a:spcAft>
                <a:spcPct val="0"/>
              </a:spcAft>
              <a:buClrTx/>
              <a:buSzTx/>
              <a:buFontTx/>
              <a:buNone/>
              <a:tabLst/>
            </a:pPr>
            <a:r>
              <a:rPr kumimoji="0" lang="ru-RU" sz="1600" b="1" i="1"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Власова, Е. В.</a:t>
            </a:r>
            <a:r>
              <a:rPr kumimoji="0" lang="ru-RU" sz="1600" b="0" i="1"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ru-RU" sz="1600" b="1" i="1"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Философия</a:t>
            </a:r>
            <a:r>
              <a:rPr kumimoji="0" lang="ru-RU" sz="1600" b="0" i="1"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ru-RU" sz="16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учебно-методическое пособие : планы семинарских занятий для студентов медицинских и фармацевтических вузов и методические рекомендации по подготовке к ним / Е. В. Власова, К. И. </a:t>
            </a:r>
            <a:r>
              <a:rPr kumimoji="0" lang="ru-RU" sz="1600"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Заболотских</a:t>
            </a:r>
            <a:r>
              <a:rPr kumimoji="0" lang="ru-RU" sz="16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Г. А. </a:t>
            </a:r>
            <a:r>
              <a:rPr kumimoji="0" lang="ru-RU" sz="1600"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Шеметов</a:t>
            </a:r>
            <a:r>
              <a:rPr kumimoji="0" lang="ru-RU" sz="16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 Министерство здравоохранения РФ ГБОУ ВПО УГМА, Кафедра философии, биоэтики и </a:t>
            </a:r>
            <a:r>
              <a:rPr kumimoji="0" lang="ru-RU" sz="1600"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культурологии</a:t>
            </a:r>
            <a:r>
              <a:rPr kumimoji="0" lang="ru-RU" sz="16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 Екатеринбург, 2013. - 77 с.</a:t>
            </a:r>
            <a:endParaRPr kumimoji="0" lang="ru-RU" sz="1600" b="0" i="0" u="none" strike="noStrike" cap="none" normalizeH="0" baseline="0" dirty="0" smtClean="0">
              <a:ln>
                <a:noFill/>
              </a:ln>
              <a:solidFill>
                <a:schemeClr val="tx1"/>
              </a:solidFill>
              <a:effectLst/>
              <a:latin typeface="Times New Roman" pitchFamily="18" charset="0"/>
              <a:cs typeface="Times New Roman" pitchFamily="18" charset="0"/>
            </a:endParaRPr>
          </a:p>
        </p:txBody>
      </p:sp>
      <p:sp>
        <p:nvSpPr>
          <p:cNvPr id="6" name="Прямоугольник 5"/>
          <p:cNvSpPr/>
          <p:nvPr/>
        </p:nvSpPr>
        <p:spPr>
          <a:xfrm>
            <a:off x="0" y="4653136"/>
            <a:ext cx="9144000" cy="2031325"/>
          </a:xfrm>
          <a:prstGeom prst="rect">
            <a:avLst/>
          </a:prstGeom>
        </p:spPr>
        <p:txBody>
          <a:bodyPr wrap="square">
            <a:spAutoFit/>
          </a:bodyPr>
          <a:lstStyle/>
          <a:p>
            <a:pPr indent="355600" algn="just"/>
            <a:r>
              <a:rPr lang="ru-RU" b="1" dirty="0" smtClean="0">
                <a:solidFill>
                  <a:srgbClr val="28003E"/>
                </a:solidFill>
                <a:latin typeface="Gabriola" pitchFamily="82" charset="0"/>
                <a:cs typeface="Arial CYR" pitchFamily="34" charset="0"/>
              </a:rPr>
              <a:t>Учебно-методическое пособие составлено в соответствии с требованиями ФГОС ВПО для группы специальностей 060 000 65 – здравоохранение и содержит планы семинарских занятий, разделенные по темам и дидактическим единицам курса «Философия», основную литературу для подготовки к занятиям.</a:t>
            </a:r>
          </a:p>
          <a:p>
            <a:pPr indent="355600" algn="just"/>
            <a:r>
              <a:rPr lang="ru-RU" b="1" dirty="0" smtClean="0">
                <a:solidFill>
                  <a:srgbClr val="28003E"/>
                </a:solidFill>
                <a:latin typeface="Gabriola" pitchFamily="82" charset="0"/>
                <a:cs typeface="Arial CYR" pitchFamily="34" charset="0"/>
              </a:rPr>
              <a:t> В каждой теме выделены ключевые понятия, предложены проблемные вопросы для обсуждения, организации дискуссий, деловых игр и решения ситуационных задач, дана литература для углубленного изучения. </a:t>
            </a:r>
          </a:p>
          <a:p>
            <a:pPr indent="355600" algn="just"/>
            <a:r>
              <a:rPr lang="ru-RU" b="1" dirty="0" smtClean="0">
                <a:solidFill>
                  <a:srgbClr val="28003E"/>
                </a:solidFill>
                <a:latin typeface="Gabriola" pitchFamily="82" charset="0"/>
                <a:cs typeface="Arial CYR" pitchFamily="34" charset="0"/>
              </a:rPr>
              <a:t>Контрольные материалы содержат вопросы для самоподготовки.</a:t>
            </a:r>
          </a:p>
          <a:p>
            <a:pPr indent="355600" algn="just"/>
            <a:r>
              <a:rPr lang="ru-RU" b="1" dirty="0" smtClean="0">
                <a:solidFill>
                  <a:srgbClr val="28003E"/>
                </a:solidFill>
                <a:latin typeface="Gabriola" pitchFamily="82" charset="0"/>
                <a:cs typeface="Arial CYR" pitchFamily="34" charset="0"/>
              </a:rPr>
              <a:t>Предназначено для студентов медицинских вузов.</a:t>
            </a:r>
            <a:endParaRPr lang="ru-RU" b="1" dirty="0">
              <a:solidFill>
                <a:srgbClr val="28003E"/>
              </a:solidFill>
              <a:latin typeface="Gabriola" pitchFamily="82" charset="0"/>
              <a:cs typeface="Arial CYR" pitchFamily="34" charset="0"/>
            </a:endParaRPr>
          </a:p>
        </p:txBody>
      </p:sp>
      <p:pic>
        <p:nvPicPr>
          <p:cNvPr id="4098" name="Picture 2" descr="C:\Users\avtomatic\Desktop\Рисунок4.jpg"/>
          <p:cNvPicPr>
            <a:picLocks noChangeAspect="1" noChangeArrowheads="1"/>
          </p:cNvPicPr>
          <p:nvPr/>
        </p:nvPicPr>
        <p:blipFill>
          <a:blip r:embed="rId3" cstate="print"/>
          <a:srcRect l="7912" t="4086" r="7699" b="8055"/>
          <a:stretch>
            <a:fillRect/>
          </a:stretch>
        </p:blipFill>
        <p:spPr bwMode="auto">
          <a:xfrm>
            <a:off x="3491881" y="1556792"/>
            <a:ext cx="2277209" cy="3060000"/>
          </a:xfrm>
          <a:prstGeom prst="rect">
            <a:avLst/>
          </a:prstGeom>
          <a:noFill/>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descr="E:\Рисунок1.png"/>
          <p:cNvPicPr>
            <a:picLocks noChangeAspect="1" noChangeArrowheads="1"/>
          </p:cNvPicPr>
          <p:nvPr/>
        </p:nvPicPr>
        <p:blipFill>
          <a:blip r:embed="rId2" cstate="print"/>
          <a:srcRect/>
          <a:stretch>
            <a:fillRect/>
          </a:stretch>
        </p:blipFill>
        <p:spPr bwMode="auto">
          <a:xfrm>
            <a:off x="0" y="0"/>
            <a:ext cx="9319455" cy="6858000"/>
          </a:xfrm>
          <a:prstGeom prst="rect">
            <a:avLst/>
          </a:prstGeom>
          <a:noFill/>
        </p:spPr>
      </p:pic>
      <p:sp>
        <p:nvSpPr>
          <p:cNvPr id="18433" name="Rectangle 1"/>
          <p:cNvSpPr>
            <a:spLocks noChangeArrowheads="1"/>
          </p:cNvSpPr>
          <p:nvPr/>
        </p:nvSpPr>
        <p:spPr bwMode="auto">
          <a:xfrm>
            <a:off x="0" y="-30778"/>
            <a:ext cx="1979712" cy="64633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b="1" i="0" u="none" strike="noStrike" cap="none" normalizeH="0" baseline="0" dirty="0" smtClean="0">
                <a:ln>
                  <a:noFill/>
                </a:ln>
                <a:solidFill>
                  <a:srgbClr val="000066"/>
                </a:solidFill>
                <a:effectLst>
                  <a:outerShdw blurRad="38100" dist="38100" dir="2700000" algn="tl">
                    <a:srgbClr val="000000">
                      <a:alpha val="43137"/>
                    </a:srgbClr>
                  </a:outerShdw>
                </a:effectLst>
                <a:latin typeface="Bookman Old Style" pitchFamily="18" charset="0"/>
                <a:ea typeface="Times New Roman" pitchFamily="18" charset="0"/>
                <a:cs typeface="Times New Roman" pitchFamily="18" charset="0"/>
              </a:rPr>
              <a:t>61(091)(УГМУ)</a:t>
            </a:r>
            <a:endParaRPr kumimoji="0" lang="ru-RU" b="1" i="0" u="none" strike="noStrike" cap="none" normalizeH="0" baseline="0" dirty="0" smtClean="0">
              <a:ln>
                <a:noFill/>
              </a:ln>
              <a:solidFill>
                <a:srgbClr val="000066"/>
              </a:solidFill>
              <a:effectLst>
                <a:outerShdw blurRad="38100" dist="38100" dir="2700000" algn="tl">
                  <a:srgbClr val="000000">
                    <a:alpha val="43137"/>
                  </a:srgbClr>
                </a:outerShdw>
              </a:effectLst>
              <a:latin typeface="Bookman Old Style" pitchFamily="18"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u-RU" b="1" i="0" u="none" strike="noStrike" cap="none" normalizeH="0" baseline="0" dirty="0" smtClean="0">
                <a:ln>
                  <a:noFill/>
                </a:ln>
                <a:solidFill>
                  <a:srgbClr val="000066"/>
                </a:solidFill>
                <a:effectLst>
                  <a:outerShdw blurRad="38100" dist="38100" dir="2700000" algn="tl">
                    <a:srgbClr val="000000">
                      <a:alpha val="43137"/>
                    </a:srgbClr>
                  </a:outerShdw>
                </a:effectLst>
                <a:latin typeface="Bookman Old Style" pitchFamily="18" charset="0"/>
                <a:ea typeface="Times New Roman" pitchFamily="18" charset="0"/>
                <a:cs typeface="Times New Roman" pitchFamily="18" charset="0"/>
              </a:rPr>
              <a:t>Д206</a:t>
            </a:r>
            <a:endParaRPr kumimoji="0" lang="ru-RU" b="1" i="0" u="none" strike="noStrike" cap="none" normalizeH="0" baseline="0" dirty="0" smtClean="0">
              <a:ln>
                <a:noFill/>
              </a:ln>
              <a:solidFill>
                <a:srgbClr val="000066"/>
              </a:solidFill>
              <a:effectLst>
                <a:outerShdw blurRad="38100" dist="38100" dir="2700000" algn="tl">
                  <a:srgbClr val="000000">
                    <a:alpha val="43137"/>
                  </a:srgbClr>
                </a:outerShdw>
              </a:effectLst>
              <a:latin typeface="Bookman Old Style" pitchFamily="18" charset="0"/>
              <a:cs typeface="Arial" pitchFamily="34" charset="0"/>
            </a:endParaRPr>
          </a:p>
        </p:txBody>
      </p:sp>
      <p:sp>
        <p:nvSpPr>
          <p:cNvPr id="18434" name="Rectangle 2"/>
          <p:cNvSpPr>
            <a:spLocks noChangeArrowheads="1"/>
          </p:cNvSpPr>
          <p:nvPr/>
        </p:nvSpPr>
        <p:spPr bwMode="auto">
          <a:xfrm>
            <a:off x="2123728" y="19363"/>
            <a:ext cx="7164288" cy="132343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R="0" lvl="0" indent="712788" algn="just" defTabSz="914400" rtl="0" eaLnBrk="1" fontAlgn="base" latinLnBrk="0" hangingPunct="1">
              <a:lnSpc>
                <a:spcPct val="100000"/>
              </a:lnSpc>
              <a:spcBef>
                <a:spcPct val="0"/>
              </a:spcBef>
              <a:spcAft>
                <a:spcPct val="0"/>
              </a:spcAft>
              <a:buClrTx/>
              <a:buSzTx/>
              <a:buFontTx/>
              <a:buNone/>
              <a:tabLst/>
            </a:pPr>
            <a:r>
              <a:rPr kumimoji="0" lang="ru-RU" sz="1600" b="1" i="1"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Дарующий жизнь. Профессор Михаил Львович </a:t>
            </a:r>
            <a:r>
              <a:rPr kumimoji="0" lang="ru-RU" sz="1600" b="1" i="1"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Шулутко</a:t>
            </a:r>
            <a:r>
              <a:rPr kumimoji="0" lang="ru-RU" sz="1600" b="1" i="1"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 основатель школы торакальной хирургии и </a:t>
            </a:r>
            <a:r>
              <a:rPr kumimoji="0" lang="ru-RU" sz="1600" b="1" i="1"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фтизиопульмонологии</a:t>
            </a:r>
            <a:r>
              <a:rPr kumimoji="0" lang="ru-RU" sz="1600" b="1" i="1"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на Урале </a:t>
            </a:r>
            <a:r>
              <a:rPr kumimoji="0" lang="ru-RU" sz="16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Министерство здравоохранения РФ УГМА, Уральский НИИ </a:t>
            </a:r>
            <a:r>
              <a:rPr kumimoji="0" lang="ru-RU" sz="1600"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фтизиопульмонологии</a:t>
            </a:r>
            <a:r>
              <a:rPr kumimoji="0" lang="ru-RU" sz="16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 отв.ред.: Л. М. Гринберг, И. Я. </a:t>
            </a:r>
            <a:r>
              <a:rPr kumimoji="0" lang="ru-RU" sz="1600"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Мотус</a:t>
            </a:r>
            <a:r>
              <a:rPr kumimoji="0" lang="ru-RU" sz="16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 Екатеринбург, 2013. - 200 с. : ил.</a:t>
            </a:r>
            <a:endParaRPr kumimoji="0" lang="ru-RU" sz="1600" b="0" i="0" u="none" strike="noStrike" cap="none" normalizeH="0" baseline="0" dirty="0" smtClean="0">
              <a:ln>
                <a:noFill/>
              </a:ln>
              <a:solidFill>
                <a:schemeClr val="tx1"/>
              </a:solidFill>
              <a:effectLst/>
              <a:latin typeface="Times New Roman" pitchFamily="18" charset="0"/>
              <a:cs typeface="Times New Roman" pitchFamily="18" charset="0"/>
            </a:endParaRPr>
          </a:p>
        </p:txBody>
      </p:sp>
      <p:sp>
        <p:nvSpPr>
          <p:cNvPr id="5" name="TextBox 4"/>
          <p:cNvSpPr txBox="1"/>
          <p:nvPr/>
        </p:nvSpPr>
        <p:spPr>
          <a:xfrm>
            <a:off x="0" y="4725144"/>
            <a:ext cx="9324528" cy="1477328"/>
          </a:xfrm>
          <a:prstGeom prst="rect">
            <a:avLst/>
          </a:prstGeom>
          <a:noFill/>
        </p:spPr>
        <p:txBody>
          <a:bodyPr wrap="square" rtlCol="0">
            <a:spAutoFit/>
          </a:bodyPr>
          <a:lstStyle/>
          <a:p>
            <a:pPr indent="355600" algn="just"/>
            <a:r>
              <a:rPr lang="ru-RU" b="1" dirty="0" smtClean="0">
                <a:solidFill>
                  <a:srgbClr val="28003E"/>
                </a:solidFill>
                <a:latin typeface="Gabriola" pitchFamily="82" charset="0"/>
              </a:rPr>
              <a:t>Книга  Дарующая жизнь – сборник воспоминаний о </a:t>
            </a:r>
            <a:r>
              <a:rPr lang="ru-RU" b="1" dirty="0" err="1" smtClean="0">
                <a:solidFill>
                  <a:srgbClr val="28003E"/>
                </a:solidFill>
                <a:latin typeface="Gabriola" pitchFamily="82" charset="0"/>
              </a:rPr>
              <a:t>выдающемсяторакальном</a:t>
            </a:r>
            <a:r>
              <a:rPr lang="ru-RU" b="1" dirty="0" smtClean="0">
                <a:solidFill>
                  <a:srgbClr val="28003E"/>
                </a:solidFill>
                <a:latin typeface="Gabriola" pitchFamily="82" charset="0"/>
              </a:rPr>
              <a:t> хирурге, докторе медицинских наук, профессоре, почетном гражданине Г. Екатеринбурга Михаиле Львовиче </a:t>
            </a:r>
            <a:r>
              <a:rPr lang="ru-RU" b="1" dirty="0" err="1" smtClean="0">
                <a:solidFill>
                  <a:srgbClr val="28003E"/>
                </a:solidFill>
                <a:latin typeface="Gabriola" pitchFamily="82" charset="0"/>
              </a:rPr>
              <a:t>Шулутко</a:t>
            </a:r>
            <a:r>
              <a:rPr lang="ru-RU" b="1" dirty="0" smtClean="0">
                <a:solidFill>
                  <a:srgbClr val="28003E"/>
                </a:solidFill>
                <a:latin typeface="Gabriola" pitchFamily="82" charset="0"/>
              </a:rPr>
              <a:t>. </a:t>
            </a:r>
          </a:p>
          <a:p>
            <a:pPr indent="355600" algn="just"/>
            <a:r>
              <a:rPr lang="ru-RU" b="1" dirty="0" smtClean="0">
                <a:solidFill>
                  <a:srgbClr val="28003E"/>
                </a:solidFill>
                <a:latin typeface="Gabriola" pitchFamily="82" charset="0"/>
              </a:rPr>
              <a:t>Сборник составлен из воспоминаний коллег и учеников профессора </a:t>
            </a:r>
            <a:r>
              <a:rPr lang="ru-RU" b="1" dirty="0" err="1" smtClean="0">
                <a:solidFill>
                  <a:srgbClr val="28003E"/>
                </a:solidFill>
                <a:latin typeface="Gabriola" pitchFamily="82" charset="0"/>
              </a:rPr>
              <a:t>Шулутко</a:t>
            </a:r>
            <a:r>
              <a:rPr lang="ru-RU" b="1" dirty="0" smtClean="0">
                <a:solidFill>
                  <a:srgbClr val="28003E"/>
                </a:solidFill>
                <a:latin typeface="Gabriola" pitchFamily="82" charset="0"/>
              </a:rPr>
              <a:t> – основателя Свердловского областного пульмонологического Центра и </a:t>
            </a:r>
            <a:r>
              <a:rPr lang="ru-RU" b="1" dirty="0" err="1" smtClean="0">
                <a:solidFill>
                  <a:srgbClr val="28003E"/>
                </a:solidFill>
                <a:latin typeface="Gabriola" pitchFamily="82" charset="0"/>
              </a:rPr>
              <a:t>мультидисциплинарной</a:t>
            </a:r>
            <a:r>
              <a:rPr lang="ru-RU" b="1" dirty="0" smtClean="0">
                <a:solidFill>
                  <a:srgbClr val="28003E"/>
                </a:solidFill>
                <a:latin typeface="Gabriola" pitchFamily="82" charset="0"/>
              </a:rPr>
              <a:t> научной школы торакальной хирургии, фтизиатрии и пульмонологии на Среднем Урале.</a:t>
            </a:r>
            <a:endParaRPr lang="ru-RU" b="1" dirty="0">
              <a:solidFill>
                <a:srgbClr val="28003E"/>
              </a:solidFill>
              <a:latin typeface="Gabriola" pitchFamily="82" charset="0"/>
            </a:endParaRPr>
          </a:p>
        </p:txBody>
      </p:sp>
      <p:pic>
        <p:nvPicPr>
          <p:cNvPr id="5122" name="Picture 2" descr="C:\Users\avtomatic\Desktop\Рисунок5.jpg"/>
          <p:cNvPicPr>
            <a:picLocks noChangeAspect="1" noChangeArrowheads="1"/>
          </p:cNvPicPr>
          <p:nvPr/>
        </p:nvPicPr>
        <p:blipFill>
          <a:blip r:embed="rId3" cstate="print"/>
          <a:srcRect l="8222" t="4086" r="9555" b="8055"/>
          <a:stretch>
            <a:fillRect/>
          </a:stretch>
        </p:blipFill>
        <p:spPr bwMode="auto">
          <a:xfrm>
            <a:off x="3635896" y="1484784"/>
            <a:ext cx="2134884" cy="3060000"/>
          </a:xfrm>
          <a:prstGeom prst="rect">
            <a:avLst/>
          </a:prstGeom>
          <a:noFill/>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descr="E:\Рисунок1.png"/>
          <p:cNvPicPr>
            <a:picLocks noChangeAspect="1" noChangeArrowheads="1"/>
          </p:cNvPicPr>
          <p:nvPr/>
        </p:nvPicPr>
        <p:blipFill>
          <a:blip r:embed="rId2" cstate="print"/>
          <a:srcRect/>
          <a:stretch>
            <a:fillRect/>
          </a:stretch>
        </p:blipFill>
        <p:spPr bwMode="auto">
          <a:xfrm>
            <a:off x="2028" y="0"/>
            <a:ext cx="9139943" cy="6858000"/>
          </a:xfrm>
          <a:prstGeom prst="rect">
            <a:avLst/>
          </a:prstGeom>
          <a:noFill/>
        </p:spPr>
      </p:pic>
      <p:sp>
        <p:nvSpPr>
          <p:cNvPr id="22531" name="Rectangle 3"/>
          <p:cNvSpPr>
            <a:spLocks noChangeArrowheads="1"/>
          </p:cNvSpPr>
          <p:nvPr/>
        </p:nvSpPr>
        <p:spPr bwMode="auto">
          <a:xfrm>
            <a:off x="0" y="-30778"/>
            <a:ext cx="1835696" cy="64633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b="1" i="0" u="none" strike="noStrike" cap="none" normalizeH="0" baseline="0" dirty="0" smtClean="0">
                <a:ln>
                  <a:noFill/>
                </a:ln>
                <a:solidFill>
                  <a:srgbClr val="000066"/>
                </a:solidFill>
                <a:effectLst>
                  <a:outerShdw blurRad="38100" dist="38100" dir="2700000" algn="tl">
                    <a:srgbClr val="000000">
                      <a:alpha val="43137"/>
                    </a:srgbClr>
                  </a:outerShdw>
                </a:effectLst>
                <a:latin typeface="Bookman Old Style" pitchFamily="18" charset="0"/>
                <a:ea typeface="Times New Roman" pitchFamily="18" charset="0"/>
                <a:cs typeface="Times New Roman" pitchFamily="18" charset="0"/>
              </a:rPr>
              <a:t>616.1(УГМУ)</a:t>
            </a:r>
            <a:endParaRPr kumimoji="0" lang="ru-RU" b="1" i="0" u="none" strike="noStrike" cap="none" normalizeH="0" baseline="0" dirty="0" smtClean="0">
              <a:ln>
                <a:noFill/>
              </a:ln>
              <a:solidFill>
                <a:srgbClr val="000066"/>
              </a:solidFill>
              <a:effectLst>
                <a:outerShdw blurRad="38100" dist="38100" dir="2700000" algn="tl">
                  <a:srgbClr val="000000">
                    <a:alpha val="43137"/>
                  </a:srgbClr>
                </a:outerShdw>
              </a:effectLst>
              <a:latin typeface="Bookman Old Style" pitchFamily="18"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u-RU" b="1" i="0" u="none" strike="noStrike" cap="none" normalizeH="0" baseline="0" dirty="0" smtClean="0">
                <a:ln>
                  <a:noFill/>
                </a:ln>
                <a:solidFill>
                  <a:srgbClr val="000066"/>
                </a:solidFill>
                <a:effectLst>
                  <a:outerShdw blurRad="38100" dist="38100" dir="2700000" algn="tl">
                    <a:srgbClr val="000000">
                      <a:alpha val="43137"/>
                    </a:srgbClr>
                  </a:outerShdw>
                </a:effectLst>
                <a:latin typeface="Bookman Old Style" pitchFamily="18" charset="0"/>
                <a:ea typeface="Times New Roman" pitchFamily="18" charset="0"/>
                <a:cs typeface="Times New Roman" pitchFamily="18" charset="0"/>
              </a:rPr>
              <a:t>Е741</a:t>
            </a:r>
            <a:endParaRPr kumimoji="0" lang="ru-RU" b="1" i="0" u="none" strike="noStrike" cap="none" normalizeH="0" baseline="0" dirty="0" smtClean="0">
              <a:ln>
                <a:noFill/>
              </a:ln>
              <a:solidFill>
                <a:srgbClr val="000066"/>
              </a:solidFill>
              <a:effectLst>
                <a:outerShdw blurRad="38100" dist="38100" dir="2700000" algn="tl">
                  <a:srgbClr val="000000">
                    <a:alpha val="43137"/>
                  </a:srgbClr>
                </a:outerShdw>
              </a:effectLst>
              <a:latin typeface="Bookman Old Style" pitchFamily="18" charset="0"/>
              <a:cs typeface="Arial" pitchFamily="34" charset="0"/>
            </a:endParaRPr>
          </a:p>
        </p:txBody>
      </p:sp>
      <p:sp>
        <p:nvSpPr>
          <p:cNvPr id="22532" name="Rectangle 4"/>
          <p:cNvSpPr>
            <a:spLocks noChangeArrowheads="1"/>
          </p:cNvSpPr>
          <p:nvPr/>
        </p:nvSpPr>
        <p:spPr bwMode="auto">
          <a:xfrm>
            <a:off x="1907704" y="157862"/>
            <a:ext cx="7236296" cy="83099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R="0" lvl="0" indent="712788" algn="just" defTabSz="914400" rtl="0" eaLnBrk="1" fontAlgn="base" latinLnBrk="0" hangingPunct="1">
              <a:lnSpc>
                <a:spcPct val="100000"/>
              </a:lnSpc>
              <a:spcBef>
                <a:spcPct val="0"/>
              </a:spcBef>
              <a:spcAft>
                <a:spcPct val="0"/>
              </a:spcAft>
              <a:buClrTx/>
              <a:buSzTx/>
              <a:buFontTx/>
              <a:buNone/>
              <a:tabLst/>
            </a:pPr>
            <a:r>
              <a:rPr kumimoji="0" lang="ru-RU" sz="1600" b="1" i="1"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Ермолаев, В. Л.</a:t>
            </a:r>
            <a:r>
              <a:rPr kumimoji="0" lang="ru-RU" sz="1600" b="0" i="1"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ru-RU" sz="1600" b="1" i="1"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Заболевания венозной системы</a:t>
            </a:r>
            <a:r>
              <a:rPr kumimoji="0" lang="ru-RU" sz="1600" b="0" i="1"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ru-RU" sz="16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монография / Василий Ермолаев, Елена Шурыгина ; Министерство здравоохранения РФ, ГБОУ ВПО УГМА. - Екатеринбург, 2013. - 182 с.</a:t>
            </a:r>
            <a:endParaRPr kumimoji="0" lang="ru-RU" sz="1600" b="0" i="0" u="none" strike="noStrike" cap="none" normalizeH="0" baseline="0" dirty="0" smtClean="0">
              <a:ln>
                <a:noFill/>
              </a:ln>
              <a:solidFill>
                <a:schemeClr val="tx1"/>
              </a:solidFill>
              <a:effectLst/>
              <a:latin typeface="Times New Roman" pitchFamily="18" charset="0"/>
              <a:cs typeface="Times New Roman" pitchFamily="18" charset="0"/>
            </a:endParaRPr>
          </a:p>
        </p:txBody>
      </p:sp>
      <p:sp>
        <p:nvSpPr>
          <p:cNvPr id="7" name="TextBox 6"/>
          <p:cNvSpPr txBox="1"/>
          <p:nvPr/>
        </p:nvSpPr>
        <p:spPr>
          <a:xfrm>
            <a:off x="0" y="4293096"/>
            <a:ext cx="9143999" cy="2308324"/>
          </a:xfrm>
          <a:prstGeom prst="rect">
            <a:avLst/>
          </a:prstGeom>
          <a:noFill/>
        </p:spPr>
        <p:txBody>
          <a:bodyPr wrap="square" rtlCol="0">
            <a:spAutoFit/>
          </a:bodyPr>
          <a:lstStyle/>
          <a:p>
            <a:pPr indent="355600" algn="just"/>
            <a:r>
              <a:rPr lang="ru-RU" b="1" dirty="0" smtClean="0">
                <a:solidFill>
                  <a:srgbClr val="28003E"/>
                </a:solidFill>
                <a:latin typeface="Gabriola" pitchFamily="82" charset="0"/>
              </a:rPr>
              <a:t>Монография содержит общие положения </a:t>
            </a:r>
            <a:r>
              <a:rPr lang="ru-RU" b="1" dirty="0" err="1" smtClean="0">
                <a:solidFill>
                  <a:srgbClr val="28003E"/>
                </a:solidFill>
                <a:latin typeface="Gabriola" pitchFamily="82" charset="0"/>
              </a:rPr>
              <a:t>флебологии</a:t>
            </a:r>
            <a:r>
              <a:rPr lang="ru-RU" b="1" dirty="0" smtClean="0">
                <a:solidFill>
                  <a:srgbClr val="28003E"/>
                </a:solidFill>
                <a:latin typeface="Gabriola" pitchFamily="82" charset="0"/>
              </a:rPr>
              <a:t> (анатомия, </a:t>
            </a:r>
            <a:r>
              <a:rPr lang="ru-RU" b="1" dirty="0" err="1" smtClean="0">
                <a:solidFill>
                  <a:srgbClr val="28003E"/>
                </a:solidFill>
                <a:latin typeface="Gabriola" pitchFamily="82" charset="0"/>
              </a:rPr>
              <a:t>патанатомия</a:t>
            </a:r>
            <a:r>
              <a:rPr lang="ru-RU" b="1" dirty="0" smtClean="0">
                <a:solidFill>
                  <a:srgbClr val="28003E"/>
                </a:solidFill>
                <a:latin typeface="Gabriola" pitchFamily="82" charset="0"/>
              </a:rPr>
              <a:t>, патологическая физиология, этиология патогенез, классификация, основные клинические синдромы, </a:t>
            </a:r>
            <a:r>
              <a:rPr lang="ru-RU" b="1" dirty="0" err="1" smtClean="0">
                <a:solidFill>
                  <a:srgbClr val="28003E"/>
                </a:solidFill>
                <a:latin typeface="Gabriola" pitchFamily="82" charset="0"/>
              </a:rPr>
              <a:t>физикальная</a:t>
            </a:r>
            <a:r>
              <a:rPr lang="ru-RU" b="1" dirty="0" smtClean="0">
                <a:solidFill>
                  <a:srgbClr val="28003E"/>
                </a:solidFill>
                <a:latin typeface="Gabriola" pitchFamily="82" charset="0"/>
              </a:rPr>
              <a:t> и аппаратная диагностика, общие принципы медикаментозной терапии), а также и основополагающие частные сведения о наиболее распространенных заболеваниях вен (врожденных и приобретенных). Подробно изложена тактика врача при </a:t>
            </a:r>
            <a:r>
              <a:rPr lang="ru-RU" b="1" dirty="0" err="1" smtClean="0">
                <a:solidFill>
                  <a:srgbClr val="28003E"/>
                </a:solidFill>
                <a:latin typeface="Gabriola" pitchFamily="82" charset="0"/>
              </a:rPr>
              <a:t>различнгых</a:t>
            </a:r>
            <a:r>
              <a:rPr lang="ru-RU" b="1" dirty="0" smtClean="0">
                <a:solidFill>
                  <a:srgbClr val="28003E"/>
                </a:solidFill>
                <a:latin typeface="Gabriola" pitchFamily="82" charset="0"/>
              </a:rPr>
              <a:t> видах острой и хронической венозной патологии, освещены основы современных методов оперативной и </a:t>
            </a:r>
            <a:r>
              <a:rPr lang="ru-RU" b="1" dirty="0" err="1" smtClean="0">
                <a:solidFill>
                  <a:srgbClr val="28003E"/>
                </a:solidFill>
                <a:latin typeface="Gabriola" pitchFamily="82" charset="0"/>
              </a:rPr>
              <a:t>эндовазальной</a:t>
            </a:r>
            <a:r>
              <a:rPr lang="ru-RU" b="1" dirty="0" smtClean="0">
                <a:solidFill>
                  <a:srgbClr val="28003E"/>
                </a:solidFill>
                <a:latin typeface="Gabriola" pitchFamily="82" charset="0"/>
              </a:rPr>
              <a:t> коррекции, а также комплексной консервативной терапии.</a:t>
            </a:r>
          </a:p>
          <a:p>
            <a:pPr indent="355600" algn="just"/>
            <a:r>
              <a:rPr lang="ru-RU" b="1" dirty="0" smtClean="0">
                <a:solidFill>
                  <a:srgbClr val="28003E"/>
                </a:solidFill>
                <a:latin typeface="Gabriola" pitchFamily="82" charset="0"/>
              </a:rPr>
              <a:t>Монография предназначена студентам старших курсов, интернам и клиническим ординаторам медицинских вузов, а также начинающим врачам общемедицинской практики, слушателям ФПК и общим хирургам.</a:t>
            </a:r>
            <a:endParaRPr lang="ru-RU" b="1" dirty="0">
              <a:solidFill>
                <a:srgbClr val="28003E"/>
              </a:solidFill>
              <a:latin typeface="Gabriola" pitchFamily="82" charset="0"/>
            </a:endParaRPr>
          </a:p>
        </p:txBody>
      </p:sp>
      <p:pic>
        <p:nvPicPr>
          <p:cNvPr id="6146" name="Picture 2" descr="C:\Users\avtomatic\Desktop\Рисунок6.jpg"/>
          <p:cNvPicPr>
            <a:picLocks noChangeAspect="1" noChangeArrowheads="1"/>
          </p:cNvPicPr>
          <p:nvPr/>
        </p:nvPicPr>
        <p:blipFill>
          <a:blip r:embed="rId3" cstate="print"/>
          <a:srcRect l="8748" t="4671" r="7680" b="7313"/>
          <a:stretch>
            <a:fillRect/>
          </a:stretch>
        </p:blipFill>
        <p:spPr bwMode="auto">
          <a:xfrm>
            <a:off x="3635897" y="1124744"/>
            <a:ext cx="2063721" cy="3060000"/>
          </a:xfrm>
          <a:prstGeom prst="rect">
            <a:avLst/>
          </a:prstGeom>
          <a:noFill/>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descr="E:\Рисунок1.png"/>
          <p:cNvPicPr>
            <a:picLocks noChangeAspect="1" noChangeArrowheads="1"/>
          </p:cNvPicPr>
          <p:nvPr/>
        </p:nvPicPr>
        <p:blipFill>
          <a:blip r:embed="rId2" cstate="print"/>
          <a:srcRect/>
          <a:stretch>
            <a:fillRect/>
          </a:stretch>
        </p:blipFill>
        <p:spPr bwMode="auto">
          <a:xfrm>
            <a:off x="2028" y="0"/>
            <a:ext cx="9139943" cy="6858000"/>
          </a:xfrm>
          <a:prstGeom prst="rect">
            <a:avLst/>
          </a:prstGeom>
          <a:noFill/>
        </p:spPr>
      </p:pic>
      <p:sp>
        <p:nvSpPr>
          <p:cNvPr id="21505" name="Rectangle 1"/>
          <p:cNvSpPr>
            <a:spLocks noChangeArrowheads="1"/>
          </p:cNvSpPr>
          <p:nvPr/>
        </p:nvSpPr>
        <p:spPr bwMode="auto">
          <a:xfrm>
            <a:off x="0" y="-30778"/>
            <a:ext cx="1907704" cy="64633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b="1" i="0" u="none" strike="noStrike" cap="none" normalizeH="0" baseline="0" dirty="0" smtClean="0">
                <a:ln>
                  <a:noFill/>
                </a:ln>
                <a:solidFill>
                  <a:srgbClr val="000066"/>
                </a:solidFill>
                <a:effectLst>
                  <a:outerShdw blurRad="38100" dist="38100" dir="2700000" algn="tl">
                    <a:srgbClr val="000000">
                      <a:alpha val="43137"/>
                    </a:srgbClr>
                  </a:outerShdw>
                </a:effectLst>
                <a:latin typeface="Bookman Old Style" pitchFamily="18" charset="0"/>
                <a:ea typeface="Times New Roman" pitchFamily="18" charset="0"/>
                <a:cs typeface="Times New Roman" pitchFamily="18" charset="0"/>
              </a:rPr>
              <a:t>616.4(УГМА)</a:t>
            </a:r>
            <a:endParaRPr kumimoji="0" lang="ru-RU" b="1" i="0" u="none" strike="noStrike" cap="none" normalizeH="0" baseline="0" dirty="0" smtClean="0">
              <a:ln>
                <a:noFill/>
              </a:ln>
              <a:solidFill>
                <a:srgbClr val="000066"/>
              </a:solidFill>
              <a:effectLst>
                <a:outerShdw blurRad="38100" dist="38100" dir="2700000" algn="tl">
                  <a:srgbClr val="000000">
                    <a:alpha val="43137"/>
                  </a:srgbClr>
                </a:outerShdw>
              </a:effectLst>
              <a:latin typeface="Bookman Old Style" pitchFamily="18"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u-RU" b="1" i="0" u="none" strike="noStrike" cap="none" normalizeH="0" baseline="0" dirty="0" smtClean="0">
                <a:ln>
                  <a:noFill/>
                </a:ln>
                <a:solidFill>
                  <a:srgbClr val="000066"/>
                </a:solidFill>
                <a:effectLst>
                  <a:outerShdw blurRad="38100" dist="38100" dir="2700000" algn="tl">
                    <a:srgbClr val="000000">
                      <a:alpha val="43137"/>
                    </a:srgbClr>
                  </a:outerShdw>
                </a:effectLst>
                <a:latin typeface="Bookman Old Style" pitchFamily="18" charset="0"/>
                <a:ea typeface="Times New Roman" pitchFamily="18" charset="0"/>
                <a:cs typeface="Times New Roman" pitchFamily="18" charset="0"/>
              </a:rPr>
              <a:t>И665</a:t>
            </a:r>
            <a:endParaRPr kumimoji="0" lang="ru-RU" b="1" i="0" u="none" strike="noStrike" cap="none" normalizeH="0" baseline="0" dirty="0" smtClean="0">
              <a:ln>
                <a:noFill/>
              </a:ln>
              <a:solidFill>
                <a:srgbClr val="000066"/>
              </a:solidFill>
              <a:effectLst>
                <a:outerShdw blurRad="38100" dist="38100" dir="2700000" algn="tl">
                  <a:srgbClr val="000000">
                    <a:alpha val="43137"/>
                  </a:srgbClr>
                </a:outerShdw>
              </a:effectLst>
              <a:latin typeface="Bookman Old Style" pitchFamily="18" charset="0"/>
              <a:cs typeface="Arial" pitchFamily="34" charset="0"/>
            </a:endParaRPr>
          </a:p>
        </p:txBody>
      </p:sp>
      <p:sp>
        <p:nvSpPr>
          <p:cNvPr id="21506" name="Rectangle 2"/>
          <p:cNvSpPr>
            <a:spLocks noChangeArrowheads="1"/>
          </p:cNvSpPr>
          <p:nvPr/>
        </p:nvSpPr>
        <p:spPr bwMode="auto">
          <a:xfrm>
            <a:off x="1979712" y="157862"/>
            <a:ext cx="7164288" cy="83099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R="0" lvl="0" indent="712788" algn="just" defTabSz="914400" rtl="0" eaLnBrk="1" fontAlgn="base" latinLnBrk="0" hangingPunct="1">
              <a:lnSpc>
                <a:spcPct val="100000"/>
              </a:lnSpc>
              <a:spcBef>
                <a:spcPct val="0"/>
              </a:spcBef>
              <a:spcAft>
                <a:spcPct val="0"/>
              </a:spcAft>
              <a:buClrTx/>
              <a:buSzTx/>
              <a:buFontTx/>
              <a:buNone/>
              <a:tabLst/>
            </a:pPr>
            <a:r>
              <a:rPr kumimoji="0" lang="ru-RU" sz="1600" b="1" i="1"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Инновационные лекарственные формы</a:t>
            </a:r>
            <a:r>
              <a:rPr kumimoji="0" lang="ru-RU" sz="1600" b="0" i="1"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ru-RU" sz="1600" b="1" i="1"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для коррекции сахарного диабета и его осложнений</a:t>
            </a:r>
            <a:r>
              <a:rPr kumimoji="0" lang="ru-RU" sz="1600" b="0" i="1"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ru-RU" sz="16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монография / М. А. </a:t>
            </a:r>
            <a:r>
              <a:rPr kumimoji="0" lang="ru-RU" sz="1600"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Огай</a:t>
            </a:r>
            <a:r>
              <a:rPr kumimoji="0" lang="ru-RU" sz="16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[и др.] ; Министерство здравоохранения РФ ГБОУ ВПО УГМА. - Екатеринбург, 2013. - 154 с. : ил.</a:t>
            </a:r>
            <a:endParaRPr kumimoji="0" lang="ru-RU" sz="1600" b="0" i="0" u="none" strike="noStrike" cap="none" normalizeH="0" baseline="0" dirty="0" smtClean="0">
              <a:ln>
                <a:noFill/>
              </a:ln>
              <a:solidFill>
                <a:schemeClr val="tx1"/>
              </a:solidFill>
              <a:effectLst/>
              <a:latin typeface="Times New Roman" pitchFamily="18" charset="0"/>
              <a:cs typeface="Times New Roman" pitchFamily="18" charset="0"/>
            </a:endParaRPr>
          </a:p>
        </p:txBody>
      </p:sp>
      <p:sp>
        <p:nvSpPr>
          <p:cNvPr id="5" name="TextBox 4"/>
          <p:cNvSpPr txBox="1"/>
          <p:nvPr/>
        </p:nvSpPr>
        <p:spPr>
          <a:xfrm>
            <a:off x="0" y="4509120"/>
            <a:ext cx="9144000" cy="1477328"/>
          </a:xfrm>
          <a:prstGeom prst="rect">
            <a:avLst/>
          </a:prstGeom>
          <a:noFill/>
        </p:spPr>
        <p:txBody>
          <a:bodyPr wrap="square" rtlCol="0">
            <a:spAutoFit/>
          </a:bodyPr>
          <a:lstStyle/>
          <a:p>
            <a:pPr indent="355600" algn="just"/>
            <a:r>
              <a:rPr lang="ru-RU" b="1" dirty="0" smtClean="0">
                <a:solidFill>
                  <a:srgbClr val="28003E"/>
                </a:solidFill>
                <a:latin typeface="Gabriola" pitchFamily="82" charset="0"/>
              </a:rPr>
              <a:t>В монографии рассматриваются вопросы коррекции осложнений сахарного диабета при метаболическом синдроме. </a:t>
            </a:r>
          </a:p>
          <a:p>
            <a:pPr indent="355600" algn="just"/>
            <a:r>
              <a:rPr lang="ru-RU" b="1" dirty="0" smtClean="0">
                <a:solidFill>
                  <a:srgbClr val="28003E"/>
                </a:solidFill>
                <a:latin typeface="Gabriola" pitchFamily="82" charset="0"/>
              </a:rPr>
              <a:t>Рассмотрены вопросы профилактики, лечения и помощи пациентам группы риска. Предложены оригинальные лекарственные формы из различных фармакологических групп, в том числе и из лекарственного растительного сырья, для улучшения качества жизни пациентов при наличии данного заболевания </a:t>
            </a:r>
          </a:p>
          <a:p>
            <a:pPr indent="355600" algn="just"/>
            <a:r>
              <a:rPr lang="ru-RU" b="1" dirty="0" smtClean="0">
                <a:solidFill>
                  <a:srgbClr val="28003E"/>
                </a:solidFill>
                <a:latin typeface="Gabriola" pitchFamily="82" charset="0"/>
              </a:rPr>
              <a:t>Для студентов фармацевтических ВУЗов.</a:t>
            </a:r>
            <a:endParaRPr lang="ru-RU" b="1" dirty="0">
              <a:solidFill>
                <a:srgbClr val="28003E"/>
              </a:solidFill>
              <a:latin typeface="Gabriola" pitchFamily="82" charset="0"/>
            </a:endParaRPr>
          </a:p>
        </p:txBody>
      </p:sp>
      <p:pic>
        <p:nvPicPr>
          <p:cNvPr id="7170" name="Picture 2" descr="C:\Users\avtomatic\Desktop\Рисунок7.jpg"/>
          <p:cNvPicPr>
            <a:picLocks noChangeAspect="1" noChangeArrowheads="1"/>
          </p:cNvPicPr>
          <p:nvPr/>
        </p:nvPicPr>
        <p:blipFill>
          <a:blip r:embed="rId3" cstate="print"/>
          <a:srcRect l="7104" t="4785" r="7992" b="7357"/>
          <a:stretch>
            <a:fillRect/>
          </a:stretch>
        </p:blipFill>
        <p:spPr bwMode="auto">
          <a:xfrm>
            <a:off x="3419872" y="1268760"/>
            <a:ext cx="2348372" cy="3060000"/>
          </a:xfrm>
          <a:prstGeom prst="rect">
            <a:avLst/>
          </a:prstGeom>
          <a:noFill/>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3762</TotalTime>
  <Words>3709</Words>
  <Application>Microsoft Office PowerPoint</Application>
  <PresentationFormat>Экран (4:3)</PresentationFormat>
  <Paragraphs>172</Paragraphs>
  <Slides>38</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38</vt:i4>
      </vt:variant>
    </vt:vector>
  </HeadingPairs>
  <TitlesOfParts>
    <vt:vector size="39" baseType="lpstr">
      <vt:lpstr>Тема Office</vt:lpstr>
      <vt:lpstr>Слайд 1</vt:lpstr>
      <vt:lpstr>Слайд 2</vt:lpstr>
      <vt:lpstr>Слайд 3</vt:lpstr>
      <vt:lpstr>Слайд 4</vt:lpstr>
      <vt:lpstr>Слайд 5</vt:lpstr>
      <vt:lpstr>Слайд 6</vt:lpstr>
      <vt:lpstr>Слайд 7</vt:lpstr>
      <vt:lpstr>Слайд 8</vt:lpstr>
      <vt:lpstr>Слайд 9</vt:lpstr>
      <vt:lpstr>Слайд 10</vt:lpstr>
      <vt:lpstr>Слайд 11</vt:lpstr>
      <vt:lpstr>Слайд 12</vt:lpstr>
      <vt:lpstr>Слайд 13</vt:lpstr>
      <vt:lpstr>Слайд 14</vt:lpstr>
      <vt:lpstr>Слайд 15</vt:lpstr>
      <vt:lpstr>Слайд 16</vt:lpstr>
      <vt:lpstr>Слайд 17</vt:lpstr>
      <vt:lpstr>Слайд 18</vt:lpstr>
      <vt:lpstr>Слайд 19</vt:lpstr>
      <vt:lpstr>Слайд 20</vt:lpstr>
      <vt:lpstr>Слайд 21</vt:lpstr>
      <vt:lpstr>Слайд 22</vt:lpstr>
      <vt:lpstr>Слайд 23</vt:lpstr>
      <vt:lpstr>Слайд 24</vt:lpstr>
      <vt:lpstr>Слайд 25</vt:lpstr>
      <vt:lpstr>Слайд 26</vt:lpstr>
      <vt:lpstr>Слайд 27</vt:lpstr>
      <vt:lpstr>Слайд 28</vt:lpstr>
      <vt:lpstr>Слайд 29</vt:lpstr>
      <vt:lpstr>Слайд 30</vt:lpstr>
      <vt:lpstr>Слайд 31</vt:lpstr>
      <vt:lpstr>Слайд 32</vt:lpstr>
      <vt:lpstr>Слайд 33</vt:lpstr>
      <vt:lpstr>Слайд 34</vt:lpstr>
      <vt:lpstr>Слайд 35</vt:lpstr>
      <vt:lpstr>Слайд 36</vt:lpstr>
      <vt:lpstr>Слайд 37</vt:lpstr>
      <vt:lpstr>Слайд 38</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dc:creator>infbo</dc:creator>
  <cp:lastModifiedBy>avtomatic</cp:lastModifiedBy>
  <cp:revision>274</cp:revision>
  <dcterms:created xsi:type="dcterms:W3CDTF">2014-03-18T11:26:05Z</dcterms:created>
  <dcterms:modified xsi:type="dcterms:W3CDTF">2014-04-24T11:07:17Z</dcterms:modified>
</cp:coreProperties>
</file>