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341C49E-5F29-49C7-B9BE-60A573C4626C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39EDACA-A0AF-4D64-9E4C-3C21EBF56F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533400"/>
            <a:ext cx="6516216" cy="2463552"/>
          </a:xfrm>
        </p:spPr>
        <p:txBody>
          <a:bodyPr/>
          <a:lstStyle/>
          <a:p>
            <a:r>
              <a:rPr lang="ru-RU" sz="3600" dirty="0" smtClean="0"/>
              <a:t>Итоги конкурса кафедр </a:t>
            </a:r>
            <a:br>
              <a:rPr lang="ru-RU" sz="3600" dirty="0" smtClean="0"/>
            </a:br>
            <a:r>
              <a:rPr lang="ru-RU" dirty="0" smtClean="0"/>
              <a:t>«Лидер качества»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Начальник управления СМК,</a:t>
            </a:r>
          </a:p>
          <a:p>
            <a:r>
              <a:rPr lang="ru-RU" sz="2400" dirty="0" smtClean="0"/>
              <a:t>. </a:t>
            </a:r>
            <a:r>
              <a:rPr lang="ru-RU" sz="2400" dirty="0" smtClean="0"/>
              <a:t>д</a:t>
            </a:r>
            <a:r>
              <a:rPr lang="ru-RU" sz="2400" dirty="0" smtClean="0"/>
              <a:t>оцент, к.п.н. </a:t>
            </a:r>
            <a:r>
              <a:rPr lang="ru-RU" sz="2400" smtClean="0"/>
              <a:t>Кузина Л.Л.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980728"/>
          </a:xfrm>
        </p:spPr>
        <p:txBody>
          <a:bodyPr>
            <a:normAutofit/>
          </a:bodyPr>
          <a:lstStyle/>
          <a:p>
            <a:pPr algn="ctr"/>
            <a:r>
              <a:rPr lang="ru-RU" sz="3300" dirty="0" smtClean="0"/>
              <a:t>итоги конкурса «лидер качества»</a:t>
            </a:r>
            <a:endParaRPr lang="ru-RU" sz="33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72390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  <a:gridCol w="1008112"/>
                <a:gridCol w="97430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Кафедра 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Балл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Место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Гистологии (СТФ)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Пропедевтики</a:t>
                      </a:r>
                      <a:r>
                        <a:rPr lang="ru-RU" b="1" baseline="0" dirty="0" smtClean="0"/>
                        <a:t> детских болезней (ПФ)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Биологии (ЛПФ)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Философии, биоэтики и </a:t>
                      </a:r>
                      <a:r>
                        <a:rPr lang="ru-RU" dirty="0" err="1" smtClean="0"/>
                        <a:t>культурологии</a:t>
                      </a:r>
                      <a:r>
                        <a:rPr lang="ru-RU" dirty="0" smtClean="0"/>
                        <a:t> (МПФ)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Анатомии человека (ЛПФ)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Медицинской физики, информатики и математики (МПФ)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Психологии</a:t>
                      </a:r>
                      <a:r>
                        <a:rPr lang="ru-RU" baseline="0" dirty="0" smtClean="0"/>
                        <a:t> и педагогики (ПФ)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Патологической анатомии (СТФ)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Микробиологии, вирусологии и иммунологии (МПФ)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Нормальной физиологии (СТФ)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920880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 конкурсной комиссии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Отметить как положительный опыт совместную работу управления СМК и студенческого совета по качеству образования по организации конкурса кафедр «Лидер качества» в 2013 году</a:t>
            </a:r>
          </a:p>
          <a:p>
            <a:r>
              <a:rPr lang="ru-RU" dirty="0" smtClean="0"/>
              <a:t>Представить результаты конкурса в СМИ</a:t>
            </a:r>
          </a:p>
          <a:p>
            <a:r>
              <a:rPr lang="ru-RU" dirty="0" smtClean="0"/>
              <a:t>В 2014 г. организовать </a:t>
            </a:r>
            <a:r>
              <a:rPr lang="ru-RU" dirty="0" err="1" smtClean="0"/>
              <a:t>внутривузовский</a:t>
            </a:r>
            <a:r>
              <a:rPr lang="ru-RU" dirty="0" smtClean="0"/>
              <a:t> конкурс «Лидер качества» для всех кафедр университета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Благодарю  за  внимание!</a:t>
            </a:r>
            <a:endParaRPr lang="ru-RU" dirty="0"/>
          </a:p>
        </p:txBody>
      </p:sp>
      <p:pic>
        <p:nvPicPr>
          <p:cNvPr id="4" name="Содержимое 3" descr="13523968015411870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1187482"/>
            <a:ext cx="9144000" cy="5670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 в  области 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7704856" cy="44668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Организация в 2013 г. первого </a:t>
            </a:r>
            <a:r>
              <a:rPr lang="ru-RU" dirty="0" err="1" smtClean="0"/>
              <a:t>внутривузовского</a:t>
            </a:r>
            <a:r>
              <a:rPr lang="ru-RU" dirty="0" smtClean="0"/>
              <a:t> конкурса кафедр «Лидер качества»</a:t>
            </a:r>
          </a:p>
          <a:p>
            <a:r>
              <a:rPr lang="ru-RU" dirty="0" smtClean="0"/>
              <a:t>Положение о конкурсе принято на заседании Ученого совета университета 20.09.2013 г.</a:t>
            </a:r>
          </a:p>
          <a:p>
            <a:r>
              <a:rPr lang="ru-RU" dirty="0" smtClean="0"/>
              <a:t>Цель конкурса: выявление и продвижение кафедр, обладающих передовым педагогическим опытом в образовательной, воспитательной, научной и инновационной деятельности.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конкурса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7920880" cy="5258984"/>
          </a:xfrm>
        </p:spPr>
        <p:txBody>
          <a:bodyPr>
            <a:normAutofit/>
          </a:bodyPr>
          <a:lstStyle/>
          <a:p>
            <a:r>
              <a:rPr lang="ru-RU" dirty="0" smtClean="0"/>
              <a:t>1 этап - Старт Конкурса – на студенческой конференции «От качества медицинского образования к качеству медицинских услуг» 07.11.2013 г.</a:t>
            </a:r>
          </a:p>
          <a:p>
            <a:r>
              <a:rPr lang="ru-RU" dirty="0" smtClean="0"/>
              <a:t>2 этап – самооценка по мониторингу УМУ</a:t>
            </a:r>
          </a:p>
          <a:p>
            <a:r>
              <a:rPr lang="ru-RU" dirty="0" smtClean="0"/>
              <a:t>3 этап - подведение итогов конкурса:</a:t>
            </a:r>
          </a:p>
          <a:p>
            <a:pPr>
              <a:buNone/>
            </a:pPr>
            <a:r>
              <a:rPr lang="ru-RU" dirty="0" smtClean="0"/>
              <a:t> 	- изучение отчетов кафедр по результатам года</a:t>
            </a:r>
          </a:p>
          <a:p>
            <a:pPr>
              <a:buNone/>
            </a:pPr>
            <a:r>
              <a:rPr lang="ru-RU" dirty="0" smtClean="0"/>
              <a:t>	- организация голосования студентов 1-3 курсов всех факультетов в режиме </a:t>
            </a:r>
            <a:r>
              <a:rPr lang="en-US" dirty="0" smtClean="0"/>
              <a:t>on-line</a:t>
            </a:r>
            <a:r>
              <a:rPr lang="ru-RU" dirty="0" smtClean="0"/>
              <a:t> «Лучшая кафедра»</a:t>
            </a:r>
          </a:p>
          <a:p>
            <a:pPr>
              <a:buNone/>
            </a:pPr>
            <a:r>
              <a:rPr lang="ru-RU" dirty="0" smtClean="0"/>
              <a:t>	- определение победителей конкурса (Приказ ректора № 98-р от 20.03.2014 г.)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Кафедры - участники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499176" cy="4466896"/>
          </a:xfrm>
        </p:spPr>
        <p:txBody>
          <a:bodyPr>
            <a:normAutofit/>
          </a:bodyPr>
          <a:lstStyle/>
          <a:p>
            <a:r>
              <a:rPr lang="ru-RU" dirty="0" smtClean="0"/>
              <a:t>В этом году в Конкурсе участвовали кафедры, реализующие  образовательные программы для студентов 1-3 курсов 5-ти факультетов (32 кафедры)</a:t>
            </a:r>
          </a:p>
          <a:p>
            <a:r>
              <a:rPr lang="ru-RU" dirty="0" smtClean="0"/>
              <a:t>Студенческий совет по качеству  образования организовал голосование  студентов 1-3 курсов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660688"/>
          </a:xfrm>
        </p:spPr>
        <p:txBody>
          <a:bodyPr/>
          <a:lstStyle/>
          <a:p>
            <a:r>
              <a:rPr lang="ru-RU" dirty="0" smtClean="0"/>
              <a:t>Группа кафедр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7920881" cy="5730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205"/>
                <a:gridCol w="6451807"/>
                <a:gridCol w="716869"/>
              </a:tblGrid>
              <a:tr h="318351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sz="1600" dirty="0" smtClean="0"/>
                        <a:t>№</a:t>
                      </a:r>
                      <a:r>
                        <a:rPr lang="ru-RU" sz="1600" dirty="0" err="1" smtClean="0"/>
                        <a:t>п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sz="1600" dirty="0" smtClean="0"/>
                        <a:t>Кафедра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ru-RU" sz="1600" dirty="0" smtClean="0"/>
                        <a:t>Балл </a:t>
                      </a:r>
                      <a:endParaRPr lang="ru-RU" sz="1600" dirty="0"/>
                    </a:p>
                  </a:txBody>
                  <a:tcPr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Пропедевтика детских болезней (ПФ)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77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Гистологии (СТФ)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Философии, биоэтики и культурологи (МПФ)                                           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73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Медицинской физики, информатики и математики (МПФ)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71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Психологии и педагогики (ПФ)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69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Истории, экономики и правоведения (ПФ)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67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Патологической анатомии (СТФ)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66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Нормальной физиологии (СТФ)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Фармакологии   (ФФ)                                                                                 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65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Патологической физиологии (ПФ)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Стоматология детского возраста  и ортодонтии (СТФ)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Биологии (ЛПФ)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63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Гигиены и экологии (МПФ)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Анатомии человека (ЛПФ)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Иностранных языков (ФФ)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16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Микробиологии, вирусологии иммунологии (МПФ)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/>
                </a:tc>
              </a:tr>
              <a:tr h="318351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ru-RU" sz="1800" dirty="0" smtClean="0"/>
                        <a:t>17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Физическая культура (МПФ)                                                                              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49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выборки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763284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864096"/>
                <a:gridCol w="864096"/>
                <a:gridCol w="864096"/>
                <a:gridCol w="1728192"/>
                <a:gridCol w="180020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Факультет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  <a:p>
                      <a:r>
                        <a:rPr lang="ru-RU" dirty="0" smtClean="0"/>
                        <a:t>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</a:p>
                    <a:p>
                      <a:r>
                        <a:rPr lang="ru-RU" dirty="0" smtClean="0"/>
                        <a:t>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</a:t>
                      </a:r>
                    </a:p>
                    <a:p>
                      <a:r>
                        <a:rPr lang="ru-RU" dirty="0" smtClean="0"/>
                        <a:t>курс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число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Необходимое число</a:t>
                      </a:r>
                    </a:p>
                    <a:p>
                      <a:r>
                        <a:rPr lang="ru-RU" dirty="0" smtClean="0"/>
                        <a:t>респондентов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ЛПФ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281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281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763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230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МПФ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254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40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ru-RU" sz="2000" dirty="0" smtClean="0"/>
                        <a:t>Общая численность студентов-респондентов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530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респондентов-студентов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4" y="1700810"/>
          <a:ext cx="6840759" cy="43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253"/>
                <a:gridCol w="2280253"/>
                <a:gridCol w="2280253"/>
              </a:tblGrid>
              <a:tr h="9101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Факультет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Число респондентов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% </a:t>
                      </a:r>
                    </a:p>
                    <a:p>
                      <a:r>
                        <a:rPr lang="ru-RU" sz="2000" dirty="0" smtClean="0"/>
                        <a:t>соотношение</a:t>
                      </a:r>
                      <a:endParaRPr lang="ru-RU" sz="2000" dirty="0"/>
                    </a:p>
                  </a:txBody>
                  <a:tcPr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ЛПФ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46</a:t>
                      </a:r>
                      <a:endParaRPr lang="ru-RU" sz="2000" dirty="0"/>
                    </a:p>
                  </a:txBody>
                  <a:tcPr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25</a:t>
                      </a:r>
                      <a:endParaRPr lang="ru-RU" sz="2000" dirty="0"/>
                    </a:p>
                  </a:txBody>
                  <a:tcPr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МПФ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СТФ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</a:tr>
              <a:tr h="5144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ФФ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</a:tr>
              <a:tr h="91015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Общая численность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690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100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респондентов</a:t>
            </a:r>
            <a:endParaRPr lang="ru-RU" dirty="0"/>
          </a:p>
        </p:txBody>
      </p:sp>
      <p:pic>
        <p:nvPicPr>
          <p:cNvPr id="4" name="Содержимое 3" descr="https://chart.googleapis.com/chart?cht=p&amp;chs=345x150&amp;chl=1%20%D0%BA%D1%83%D1%80%D1%81%20%5B200%5D%7C2%20%D0%BA%D1%83%D1%80%D1%81%20%5B233%5D%7C3%20%D0%BA%D1%83%D1%80%D1%81%20%5B257%5D&amp;chco=ff9900&amp;chd=e%3ASiVmX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626469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704856" cy="588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голосования студентов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7956378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198"/>
                <a:gridCol w="957712"/>
                <a:gridCol w="1031382"/>
                <a:gridCol w="957712"/>
                <a:gridCol w="8103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Кафедры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just"/>
                      <a:r>
                        <a:rPr lang="ru-RU" b="1" dirty="0" smtClean="0"/>
                        <a:t>Балл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Гистологии (СТФ)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30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Микробиологии,</a:t>
                      </a:r>
                      <a:r>
                        <a:rPr lang="ru-RU" b="1" baseline="0" dirty="0" smtClean="0"/>
                        <a:t> вирусологии, иммунологии (МПФ)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133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27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Анатомии человека (ЛПФ)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25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Биологии (ЛПФ)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23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Пропедевтики</a:t>
                      </a:r>
                      <a:r>
                        <a:rPr lang="ru-RU" baseline="0" dirty="0" smtClean="0"/>
                        <a:t> детских болезней (ПФ)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14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Философии, биоэтики и </a:t>
                      </a:r>
                      <a:r>
                        <a:rPr lang="ru-RU" dirty="0" err="1" smtClean="0"/>
                        <a:t>культурологии</a:t>
                      </a:r>
                      <a:r>
                        <a:rPr lang="ru-RU" dirty="0" smtClean="0"/>
                        <a:t> (МПФ)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Патологической анатомии (СТФ)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Иностранных языков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Медицины катастроф и мобилизационной подготовки здравоохранения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Психологии и педагогики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97200"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390</TotalTime>
  <Words>599</Words>
  <Application>Microsoft Office PowerPoint</Application>
  <PresentationFormat>Экран (4:3)</PresentationFormat>
  <Paragraphs>235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Итоги конкурса кафедр  «Лидер качества»</vt:lpstr>
      <vt:lpstr>Цели  в  области  качества</vt:lpstr>
      <vt:lpstr>Этапы конкурса </vt:lpstr>
      <vt:lpstr>Кафедры - участники</vt:lpstr>
      <vt:lpstr>Группа кафедр</vt:lpstr>
      <vt:lpstr>Формирование выборки</vt:lpstr>
      <vt:lpstr>Характеристика респондентов-студентов</vt:lpstr>
      <vt:lpstr>Состав респондентов</vt:lpstr>
      <vt:lpstr>Итоги голосования студентов </vt:lpstr>
      <vt:lpstr>итоги конкурса «лидер качества»</vt:lpstr>
      <vt:lpstr>Решение конкурсной комиссии</vt:lpstr>
      <vt:lpstr>Благодарю  за 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конкурса кафедр  «Лидер качества»</dc:title>
  <dc:creator>SMK</dc:creator>
  <cp:lastModifiedBy>SMK</cp:lastModifiedBy>
  <cp:revision>56</cp:revision>
  <dcterms:created xsi:type="dcterms:W3CDTF">2014-03-18T06:02:15Z</dcterms:created>
  <dcterms:modified xsi:type="dcterms:W3CDTF">2014-03-20T10:26:45Z</dcterms:modified>
</cp:coreProperties>
</file>