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4B4B4B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40"/>
        <p:guide pos="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54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621658" y="0"/>
            <a:ext cx="347605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500" dirty="0" smtClean="0">
                <a:latin typeface="Knowledge Regular" pitchFamily="34" charset="0"/>
              </a:rPr>
              <a:t>Сессия 8. </a:t>
            </a:r>
            <a:r>
              <a:rPr lang="ru-RU" sz="1500" dirty="0" smtClean="0">
                <a:latin typeface="Knowledge Regular" pitchFamily="34" charset="0"/>
              </a:rPr>
              <a:t>Обзор инструментов для оценки результатов научной деятельности</a:t>
            </a:r>
          </a:p>
          <a:p>
            <a:endParaRPr lang="ru-RU" sz="1500" dirty="0">
              <a:latin typeface="Knowledge Regular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Обзор инструментов для оценки результатов научной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RPP – </a:t>
            </a:r>
            <a:r>
              <a:rPr lang="ru-RU" dirty="0" smtClean="0"/>
              <a:t>НОРМАЛИЗОВАННЫЕ ПОКАЗАТЕЛИ ЦИТИРОВАНИЯ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11090" y="1755974"/>
            <a:ext cx="2460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Химик</a:t>
            </a:r>
          </a:p>
          <a:p>
            <a:pPr algn="ctr"/>
            <a:r>
              <a:rPr lang="ru-RU" sz="2400" dirty="0" smtClean="0"/>
              <a:t>10 публикаций</a:t>
            </a:r>
          </a:p>
          <a:p>
            <a:pPr algn="ctr"/>
            <a:r>
              <a:rPr lang="ru-RU" sz="2400" dirty="0" smtClean="0"/>
              <a:t>40 цитирований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15781" y="1755974"/>
            <a:ext cx="2460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Историк</a:t>
            </a:r>
          </a:p>
          <a:p>
            <a:pPr algn="ctr"/>
            <a:r>
              <a:rPr lang="ru-RU" sz="2400" dirty="0" smtClean="0"/>
              <a:t>4 публикации</a:t>
            </a:r>
          </a:p>
          <a:p>
            <a:pPr algn="ctr"/>
            <a:r>
              <a:rPr lang="ru-RU" sz="2400" dirty="0" smtClean="0"/>
              <a:t>10 цитирований</a:t>
            </a:r>
            <a:endParaRPr lang="ru-RU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2000" y="3284984"/>
            <a:ext cx="79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350100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Среднее цитирование публикаций в выбранных категориях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48719" y="374722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253597" y="3747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7896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Нормализованное цитирование публикаций в выбранных категориях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8838" y="503582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1,33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3529" y="503582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3,33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 УНИВЕРСИТЕТОВ</a:t>
            </a:r>
            <a:r>
              <a:rPr lang="en-US" dirty="0" smtClean="0"/>
              <a:t> – INSTITUTIONAL PROFILES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99" t="3670" r="5320" b="4584"/>
          <a:stretch>
            <a:fillRect/>
          </a:stretch>
        </p:blipFill>
        <p:spPr bwMode="auto">
          <a:xfrm>
            <a:off x="539552" y="1628800"/>
            <a:ext cx="38884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49599"/>
            <a:ext cx="4114428" cy="185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7"/>
          <p:cNvGrpSpPr/>
          <p:nvPr/>
        </p:nvGrpSpPr>
        <p:grpSpPr>
          <a:xfrm>
            <a:off x="4716016" y="2276872"/>
            <a:ext cx="3960440" cy="1080120"/>
            <a:chOff x="4716016" y="1628800"/>
            <a:chExt cx="3960440" cy="1080120"/>
          </a:xfrm>
        </p:grpSpPr>
        <p:sp>
          <p:nvSpPr>
            <p:cNvPr id="7" name="Rectangle 6"/>
            <p:cNvSpPr/>
            <p:nvPr/>
          </p:nvSpPr>
          <p:spPr>
            <a:xfrm>
              <a:off x="4716016" y="1628800"/>
              <a:ext cx="3960440" cy="10801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5" name="Picture 7" descr="THE World University Rankings 2010-2011, powered by Thomson Reuter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15049" y="1692610"/>
              <a:ext cx="3762375" cy="952500"/>
            </a:xfrm>
            <a:prstGeom prst="rect">
              <a:avLst/>
            </a:prstGeom>
            <a:noFill/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11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ПОКОЛЕНИЕ </a:t>
            </a:r>
            <a:r>
              <a:rPr lang="en-US" dirty="0" err="1" smtClean="0"/>
              <a:t>InCites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755576" y="148478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researchanalytics.thomsonreuters.com/</a:t>
            </a:r>
            <a:r>
              <a:rPr lang="en-US" sz="2400" dirty="0" err="1" smtClean="0">
                <a:solidFill>
                  <a:schemeClr val="tx2"/>
                </a:solidFill>
              </a:rPr>
              <a:t>nextgeneration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4013" t="63610" r="77524" b="24946"/>
          <a:stretch>
            <a:fillRect/>
          </a:stretch>
        </p:blipFill>
        <p:spPr bwMode="auto">
          <a:xfrm>
            <a:off x="2123728" y="1988840"/>
            <a:ext cx="4896544" cy="428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12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ДЕЯТЕЛЬНОСТИ СОТРУДНИКОВ – </a:t>
            </a:r>
            <a:r>
              <a:rPr lang="en-US" dirty="0" smtClean="0"/>
              <a:t>RESEARCH IN VIEW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000" y="1484781"/>
            <a:ext cx="7416000" cy="469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13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АВТОМАТИЧЕСКОЕ СОЗДАНИЕ ОТЧЕТОВ В </a:t>
            </a:r>
            <a:r>
              <a:rPr lang="en-US" dirty="0" smtClean="0"/>
              <a:t>RESEARCH IN VIEW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84674"/>
          <a:stretch>
            <a:fillRect/>
          </a:stretch>
        </p:blipFill>
        <p:spPr bwMode="auto">
          <a:xfrm>
            <a:off x="252000" y="1484780"/>
            <a:ext cx="8640000" cy="83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5120" y="2633952"/>
            <a:ext cx="619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Автоматическое составление отчетов по деятельности всей организации, отдельных департаментов или для групп сотрудников (интеграция с </a:t>
            </a:r>
            <a:r>
              <a:rPr lang="en-US" sz="2400" dirty="0" err="1" smtClean="0"/>
              <a:t>InCites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9778" y="448103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Автоматическое составление документов о деятельности сотрудника (годовые, квартальные отчеты, резюме и т.д.)</a:t>
            </a:r>
            <a:endParaRPr lang="ru-RU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2369" y="2187612"/>
            <a:ext cx="0" cy="3492000"/>
          </a:xfrm>
          <a:prstGeom prst="line">
            <a:avLst/>
          </a:prstGeom>
          <a:ln cap="rnd">
            <a:solidFill>
              <a:schemeClr val="tx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1906" y="2187612"/>
            <a:ext cx="0" cy="2016000"/>
          </a:xfrm>
          <a:prstGeom prst="line">
            <a:avLst/>
          </a:prstGeom>
          <a:ln cap="rnd">
            <a:solidFill>
              <a:schemeClr val="tx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14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ИНТЕГРИРОВАННЫЕ РЕШЕНИЯ </a:t>
            </a:r>
            <a:r>
              <a:rPr lang="en-US" dirty="0" smtClean="0"/>
              <a:t>THOMSON REUTERS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687004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InCites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653136"/>
            <a:ext cx="313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Research in View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916832"/>
            <a:ext cx="339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Web of Knowledge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2044339">
            <a:off x="3661406" y="2226850"/>
            <a:ext cx="3096344" cy="3096344"/>
          </a:xfrm>
          <a:prstGeom prst="arc">
            <a:avLst>
              <a:gd name="adj1" fmla="val 16200000"/>
              <a:gd name="adj2" fmla="val 21229799"/>
            </a:avLst>
          </a:prstGeom>
          <a:ln w="76200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rc 9"/>
          <p:cNvSpPr/>
          <p:nvPr/>
        </p:nvSpPr>
        <p:spPr>
          <a:xfrm rot="12277402">
            <a:off x="2195948" y="2226850"/>
            <a:ext cx="3096344" cy="3096344"/>
          </a:xfrm>
          <a:prstGeom prst="arc">
            <a:avLst>
              <a:gd name="adj1" fmla="val 18161104"/>
              <a:gd name="adj2" fmla="val 1919865"/>
            </a:avLst>
          </a:prstGeom>
          <a:ln w="76200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rc 10"/>
          <p:cNvSpPr/>
          <p:nvPr/>
        </p:nvSpPr>
        <p:spPr>
          <a:xfrm rot="8183581">
            <a:off x="2908371" y="2629467"/>
            <a:ext cx="3096344" cy="3096344"/>
          </a:xfrm>
          <a:prstGeom prst="arc">
            <a:avLst>
              <a:gd name="adj1" fmla="val 16200000"/>
              <a:gd name="adj2" fmla="val 21562045"/>
            </a:avLst>
          </a:prstGeom>
          <a:ln w="76200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15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ДЛЯ УЧЕТА И АНАЛИЗА ПУБЛИКАЦИОННЫХ ДАННЫХ</a:t>
            </a:r>
            <a:endParaRPr lang="ru-RU" dirty="0"/>
          </a:p>
        </p:txBody>
      </p:sp>
      <p:sp>
        <p:nvSpPr>
          <p:cNvPr id="3" name="Rounded Rectangle 2"/>
          <p:cNvSpPr/>
          <p:nvPr/>
        </p:nvSpPr>
        <p:spPr>
          <a:xfrm>
            <a:off x="971600" y="2021939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InCites</a:t>
            </a:r>
            <a:endParaRPr lang="ru-RU" sz="32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292080" y="2021939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Research</a:t>
            </a:r>
            <a:br>
              <a:rPr lang="en-US" sz="3200" b="1" dirty="0" smtClean="0"/>
            </a:br>
            <a:r>
              <a:rPr lang="en-US" sz="3200" b="1" dirty="0" smtClean="0"/>
              <a:t>in View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2643" y="4809346"/>
            <a:ext cx="320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Web of Science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68623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Данные по деятельности сотрудников в университете</a:t>
            </a:r>
            <a:endParaRPr lang="ru-RU" sz="2400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1943708" y="3786134"/>
            <a:ext cx="1152128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Arrow 7"/>
          <p:cNvSpPr/>
          <p:nvPr/>
        </p:nvSpPr>
        <p:spPr>
          <a:xfrm rot="18728676">
            <a:off x="3849664" y="3658841"/>
            <a:ext cx="1661621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ight Arrow 8"/>
          <p:cNvSpPr/>
          <p:nvPr/>
        </p:nvSpPr>
        <p:spPr>
          <a:xfrm>
            <a:off x="4067944" y="2453987"/>
            <a:ext cx="1017708" cy="360040"/>
          </a:xfrm>
          <a:prstGeom prst="rightArrow">
            <a:avLst/>
          </a:prstGeom>
          <a:noFill/>
          <a:ln w="28575">
            <a:prstDash val="sys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ight Arrow 10"/>
          <p:cNvSpPr/>
          <p:nvPr/>
        </p:nvSpPr>
        <p:spPr>
          <a:xfrm rot="16200000">
            <a:off x="6264188" y="3786135"/>
            <a:ext cx="1152128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3608" y="155679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155679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Учет</a:t>
            </a:r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ИНСТРУМЕНТ </a:t>
            </a:r>
            <a:r>
              <a:rPr lang="en-US" dirty="0" smtClean="0"/>
              <a:t>INCITES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484784"/>
            <a:ext cx="68961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СТРАН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GC</a:t>
            </a:r>
            <a:r>
              <a:rPr lang="ru-RU" dirty="0" smtClean="0"/>
              <a:t> </a:t>
            </a:r>
            <a:r>
              <a:rPr lang="en-US" dirty="0" smtClean="0"/>
              <a:t>NATIONAL COMPARISONS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931"/>
          <a:stretch>
            <a:fillRect/>
          </a:stretch>
        </p:blipFill>
        <p:spPr bwMode="auto">
          <a:xfrm>
            <a:off x="315082" y="1700808"/>
            <a:ext cx="8513837" cy="420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741" r="5598" b="2789"/>
          <a:stretch>
            <a:fillRect/>
          </a:stretch>
        </p:blipFill>
        <p:spPr bwMode="auto">
          <a:xfrm>
            <a:off x="323528" y="1628800"/>
            <a:ext cx="8514000" cy="445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4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ОРГАНИЗАЦИЙ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GC INSTITUTIONAL COMPARISONS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56" t="2299" b="1561"/>
          <a:stretch>
            <a:fillRect/>
          </a:stretch>
        </p:blipFill>
        <p:spPr bwMode="auto">
          <a:xfrm>
            <a:off x="252000" y="1602105"/>
            <a:ext cx="8640000" cy="434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80" y="1631611"/>
            <a:ext cx="8640000" cy="438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5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ПОДРОБНЫЙ ПРОФИЛЬ ОРГАНИЗАЦИИ – </a:t>
            </a:r>
            <a:r>
              <a:rPr lang="en-US" dirty="0" smtClean="0"/>
              <a:t>RESEARCH PERFORMACE PROFILES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484784"/>
            <a:ext cx="4608512" cy="222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" y="3861048"/>
            <a:ext cx="7920000" cy="230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6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RPP – </a:t>
            </a:r>
            <a:r>
              <a:rPr lang="ru-RU" dirty="0" smtClean="0"/>
              <a:t>АВТОМАТИЧЕСКОЕ ПОСТРОЕНИЕ ОТЧЕТОВ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00" y="1575331"/>
            <a:ext cx="7920000" cy="451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7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RPP – </a:t>
            </a:r>
            <a:r>
              <a:rPr lang="ru-RU" dirty="0" smtClean="0"/>
              <a:t>НОРМАЛИЗОВАННЫЕ ПОКАЗАТЕЛИ ЦИТИРОВАНИЯ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611958"/>
            <a:ext cx="2460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Химик</a:t>
            </a:r>
          </a:p>
          <a:p>
            <a:pPr algn="ctr"/>
            <a:r>
              <a:rPr lang="ru-RU" sz="2400" dirty="0" smtClean="0"/>
              <a:t>10 публикаций</a:t>
            </a:r>
          </a:p>
          <a:p>
            <a:pPr algn="ctr"/>
            <a:r>
              <a:rPr lang="ru-RU" sz="2400" dirty="0" smtClean="0"/>
              <a:t>40 цитирований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1611958"/>
            <a:ext cx="2460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Историк</a:t>
            </a:r>
          </a:p>
          <a:p>
            <a:pPr algn="ctr"/>
            <a:r>
              <a:rPr lang="ru-RU" sz="2400" dirty="0" smtClean="0"/>
              <a:t>4 публикации</a:t>
            </a:r>
          </a:p>
          <a:p>
            <a:pPr algn="ctr"/>
            <a:r>
              <a:rPr lang="ru-RU" sz="2400" dirty="0" smtClean="0"/>
              <a:t>10 цитирований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45968" y="1427292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</a:rPr>
              <a:t>?</a:t>
            </a:r>
            <a:endParaRPr lang="ru-RU" sz="9600" b="1" dirty="0">
              <a:solidFill>
                <a:schemeClr val="tx2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12000" y="3140968"/>
            <a:ext cx="7920000" cy="2928521"/>
            <a:chOff x="612000" y="3140968"/>
            <a:chExt cx="7920000" cy="29285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12000" y="3140968"/>
              <a:ext cx="7920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87624" y="3429000"/>
              <a:ext cx="298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/>
                  </a:solidFill>
                </a:rPr>
                <a:t>Нормализованное цитирование по журналу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8190" y="3429000"/>
              <a:ext cx="298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/>
                  </a:solidFill>
                </a:rPr>
                <a:t>Нормализованное цитирование по категории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9477" y="4869160"/>
              <a:ext cx="2664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Journal Actual/Expected Citations</a:t>
              </a:r>
              <a:endParaRPr lang="ru-RU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86046" y="4869160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Category Actual/Expected Citations</a:t>
              </a:r>
              <a:endParaRPr lang="ru-RU" sz="2400" b="1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8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RPP – </a:t>
            </a:r>
            <a:r>
              <a:rPr lang="ru-RU" dirty="0" smtClean="0"/>
              <a:t>НОРМАЛИЗОВАННЫЕ ПОКАЗАТЕЛИ ЦИТИРОВАНИЯ</a:t>
            </a:r>
            <a:endParaRPr lang="ru-RU" dirty="0"/>
          </a:p>
        </p:txBody>
      </p:sp>
      <p:grpSp>
        <p:nvGrpSpPr>
          <p:cNvPr id="3" name="Group 18"/>
          <p:cNvGrpSpPr/>
          <p:nvPr/>
        </p:nvGrpSpPr>
        <p:grpSpPr>
          <a:xfrm>
            <a:off x="1025772" y="2175247"/>
            <a:ext cx="7092456" cy="1695093"/>
            <a:chOff x="647896" y="2420888"/>
            <a:chExt cx="7092456" cy="1695093"/>
          </a:xfrm>
        </p:grpSpPr>
        <p:sp>
          <p:nvSpPr>
            <p:cNvPr id="12" name="TextBox 11"/>
            <p:cNvSpPr txBox="1"/>
            <p:nvPr/>
          </p:nvSpPr>
          <p:spPr>
            <a:xfrm>
              <a:off x="647896" y="2636912"/>
              <a:ext cx="298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/>
                  </a:solidFill>
                </a:rPr>
                <a:t>Нормализованное цитирование по категории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9268" y="300541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=</a:t>
              </a:r>
              <a:endParaRPr lang="ru-RU" sz="28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923928" y="3259583"/>
              <a:ext cx="3816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923928" y="2420888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актуальное цитирование публикации</a:t>
              </a:r>
              <a:endParaRPr lang="ru-RU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3928" y="3284984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среднее цитирование публикаций в категории</a:t>
              </a:r>
              <a:endParaRPr lang="ru-RU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47864" y="4983559"/>
            <a:ext cx="241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тип публикации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4983559"/>
            <a:ext cx="238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год публикации</a:t>
            </a:r>
            <a:endParaRPr lang="ru-RU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88024" y="3975447"/>
            <a:ext cx="360040" cy="10081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 flipH="1" flipV="1">
            <a:off x="7020272" y="3975447"/>
            <a:ext cx="402566" cy="10081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ABEECA-CC44-4707-AEED-985F2E925DAD}" type="slidenum">
              <a:rPr lang="en-US" sz="1600" smtClean="0"/>
              <a:pPr/>
              <a:t>9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8&amp;quot;&quot;/&gt;&lt;property id=&quot;20307&quot; value=&quot;256&quot;/&gt;&lt;/object&gt;&lt;object type=&quot;3&quot; unique_id=&quot;10171&quot;&gt;&lt;property id=&quot;20148&quot; value=&quot;5&quot;/&gt;&lt;property id=&quot;20300&quot; value=&quot;Slide 2 - &amp;quot;ИНСТРУМЕНТЫ ДЛЯ УЧЕТА И АНАЛИЗА ПУБЛИКАЦИОННЫХ ДАННЫХ&amp;quot;&quot;/&gt;&lt;property id=&quot;20307&quot; value=&quot;257&quot;/&gt;&lt;/object&gt;&lt;object type=&quot;3&quot; unique_id=&quot;10172&quot;&gt;&lt;property id=&quot;20148&quot; value=&quot;5&quot;/&gt;&lt;property id=&quot;20300&quot; value=&quot;Slide 3 - &amp;quot;АНАЛИТИЧЕСКИЙ ИНСТРУМЕНТ INCITES&amp;quot;&quot;/&gt;&lt;property id=&quot;20307&quot; value=&quot;258&quot;/&gt;&lt;/object&gt;&lt;object type=&quot;3&quot; unique_id=&quot;10173&quot;&gt;&lt;property id=&quot;20148&quot; value=&quot;5&quot;/&gt;&lt;property id=&quot;20300&quot; value=&quot;Slide 4 - &amp;quot;СРАВНЕНИЕ СТРАН –  GC NATIONAL COMPARISONS&amp;quot;&quot;/&gt;&lt;property id=&quot;20307&quot; value=&quot;259&quot;/&gt;&lt;/object&gt;&lt;object type=&quot;3&quot; unique_id=&quot;10174&quot;&gt;&lt;property id=&quot;20148&quot; value=&quot;5&quot;/&gt;&lt;property id=&quot;20300&quot; value=&quot;Slide 5 - &amp;quot;СРАВНЕНИЕ ОРГАНИЗАЦИЙ –  GC INSTITUTIONAL COMPARISONS&amp;quot;&quot;/&gt;&lt;property id=&quot;20307&quot; value=&quot;260&quot;/&gt;&lt;/object&gt;&lt;object type=&quot;3&quot; unique_id=&quot;10217&quot;&gt;&lt;property id=&quot;20148&quot; value=&quot;5&quot;/&gt;&lt;property id=&quot;20300&quot; value=&quot;Slide 6 - &amp;quot;ПОДРОБНЫЙ ПРОФИЛЬ ОРГАНИЗАЦИИ – RESEARCH PERFORMACE PROFILES&amp;quot;&quot;/&gt;&lt;property id=&quot;20307&quot; value=&quot;261&quot;/&gt;&lt;/object&gt;&lt;object type=&quot;3&quot; unique_id=&quot;10218&quot;&gt;&lt;property id=&quot;20148&quot; value=&quot;5&quot;/&gt;&lt;property id=&quot;20300&quot; value=&quot;Slide 7 - &amp;quot;RPP – АВТОМАТИЧЕСКОЕ ПОСТРОЕНИЕ ОТЧЕТОВ&amp;quot;&quot;/&gt;&lt;property id=&quot;20307&quot; value=&quot;262&quot;/&gt;&lt;/object&gt;&lt;object type=&quot;3&quot; unique_id=&quot;10219&quot;&gt;&lt;property id=&quot;20148&quot; value=&quot;5&quot;/&gt;&lt;property id=&quot;20300&quot; value=&quot;Slide 8 - &amp;quot;RPP – НОРМАЛИЗОВАННЫЕ ПОКАЗАТЕЛИ ЦИТИРОВАНИЯ&amp;quot;&quot;/&gt;&lt;property id=&quot;20307&quot; value=&quot;263&quot;/&gt;&lt;/object&gt;&lt;object type=&quot;3&quot; unique_id=&quot;10420&quot;&gt;&lt;property id=&quot;20148&quot; value=&quot;5&quot;/&gt;&lt;property id=&quot;20300&quot; value=&quot;Slide 9 - &amp;quot;RPP – НОРМАЛИЗОВАННЫЕ ПОКАЗАТЕЛИ ЦИТИРОВАНИЯ&amp;quot;&quot;/&gt;&lt;property id=&quot;20307&quot; value=&quot;264&quot;/&gt;&lt;/object&gt;&lt;object type=&quot;3&quot; unique_id=&quot;10421&quot;&gt;&lt;property id=&quot;20148&quot; value=&quot;5&quot;/&gt;&lt;property id=&quot;20300&quot; value=&quot;Slide 10 - &amp;quot;RPP – НОРМАЛИЗОВАННЫЕ ПОКАЗАТЕЛИ ЦИТИРОВАНИЯ&amp;quot;&quot;/&gt;&lt;property id=&quot;20307&quot; value=&quot;265&quot;/&gt;&lt;/object&gt;&lt;object type=&quot;3&quot; unique_id=&quot;10422&quot;&gt;&lt;property id=&quot;20148&quot; value=&quot;5&quot;/&gt;&lt;property id=&quot;20300&quot; value=&quot;Slide 11 - &amp;quot;ПРОФИЛИ УНИВЕРСИТЕТОВ – INSTITUTIONAL PROFILES&amp;quot;&quot;/&gt;&lt;property id=&quot;20307&quot; value=&quot;268&quot;/&gt;&lt;/object&gt;&lt;object type=&quot;3&quot; unique_id=&quot;10423&quot;&gt;&lt;property id=&quot;20148&quot; value=&quot;5&quot;/&gt;&lt;property id=&quot;20300&quot; value=&quot;Slide 12 - &amp;quot;НОВОЕ ПОКОЛЕНИЕ InCites&amp;quot;&quot;/&gt;&lt;property id=&quot;20307&quot; value=&quot;266&quot;/&gt;&lt;/object&gt;&lt;object type=&quot;3&quot; unique_id=&quot;10424&quot;&gt;&lt;property id=&quot;20148&quot; value=&quot;5&quot;/&gt;&lt;property id=&quot;20300&quot; value=&quot;Slide 13 - &amp;quot;УЧЕТ ДЕЯТЕЛЬНОСТИ СОТРУДНИКОВ – RESEARCH IN VIEW&amp;quot;&quot;/&gt;&lt;property id=&quot;20307&quot; value=&quot;267&quot;/&gt;&lt;/object&gt;&lt;object type=&quot;3&quot; unique_id=&quot;12554&quot;&gt;&lt;property id=&quot;20148&quot; value=&quot;5&quot;/&gt;&lt;property id=&quot;20300&quot; value=&quot;Slide 14 - &amp;quot;АВТОМАТИЧЕСКОЕ СОЗДАНИЕ ОТЧЕТОВ В RESEARCH IN VIEW&amp;quot;&quot;/&gt;&lt;property id=&quot;20307&quot; value=&quot;269&quot;/&gt;&lt;/object&gt;&lt;object type=&quot;3&quot; unique_id=&quot;12672&quot;&gt;&lt;property id=&quot;20148&quot; value=&quot;5&quot;/&gt;&lt;property id=&quot;20300&quot; value=&quot;Slide 15 - &amp;quot;ИНТЕГРИРОВАННЫЕ РЕШЕНИЯ THOMSON REUTERS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8414</TotalTime>
  <Words>216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СЕССИЯ 8</vt:lpstr>
      <vt:lpstr>ИНСТРУМЕНТЫ ДЛЯ УЧЕТА И АНАЛИЗА ПУБЛИКАЦИОННЫХ ДАННЫХ</vt:lpstr>
      <vt:lpstr>АНАЛИТИЧЕСКИЙ ИНСТРУМЕНТ INCITES</vt:lpstr>
      <vt:lpstr>СРАВНЕНИЕ СТРАН –  GC NATIONAL COMPARISONS</vt:lpstr>
      <vt:lpstr>СРАВНЕНИЕ ОРГАНИЗАЦИЙ –  GC INSTITUTIONAL COMPARISONS</vt:lpstr>
      <vt:lpstr>ПОДРОБНЫЙ ПРОФИЛЬ ОРГАНИЗАЦИИ – RESEARCH PERFORMACE PROFILES</vt:lpstr>
      <vt:lpstr>RPP – АВТОМАТИЧЕСКОЕ ПОСТРОЕНИЕ ОТЧЕТОВ</vt:lpstr>
      <vt:lpstr>RPP – НОРМАЛИЗОВАННЫЕ ПОКАЗАТЕЛИ ЦИТИРОВАНИЯ</vt:lpstr>
      <vt:lpstr>RPP – НОРМАЛИЗОВАННЫЕ ПОКАЗАТЕЛИ ЦИТИРОВАНИЯ</vt:lpstr>
      <vt:lpstr>RPP – НОРМАЛИЗОВАННЫЕ ПОКАЗАТЕЛИ ЦИТИРОВАНИЯ</vt:lpstr>
      <vt:lpstr>ПРОФИЛИ УНИВЕРСИТЕТОВ – INSTITUTIONAL PROFILES</vt:lpstr>
      <vt:lpstr>НОВОЕ ПОКОЛЕНИЕ InCites</vt:lpstr>
      <vt:lpstr>УЧЕТ ДЕЯТЕЛЬНОСТИ СОТРУДНИКОВ – RESEARCH IN VIEW</vt:lpstr>
      <vt:lpstr>АВТОМАТИЧЕСКОЕ СОЗДАНИЕ ОТЧЕТОВ В RESEARCH IN VIEW</vt:lpstr>
      <vt:lpstr>ИНТЕГРИРОВАННЫЕ РЕШЕНИЯ THOMSON REUTERS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15</cp:revision>
  <dcterms:created xsi:type="dcterms:W3CDTF">2013-08-06T07:48:19Z</dcterms:created>
  <dcterms:modified xsi:type="dcterms:W3CDTF">2013-09-02T12:53:01Z</dcterms:modified>
</cp:coreProperties>
</file>