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99300" cy="10234613"/>
  <p:custDataLst>
    <p:tags r:id="rId1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0000"/>
    <a:srgbClr val="4B4B4B"/>
    <a:srgbClr val="FF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470" y="-96"/>
      </p:cViewPr>
      <p:guideLst>
        <p:guide orient="horz" pos="240"/>
        <p:guide pos="21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3954" y="-84"/>
      </p:cViewPr>
      <p:guideLst>
        <p:guide orient="horz" pos="3224"/>
        <p:guide pos="22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quarter" idx="1"/>
          </p:nvPr>
        </p:nvSpPr>
        <p:spPr>
          <a:xfrm>
            <a:off x="3693666" y="0"/>
            <a:ext cx="3404047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ru-RU" sz="1500" dirty="0" smtClean="0">
                <a:latin typeface="Knowledge Regular" pitchFamily="34" charset="0"/>
              </a:rPr>
              <a:t>Сессия 8. Инструменты для администраторов и библиотекарей.</a:t>
            </a:r>
            <a:endParaRPr lang="ru-RU" sz="1500" dirty="0">
              <a:latin typeface="Knowledge Regular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0987C96-5F32-49C5-86DC-CBA4DA69FC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6" charset="0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55600" y="4321175"/>
            <a:ext cx="84105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  <p:pic>
        <p:nvPicPr>
          <p:cNvPr id="5" name="Picture 6" descr="tr_hrz_rgb_pos"/>
          <p:cNvPicPr>
            <a:picLocks noChangeAspect="1" noChangeArrowheads="1"/>
          </p:cNvPicPr>
          <p:nvPr/>
        </p:nvPicPr>
        <p:blipFill>
          <a:blip r:embed="rId2" cstate="print"/>
          <a:srcRect b="20689"/>
          <a:stretch>
            <a:fillRect/>
          </a:stretch>
        </p:blipFill>
        <p:spPr bwMode="auto">
          <a:xfrm>
            <a:off x="6048375" y="5976938"/>
            <a:ext cx="2733675" cy="69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61950" y="3448050"/>
            <a:ext cx="8382000" cy="819150"/>
          </a:xfrm>
        </p:spPr>
        <p:txBody>
          <a:bodyPr/>
          <a:lstStyle>
            <a:lvl1pPr>
              <a:defRPr sz="3200">
                <a:solidFill>
                  <a:srgbClr val="FF8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61950" y="4435475"/>
            <a:ext cx="8382000" cy="1279525"/>
          </a:xfrm>
        </p:spPr>
        <p:txBody>
          <a:bodyPr rIns="0"/>
          <a:lstStyle>
            <a:lvl1pPr marL="0" indent="0">
              <a:lnSpc>
                <a:spcPct val="90000"/>
              </a:lnSpc>
              <a:spcBef>
                <a:spcPct val="0"/>
              </a:spcBef>
              <a:buFontTx/>
              <a:buNone/>
              <a:defRPr sz="1800">
                <a:solidFill>
                  <a:srgbClr val="4B4B4B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A9C26C-952F-4E13-82D0-E772B9BA7FB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45250" y="506413"/>
            <a:ext cx="1841500" cy="5589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7575" y="506413"/>
            <a:ext cx="5375275" cy="5589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2DBFF-F376-43B2-B7D8-A7309F3C7A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CDB100-A0B7-429A-8418-ED1ACB51B4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F099A-944E-4377-A02B-4637A3E50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7575" y="1525588"/>
            <a:ext cx="3608388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8363" y="1525588"/>
            <a:ext cx="3608387" cy="4570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AECE53-C2EC-4CF2-8C41-33DC60CB29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1CBD78-A44B-48F9-86C2-024839BA8E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BEECA-CC44-4707-AEED-985F2E925D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E2576-C027-489A-A6B4-82298D8F81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39EED1-C13D-41FF-98C9-7EBAF767B5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27D8E6-DD39-4582-A359-AFE8A1C9825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6550" y="1530350"/>
            <a:ext cx="2162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228600" indent="-228600">
              <a:spcBef>
                <a:spcPct val="50000"/>
              </a:spcBef>
              <a:buClr>
                <a:schemeClr val="tx2"/>
              </a:buClr>
              <a:buFontTx/>
              <a:buChar char="•"/>
              <a:defRPr/>
            </a:pPr>
            <a:endParaRPr lang="en-US" sz="240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pic>
        <p:nvPicPr>
          <p:cNvPr id="1027" name="Picture 3" descr="TR_SlideLogo_BW600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1475" y="6323013"/>
            <a:ext cx="1652588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4450"/>
            <a:ext cx="5172075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bg1"/>
                </a:solidFill>
                <a:latin typeface="Arial" pitchFamily="-108" charset="0"/>
                <a:ea typeface="ＭＳ Ｐゴシック" pitchFamily="-108" charset="-128"/>
                <a:cs typeface="ＭＳ Ｐゴシック" pitchFamily="-108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24863" y="6394450"/>
            <a:ext cx="457200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/>
            </a:lvl1pPr>
          </a:lstStyle>
          <a:p>
            <a:fld id="{632B67F8-FCC5-431E-A31F-70A7D4A35CF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917575" y="506413"/>
            <a:ext cx="7369175" cy="83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7575" y="1525588"/>
            <a:ext cx="7369175" cy="4570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8288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2" name="Picture 8" descr="slideMaster_Logo600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hidden">
          <a:xfrm>
            <a:off x="371475" y="6323013"/>
            <a:ext cx="16446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Line 9"/>
          <p:cNvSpPr>
            <a:spLocks noChangeShapeType="1"/>
          </p:cNvSpPr>
          <p:nvPr/>
        </p:nvSpPr>
        <p:spPr bwMode="auto">
          <a:xfrm>
            <a:off x="917575" y="1365250"/>
            <a:ext cx="7369175" cy="0"/>
          </a:xfrm>
          <a:prstGeom prst="line">
            <a:avLst/>
          </a:prstGeom>
          <a:noFill/>
          <a:ln w="24130" cap="rnd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pitchFamily="-106" charset="0"/>
              <a:ea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2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MS PGothic" pitchFamily="34" charset="-128"/>
          <a:cs typeface="ＭＳ Ｐゴシック" charset="-128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  <a:ea typeface="MS PGothic" pitchFamily="34" charset="-128"/>
          <a:cs typeface="ＭＳ Ｐゴシック" charset="-128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-106" charset="0"/>
        </a:defRPr>
      </a:lvl9pPr>
    </p:titleStyle>
    <p:bodyStyle>
      <a:lvl1pPr marL="228600" indent="-228600" algn="l" rtl="0" eaLnBrk="1" fontAlgn="base" hangingPunct="1">
        <a:spcBef>
          <a:spcPct val="5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628650" indent="-285750" algn="l" rtl="0" eaLnBrk="1" fontAlgn="base" hangingPunct="1">
        <a:spcBef>
          <a:spcPct val="3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914400" indent="-171450" algn="l" rtl="0" eaLnBrk="1" fontAlgn="base" hangingPunct="1">
        <a:spcBef>
          <a:spcPct val="25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2573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pitchFamily="34" charset="0"/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4859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MS PGothic" pitchFamily="34" charset="-128"/>
        </a:defRPr>
      </a:lvl5pPr>
      <a:lvl6pPr marL="19431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6pPr>
      <a:lvl7pPr marL="24003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7pPr>
      <a:lvl8pPr marL="28575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8pPr>
      <a:lvl9pPr marL="3314700" indent="-1143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1400">
          <a:solidFill>
            <a:schemeClr val="tx1"/>
          </a:solidFill>
          <a:latin typeface="+mn-lt"/>
          <a:ea typeface="ＭＳ Ｐゴシック" pitchFamily="-106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СЕССИЯ </a:t>
            </a:r>
            <a:r>
              <a:rPr lang="en-US" dirty="0" smtClean="0"/>
              <a:t>8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Инструменты для администраторов и библиотекарей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wokinfo.com/</a:t>
            </a:r>
            <a:r>
              <a:rPr lang="en-US" dirty="0" err="1" smtClean="0"/>
              <a:t>welcomekit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22" r="812" b="42899"/>
          <a:stretch>
            <a:fillRect/>
          </a:stretch>
        </p:blipFill>
        <p:spPr bwMode="auto">
          <a:xfrm>
            <a:off x="860507" y="1700808"/>
            <a:ext cx="7422986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ABEECA-CC44-4707-AEED-985F2E925DAD}" type="slidenum">
              <a:rPr lang="en-US" sz="1600" smtClean="0"/>
              <a:pPr/>
              <a:t>2</a:t>
            </a:fld>
            <a:endParaRPr lang="en-US" sz="16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НА ПОЛНЫЕ ТЕКСТЫ</a:t>
            </a:r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2000" y="1484784"/>
            <a:ext cx="7200000" cy="47392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ounded Rectangle 3"/>
          <p:cNvSpPr/>
          <p:nvPr/>
        </p:nvSpPr>
        <p:spPr>
          <a:xfrm>
            <a:off x="1220938" y="3673596"/>
            <a:ext cx="629293" cy="227831"/>
          </a:xfrm>
          <a:prstGeom prst="roundRect">
            <a:avLst>
              <a:gd name="adj" fmla="val 45327"/>
            </a:avLst>
          </a:prstGeom>
          <a:noFill/>
          <a:ln w="38100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3</a:t>
            </a:fld>
            <a:endParaRPr lang="en-US" sz="1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АВТОМАТИЧЕСКИЕ ЗАПРОСЫ ДАННЫХ </a:t>
            </a:r>
            <a:r>
              <a:rPr lang="en-US" dirty="0" smtClean="0"/>
              <a:t>WEB OF SCIENCE</a:t>
            </a:r>
            <a:r>
              <a:rPr lang="ru-RU" dirty="0" smtClean="0"/>
              <a:t> </a:t>
            </a:r>
            <a:r>
              <a:rPr lang="en-US" dirty="0" smtClean="0"/>
              <a:t>WEB SERVICES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35596" y="1824724"/>
          <a:ext cx="7272808" cy="29724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4436"/>
                <a:gridCol w="3348372"/>
              </a:tblGrid>
              <a:tr h="4121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Запросы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Возвращаемые значения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Author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Conference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Group Author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Organization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или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Sub-organization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Source Publication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Title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Topic </a:t>
                      </a:r>
                    </a:p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Year Published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Authors</a:t>
                      </a:r>
                    </a:p>
                    <a:p>
                      <a:r>
                        <a:rPr lang="en-US" b="0" dirty="0" smtClean="0"/>
                        <a:t>Article Title</a:t>
                      </a:r>
                    </a:p>
                    <a:p>
                      <a:r>
                        <a:rPr lang="en-US" b="0" dirty="0" smtClean="0"/>
                        <a:t>Source</a:t>
                      </a:r>
                      <a:r>
                        <a:rPr lang="ru-RU" b="0" baseline="0" dirty="0" smtClean="0"/>
                        <a:t> </a:t>
                      </a:r>
                      <a:r>
                        <a:rPr lang="en-US" b="0" baseline="0" dirty="0" smtClean="0"/>
                        <a:t>data</a:t>
                      </a:r>
                      <a:endParaRPr lang="en-US" b="0" dirty="0" smtClean="0"/>
                    </a:p>
                    <a:p>
                      <a:r>
                        <a:rPr lang="en-US" b="0" dirty="0" smtClean="0"/>
                        <a:t>Keywords</a:t>
                      </a:r>
                    </a:p>
                    <a:p>
                      <a:r>
                        <a:rPr lang="en-US" b="0" dirty="0" smtClean="0"/>
                        <a:t>Accession Number</a:t>
                      </a: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99592" y="536392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Сервис поддерживает</a:t>
            </a:r>
            <a:r>
              <a:rPr lang="en-US" dirty="0" smtClean="0"/>
              <a:t> </a:t>
            </a:r>
            <a:r>
              <a:rPr lang="ru-RU" dirty="0" smtClean="0"/>
              <a:t>операторы </a:t>
            </a:r>
            <a:r>
              <a:rPr lang="en-US" dirty="0" smtClean="0"/>
              <a:t>AND, OR, NOT</a:t>
            </a:r>
            <a:r>
              <a:rPr lang="ru-RU" dirty="0" smtClean="0"/>
              <a:t> и</a:t>
            </a:r>
            <a:r>
              <a:rPr lang="en-US" dirty="0" smtClean="0"/>
              <a:t> SAME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4</a:t>
            </a:fld>
            <a:endParaRPr lang="en-US" sz="16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АВТОМАТИЧЕСКИЕ ЗАПРОСЫ ДАННЫХ </a:t>
            </a:r>
            <a:r>
              <a:rPr lang="en-US" dirty="0" smtClean="0"/>
              <a:t>ARTICLE MATCH RETRIEVAL</a:t>
            </a:r>
            <a:endParaRPr lang="ru-RU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71600" y="1484784"/>
          <a:ext cx="7272808" cy="46183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924436"/>
                <a:gridCol w="3348372"/>
              </a:tblGrid>
              <a:tr h="41210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Запросы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Возвращаемые значения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084"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DOI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UT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PMID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Article Number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ISSN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ISBN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Author(s)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Year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Book Title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Book Series Title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Article Title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Journal Title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Volume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Issue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Start page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Times Cited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UT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DOI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PMID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Source URL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Citing Article URL	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latin typeface="Calibri"/>
                        </a:rPr>
                        <a:t>Related Records URL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5</a:t>
            </a:fld>
            <a:endParaRPr lang="en-US" sz="16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ИСПОЛЬЗОВАНИЯ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WEB OF KNOWLEDGE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85202" y="1556792"/>
            <a:ext cx="4973597" cy="4676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4125796"/>
            <a:ext cx="2538492" cy="2543564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67944" y="1628800"/>
            <a:ext cx="1784453" cy="1780405"/>
          </a:xfrm>
          <a:prstGeom prst="ellipse">
            <a:avLst/>
          </a:prstGeom>
          <a:ln w="57150"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 prst="relaxedInset"/>
          </a:sp3d>
        </p:spPr>
      </p:pic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fld id="{F2ABEECA-CC44-4707-AEED-985F2E925DAD}" type="slidenum">
              <a:rPr lang="en-US" sz="1600" smtClean="0"/>
              <a:pPr/>
              <a:t>6</a:t>
            </a:fld>
            <a:endParaRPr lang="en-US" sz="160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СЕССИЯ 8&amp;quot;&quot;/&gt;&lt;property id=&quot;20307&quot; value=&quot;256&quot;/&gt;&lt;/object&gt;&lt;object type=&quot;3&quot; unique_id=&quot;10176&quot;&gt;&lt;property id=&quot;20148&quot; value=&quot;5&quot;/&gt;&lt;property id=&quot;20300&quot; value=&quot;Slide 2 - &amp;quot;wokinfo.com/welcomekit&amp;quot;&quot;/&gt;&lt;property id=&quot;20307&quot; value=&quot;261&quot;/&gt;&lt;/object&gt;&lt;object type=&quot;3&quot; unique_id=&quot;10177&quot;&gt;&lt;property id=&quot;20148&quot; value=&quot;5&quot;/&gt;&lt;property id=&quot;20300&quot; value=&quot;Slide 3 - &amp;quot;ССЫЛКИ НА ПОЛНЫЕ ТЕКСТЫ&amp;quot;&quot;/&gt;&lt;property id=&quot;20307&quot; value=&quot;262&quot;/&gt;&lt;/object&gt;&lt;object type=&quot;3&quot; unique_id=&quot;10178&quot;&gt;&lt;property id=&quot;20148&quot; value=&quot;5&quot;/&gt;&lt;property id=&quot;20300&quot; value=&quot;Slide 4 - &amp;quot;АВТОМАТИЧЕСКИЕ ЗАПРОСЫ ДАННЫХ WEB OF SCIENCE WEB SERVICES&amp;quot;&quot;/&gt;&lt;property id=&quot;20307&quot; value=&quot;263&quot;/&gt;&lt;/object&gt;&lt;object type=&quot;3&quot; unique_id=&quot;10179&quot;&gt;&lt;property id=&quot;20148&quot; value=&quot;5&quot;/&gt;&lt;property id=&quot;20300&quot; value=&quot;Slide 5 - &amp;quot;АВТОМАТИЧЕСКИЕ ЗАПРОСЫ ДАННЫХ ARTICLE MATCH RETRIEVAL&amp;quot;&quot;/&gt;&lt;property id=&quot;20307&quot; value=&quot;264&quot;/&gt;&lt;/object&gt;&lt;object type=&quot;3&quot; unique_id=&quot;10180&quot;&gt;&lt;property id=&quot;20148&quot; value=&quot;5&quot;/&gt;&lt;property id=&quot;20300&quot; value=&quot;Slide 6 - &amp;quot;СТАТИСТИКА ИСПОЛЬЗОВАНИЯ WEB OF KNOWLEDGE&amp;quot;&quot;/&gt;&lt;property id=&quot;20307&quot; value=&quot;265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">
  <a:themeElements>
    <a:clrScheme name="tr_presentation_template_05-01-08 2">
      <a:dk1>
        <a:srgbClr val="4B4B4B"/>
      </a:dk1>
      <a:lt1>
        <a:srgbClr val="FFFFFF"/>
      </a:lt1>
      <a:dk2>
        <a:srgbClr val="FF8000"/>
      </a:dk2>
      <a:lt2>
        <a:srgbClr val="BABABA"/>
      </a:lt2>
      <a:accent1>
        <a:srgbClr val="78A22F"/>
      </a:accent1>
      <a:accent2>
        <a:srgbClr val="FFB400"/>
      </a:accent2>
      <a:accent3>
        <a:srgbClr val="FFFFFF"/>
      </a:accent3>
      <a:accent4>
        <a:srgbClr val="3F3F3F"/>
      </a:accent4>
      <a:accent5>
        <a:srgbClr val="BECEAD"/>
      </a:accent5>
      <a:accent6>
        <a:srgbClr val="E7A300"/>
      </a:accent6>
      <a:hlink>
        <a:srgbClr val="766C62"/>
      </a:hlink>
      <a:folHlink>
        <a:srgbClr val="A0968C"/>
      </a:folHlink>
    </a:clrScheme>
    <a:fontScheme name="tr_presentation_template_05-01-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tr_presentation_template_05-01-08 1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005A84"/>
        </a:accent1>
        <a:accent2>
          <a:srgbClr val="6234A4"/>
        </a:accent2>
        <a:accent3>
          <a:srgbClr val="FFFFFF"/>
        </a:accent3>
        <a:accent4>
          <a:srgbClr val="3F3F3F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2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8A22F"/>
        </a:accent1>
        <a:accent2>
          <a:srgbClr val="FFB400"/>
        </a:accent2>
        <a:accent3>
          <a:srgbClr val="FFFFFF"/>
        </a:accent3>
        <a:accent4>
          <a:srgbClr val="3F3F3F"/>
        </a:accent4>
        <a:accent5>
          <a:srgbClr val="BECEAD"/>
        </a:accent5>
        <a:accent6>
          <a:srgbClr val="E7A300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3">
        <a:dk1>
          <a:srgbClr val="4B4B4B"/>
        </a:dk1>
        <a:lt1>
          <a:srgbClr val="FFFFFF"/>
        </a:lt1>
        <a:dk2>
          <a:srgbClr val="FF8000"/>
        </a:dk2>
        <a:lt2>
          <a:srgbClr val="BABABA"/>
        </a:lt2>
        <a:accent1>
          <a:srgbClr val="766C62"/>
        </a:accent1>
        <a:accent2>
          <a:srgbClr val="A0968C"/>
        </a:accent2>
        <a:accent3>
          <a:srgbClr val="FFFFFF"/>
        </a:accent3>
        <a:accent4>
          <a:srgbClr val="3F3F3F"/>
        </a:accent4>
        <a:accent5>
          <a:srgbClr val="BDBAB7"/>
        </a:accent5>
        <a:accent6>
          <a:srgbClr val="91877E"/>
        </a:accent6>
        <a:hlink>
          <a:srgbClr val="0083BF"/>
        </a:hlink>
        <a:folHlink>
          <a:srgbClr val="78A2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4">
        <a:dk1>
          <a:srgbClr val="4B4B4B"/>
        </a:dk1>
        <a:lt1>
          <a:srgbClr val="FFFFFF"/>
        </a:lt1>
        <a:dk2>
          <a:srgbClr val="FF8000"/>
        </a:dk2>
        <a:lt2>
          <a:srgbClr val="A0968C"/>
        </a:lt2>
        <a:accent1>
          <a:srgbClr val="FF8000"/>
        </a:accent1>
        <a:accent2>
          <a:srgbClr val="DC0A0A"/>
        </a:accent2>
        <a:accent3>
          <a:srgbClr val="FFFFFF"/>
        </a:accent3>
        <a:accent4>
          <a:srgbClr val="3F3F3F"/>
        </a:accent4>
        <a:accent5>
          <a:srgbClr val="FFC0AA"/>
        </a:accent5>
        <a:accent6>
          <a:srgbClr val="C70808"/>
        </a:accent6>
        <a:hlink>
          <a:srgbClr val="766C62"/>
        </a:hlink>
        <a:folHlink>
          <a:srgbClr val="A0968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r_presentation_template_05-01-08 5">
        <a:dk1>
          <a:srgbClr val="A0968C"/>
        </a:dk1>
        <a:lt1>
          <a:srgbClr val="FFFFFF"/>
        </a:lt1>
        <a:dk2>
          <a:srgbClr val="5F5F5F"/>
        </a:dk2>
        <a:lt2>
          <a:srgbClr val="FFFFFF"/>
        </a:lt2>
        <a:accent1>
          <a:srgbClr val="005A84"/>
        </a:accent1>
        <a:accent2>
          <a:srgbClr val="6234A4"/>
        </a:accent2>
        <a:accent3>
          <a:srgbClr val="B6B6B6"/>
        </a:accent3>
        <a:accent4>
          <a:srgbClr val="DADADA"/>
        </a:accent4>
        <a:accent5>
          <a:srgbClr val="AAB5C2"/>
        </a:accent5>
        <a:accent6>
          <a:srgbClr val="582E94"/>
        </a:accent6>
        <a:hlink>
          <a:srgbClr val="828282"/>
        </a:hlink>
        <a:folHlink>
          <a:srgbClr val="BABABA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272</TotalTime>
  <Words>75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СЕССИЯ 8</vt:lpstr>
      <vt:lpstr>wokinfo.com/welcomekit</vt:lpstr>
      <vt:lpstr>ССЫЛКИ НА ПОЛНЫЕ ТЕКСТЫ</vt:lpstr>
      <vt:lpstr>АВТОМАТИЧЕСКИЕ ЗАПРОСЫ ДАННЫХ WEB OF SCIENCE WEB SERVICES</vt:lpstr>
      <vt:lpstr>АВТОМАТИЧЕСКИЕ ЗАПРОСЫ ДАННЫХ ARTICLE MATCH RETRIEVAL</vt:lpstr>
      <vt:lpstr>СТАТИСТИКА ИСПОЛЬЗОВАНИЯ WEB OF KNOWLEDGE</vt:lpstr>
    </vt:vector>
  </TitlesOfParts>
  <Company>Thomson Reuters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СЕССИЯ 1</dc:title>
  <dc:creator>Sergey Paramonov</dc:creator>
  <cp:lastModifiedBy>Ekaterina.Prikhodko</cp:lastModifiedBy>
  <cp:revision>8</cp:revision>
  <dcterms:created xsi:type="dcterms:W3CDTF">2013-08-06T07:48:19Z</dcterms:created>
  <dcterms:modified xsi:type="dcterms:W3CDTF">2013-09-02T12:53:04Z</dcterms:modified>
</cp:coreProperties>
</file>