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000"/>
    <a:srgbClr val="A00000"/>
    <a:srgbClr val="4B4B4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9" autoAdjust="0"/>
    <p:restoredTop sz="94660" autoAdjust="0"/>
  </p:normalViewPr>
  <p:slideViewPr>
    <p:cSldViewPr>
      <p:cViewPr varScale="1">
        <p:scale>
          <a:sx n="114" d="100"/>
          <a:sy n="114" d="100"/>
        </p:scale>
        <p:origin x="-1500" y="-96"/>
      </p:cViewPr>
      <p:guideLst>
        <p:guide orient="horz" pos="240"/>
        <p:guide pos="2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 sz="1500" dirty="0" smtClean="0">
                <a:latin typeface="Knowledge Regular" pitchFamily="34" charset="0"/>
              </a:rPr>
              <a:t>Сессия 8. </a:t>
            </a:r>
            <a:r>
              <a:rPr lang="en-US" sz="1500" dirty="0" smtClean="0">
                <a:latin typeface="Knowledge Regular" pitchFamily="34" charset="0"/>
              </a:rPr>
              <a:t>Web of Knowledge</a:t>
            </a:r>
            <a:endParaRPr lang="ru-RU" sz="1500" dirty="0">
              <a:latin typeface="Knowledge Regular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0987C96-5F32-49C5-86DC-CBA4DA69FC7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55600" y="4321175"/>
            <a:ext cx="84105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6" charset="0"/>
              <a:ea typeface="+mn-ea"/>
            </a:endParaRPr>
          </a:p>
        </p:txBody>
      </p:sp>
      <p:pic>
        <p:nvPicPr>
          <p:cNvPr id="5" name="Picture 6" descr="tr_hrz_rgb_pos"/>
          <p:cNvPicPr>
            <a:picLocks noChangeAspect="1" noChangeArrowheads="1"/>
          </p:cNvPicPr>
          <p:nvPr/>
        </p:nvPicPr>
        <p:blipFill>
          <a:blip r:embed="rId2"/>
          <a:srcRect b="20689"/>
          <a:stretch>
            <a:fillRect/>
          </a:stretch>
        </p:blipFill>
        <p:spPr bwMode="auto">
          <a:xfrm>
            <a:off x="6048375" y="5976938"/>
            <a:ext cx="2733675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1950" y="3448050"/>
            <a:ext cx="8382000" cy="819150"/>
          </a:xfrm>
        </p:spPr>
        <p:txBody>
          <a:bodyPr/>
          <a:lstStyle>
            <a:lvl1pPr>
              <a:defRPr sz="3200">
                <a:solidFill>
                  <a:srgbClr val="FF8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1950" y="4435475"/>
            <a:ext cx="8382000" cy="1279525"/>
          </a:xfrm>
        </p:spPr>
        <p:txBody>
          <a:bodyPr rIns="0"/>
          <a:lstStyle>
            <a:lvl1pPr marL="0" indent="0">
              <a:lnSpc>
                <a:spcPct val="90000"/>
              </a:lnSpc>
              <a:spcBef>
                <a:spcPct val="0"/>
              </a:spcBef>
              <a:buFontTx/>
              <a:buNone/>
              <a:defRPr sz="1800">
                <a:solidFill>
                  <a:srgbClr val="4B4B4B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A9C26C-952F-4E13-82D0-E772B9BA7F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5250" y="506413"/>
            <a:ext cx="1841500" cy="55895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575" y="506413"/>
            <a:ext cx="5375275" cy="55895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02DBFF-F376-43B2-B7D8-A7309F3C7A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CDB100-A0B7-429A-8418-ED1ACB51B4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AF099A-944E-4377-A02B-4637A3E50B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7575" y="1525588"/>
            <a:ext cx="3608388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525588"/>
            <a:ext cx="3608387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AECE53-C2EC-4CF2-8C41-33DC60CB29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1CBD78-A44B-48F9-86C2-024839BA8E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ABEECA-CC44-4707-AEED-985F2E925D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E2576-C027-489A-A6B4-82298D8F81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39EED1-C13D-41FF-98C9-7EBAF767B5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27D8E6-DD39-4582-A359-AFE8A1C982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36550" y="1530350"/>
            <a:ext cx="2162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>
              <a:spcBef>
                <a:spcPct val="50000"/>
              </a:spcBef>
              <a:buClr>
                <a:schemeClr val="tx2"/>
              </a:buClr>
              <a:buFontTx/>
              <a:buChar char="•"/>
              <a:defRPr/>
            </a:pPr>
            <a:endParaRPr lang="en-US" sz="240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pic>
        <p:nvPicPr>
          <p:cNvPr id="1027" name="Picture 3" descr="TR_SlideLogo_BW60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71475" y="6323013"/>
            <a:ext cx="165258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4450"/>
            <a:ext cx="51720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863" y="6394450"/>
            <a:ext cx="457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632B67F8-FCC5-431E-A31F-70A7D4A35CF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7575" y="506413"/>
            <a:ext cx="7369175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5" y="1525588"/>
            <a:ext cx="7369175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2" name="Picture 8" descr="slideMaster_Logo60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hidden">
          <a:xfrm>
            <a:off x="371475" y="6323013"/>
            <a:ext cx="16446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917575" y="1365250"/>
            <a:ext cx="73691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6" charset="0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MS PGothic" pitchFamily="34" charset="-128"/>
          <a:cs typeface="ＭＳ Ｐゴシック" charset="-128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</a:defRPr>
      </a:lvl9pPr>
    </p:titleStyle>
    <p:bodyStyle>
      <a:lvl1pPr marL="228600" indent="-228600" algn="l" rtl="0" eaLnBrk="1" fontAlgn="base" hangingPunct="1">
        <a:spcBef>
          <a:spcPct val="5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628650" indent="-285750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2pPr>
      <a:lvl3pPr marL="914400" indent="-17145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2573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  <a:ea typeface="MS PGothic" pitchFamily="34" charset="-128"/>
        </a:defRPr>
      </a:lvl4pPr>
      <a:lvl5pPr marL="14859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MS PGothic" pitchFamily="34" charset="-128"/>
        </a:defRPr>
      </a:lvl5pPr>
      <a:lvl6pPr marL="19431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pitchFamily="-106" charset="-128"/>
        </a:defRPr>
      </a:lvl6pPr>
      <a:lvl7pPr marL="24003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pitchFamily="-106" charset="-128"/>
        </a:defRPr>
      </a:lvl7pPr>
      <a:lvl8pPr marL="28575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pitchFamily="-106" charset="-128"/>
        </a:defRPr>
      </a:lvl8pPr>
      <a:lvl9pPr marL="33147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СЕССИЯ 8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4509120"/>
            <a:ext cx="8382000" cy="1279525"/>
          </a:xfrm>
        </p:spPr>
        <p:txBody>
          <a:bodyPr/>
          <a:lstStyle/>
          <a:p>
            <a:r>
              <a:rPr lang="en-US" sz="2400" dirty="0" smtClean="0"/>
              <a:t>Web of Knowledge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17575" y="506413"/>
            <a:ext cx="7369175" cy="762347"/>
          </a:xfrm>
        </p:spPr>
        <p:txBody>
          <a:bodyPr/>
          <a:lstStyle/>
          <a:p>
            <a:r>
              <a:rPr lang="en-US" b="1" dirty="0" smtClean="0"/>
              <a:t>WEB OF KNOWLEDGE: </a:t>
            </a:r>
            <a:r>
              <a:rPr lang="ru-RU" dirty="0" smtClean="0"/>
              <a:t>СТРУКТУРА </a:t>
            </a:r>
            <a:endParaRPr lang="ru-RU" b="1" dirty="0">
              <a:solidFill>
                <a:srgbClr val="FF8000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2132856"/>
            <a:ext cx="21290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8000"/>
                </a:solidFill>
                <a:latin typeface="+mn-lt"/>
              </a:rPr>
              <a:t>Data Citation Index</a:t>
            </a:r>
          </a:p>
          <a:p>
            <a:pPr lvl="0" algn="ctr"/>
            <a:r>
              <a:rPr lang="ru-RU" sz="2000" dirty="0" smtClean="0">
                <a:solidFill>
                  <a:srgbClr val="4B4B4B"/>
                </a:solidFill>
                <a:latin typeface="+mn-lt"/>
              </a:rPr>
              <a:t>архив с 1</a:t>
            </a:r>
            <a:r>
              <a:rPr lang="en-US" sz="2000" dirty="0" smtClean="0">
                <a:solidFill>
                  <a:srgbClr val="4B4B4B"/>
                </a:solidFill>
                <a:latin typeface="+mn-lt"/>
              </a:rPr>
              <a:t>900</a:t>
            </a:r>
            <a:endParaRPr lang="ru-RU" sz="2000" dirty="0" smtClean="0">
              <a:solidFill>
                <a:srgbClr val="4B4B4B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98317" y="1628800"/>
            <a:ext cx="25922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8000"/>
                </a:solidFill>
                <a:latin typeface="+mn-lt"/>
              </a:rPr>
              <a:t>Derwent </a:t>
            </a:r>
            <a:br>
              <a:rPr lang="en-US" sz="2400" dirty="0" smtClean="0">
                <a:solidFill>
                  <a:srgbClr val="FF8000"/>
                </a:solidFill>
                <a:latin typeface="+mn-lt"/>
              </a:rPr>
            </a:br>
            <a:r>
              <a:rPr lang="en-US" sz="2400" dirty="0" smtClean="0">
                <a:solidFill>
                  <a:srgbClr val="FF8000"/>
                </a:solidFill>
                <a:latin typeface="+mn-lt"/>
              </a:rPr>
              <a:t>Innovations Index</a:t>
            </a:r>
          </a:p>
          <a:p>
            <a:pPr lvl="0" algn="ctr"/>
            <a:r>
              <a:rPr lang="ru-RU" sz="2000" dirty="0" smtClean="0">
                <a:solidFill>
                  <a:srgbClr val="4B4B4B"/>
                </a:solidFill>
                <a:latin typeface="+mn-lt"/>
              </a:rPr>
              <a:t>архив с 1</a:t>
            </a:r>
            <a:r>
              <a:rPr lang="en-US" sz="2000" dirty="0" smtClean="0">
                <a:solidFill>
                  <a:srgbClr val="4B4B4B"/>
                </a:solidFill>
                <a:latin typeface="+mn-lt"/>
              </a:rPr>
              <a:t>963</a:t>
            </a:r>
            <a:endParaRPr lang="ru-RU" sz="2000" dirty="0" smtClean="0">
              <a:solidFill>
                <a:srgbClr val="4B4B4B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93186" y="1628800"/>
            <a:ext cx="21602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8000"/>
                </a:solidFill>
                <a:latin typeface="+mn-lt"/>
              </a:rPr>
              <a:t>BIOSIS </a:t>
            </a:r>
          </a:p>
          <a:p>
            <a:pPr algn="ctr"/>
            <a:r>
              <a:rPr lang="en-US" sz="2400" dirty="0" smtClean="0">
                <a:solidFill>
                  <a:srgbClr val="FF8000"/>
                </a:solidFill>
                <a:latin typeface="+mn-lt"/>
              </a:rPr>
              <a:t>Citation Index</a:t>
            </a:r>
            <a:endParaRPr lang="ru-RU" sz="2400" dirty="0" smtClean="0">
              <a:solidFill>
                <a:srgbClr val="FF8000"/>
              </a:solidFill>
              <a:latin typeface="+mn-lt"/>
            </a:endParaRPr>
          </a:p>
          <a:p>
            <a:pPr algn="ctr"/>
            <a:r>
              <a:rPr lang="ru-RU" sz="2000" dirty="0" smtClean="0">
                <a:solidFill>
                  <a:srgbClr val="4B4B4B"/>
                </a:solidFill>
                <a:latin typeface="+mn-lt"/>
              </a:rPr>
              <a:t>архив с 1926</a:t>
            </a:r>
            <a:endParaRPr lang="ru-RU" sz="2000" dirty="0">
              <a:solidFill>
                <a:srgbClr val="4B4B4B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56006" y="2218219"/>
            <a:ext cx="171425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8000"/>
                </a:solidFill>
                <a:latin typeface="+mn-lt"/>
              </a:rPr>
              <a:t>Zoological</a:t>
            </a:r>
            <a:br>
              <a:rPr lang="en-US" sz="2400" dirty="0" smtClean="0">
                <a:solidFill>
                  <a:srgbClr val="FF8000"/>
                </a:solidFill>
                <a:latin typeface="+mn-lt"/>
              </a:rPr>
            </a:br>
            <a:r>
              <a:rPr lang="en-US" sz="2400" dirty="0" smtClean="0">
                <a:solidFill>
                  <a:srgbClr val="FF8000"/>
                </a:solidFill>
                <a:latin typeface="+mn-lt"/>
              </a:rPr>
              <a:t>Records</a:t>
            </a:r>
          </a:p>
          <a:p>
            <a:pPr lvl="0" algn="ctr"/>
            <a:r>
              <a:rPr lang="ru-RU" sz="2000" dirty="0" smtClean="0">
                <a:solidFill>
                  <a:srgbClr val="4B4B4B"/>
                </a:solidFill>
                <a:latin typeface="+mn-lt"/>
              </a:rPr>
              <a:t>архив с 1</a:t>
            </a:r>
            <a:r>
              <a:rPr lang="en-US" sz="2000" dirty="0" smtClean="0">
                <a:solidFill>
                  <a:srgbClr val="4B4B4B"/>
                </a:solidFill>
                <a:latin typeface="+mn-lt"/>
              </a:rPr>
              <a:t>864</a:t>
            </a:r>
            <a:endParaRPr lang="ru-RU" sz="2000" dirty="0" smtClean="0">
              <a:solidFill>
                <a:srgbClr val="4B4B4B"/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2815" y="5301208"/>
            <a:ext cx="17142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CABI</a:t>
            </a:r>
          </a:p>
          <a:p>
            <a:pPr algn="ctr"/>
            <a:r>
              <a:rPr lang="ru-RU" sz="2000" dirty="0" smtClean="0">
                <a:latin typeface="+mn-lt"/>
              </a:rPr>
              <a:t>архив с 1910</a:t>
            </a:r>
            <a:endParaRPr lang="ru-RU" sz="20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21170" y="5755903"/>
            <a:ext cx="17142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FSTA</a:t>
            </a:r>
            <a:endParaRPr lang="ru-RU" sz="2400" dirty="0" smtClean="0">
              <a:latin typeface="+mn-lt"/>
            </a:endParaRPr>
          </a:p>
          <a:p>
            <a:pPr algn="ctr"/>
            <a:r>
              <a:rPr lang="ru-RU" sz="2000" dirty="0" smtClean="0">
                <a:solidFill>
                  <a:srgbClr val="4B4B4B"/>
                </a:solidFill>
                <a:latin typeface="+mn-lt"/>
              </a:rPr>
              <a:t>архив с 1969</a:t>
            </a:r>
            <a:endParaRPr lang="ru-RU" sz="2400"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76232" y="5755903"/>
            <a:ext cx="17142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Inspec</a:t>
            </a:r>
            <a:endParaRPr lang="ru-RU" sz="2400" dirty="0" smtClean="0">
              <a:latin typeface="+mn-lt"/>
            </a:endParaRPr>
          </a:p>
          <a:p>
            <a:pPr algn="ctr"/>
            <a:r>
              <a:rPr lang="ru-RU" sz="2000" dirty="0" smtClean="0">
                <a:solidFill>
                  <a:srgbClr val="4B4B4B"/>
                </a:solidFill>
                <a:latin typeface="+mn-lt"/>
              </a:rPr>
              <a:t>архив с 1898</a:t>
            </a:r>
            <a:endParaRPr lang="ru-RU" sz="2400" dirty="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36103" y="5301208"/>
            <a:ext cx="17142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MEDLINE</a:t>
            </a:r>
            <a:endParaRPr lang="ru-RU" sz="2400" dirty="0" smtClean="0">
              <a:latin typeface="+mn-lt"/>
            </a:endParaRPr>
          </a:p>
          <a:p>
            <a:pPr algn="ctr"/>
            <a:r>
              <a:rPr lang="ru-RU" sz="2000" dirty="0" smtClean="0">
                <a:solidFill>
                  <a:srgbClr val="4B4B4B"/>
                </a:solidFill>
                <a:latin typeface="+mn-lt"/>
              </a:rPr>
              <a:t>архив с 1950</a:t>
            </a:r>
            <a:endParaRPr lang="ru-RU" sz="2400" dirty="0"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87824" y="4839543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solidFill>
                  <a:srgbClr val="FF8000"/>
                </a:solidFill>
                <a:latin typeface="+mn-lt"/>
              </a:rPr>
              <a:t>Journal Citation Reports</a:t>
            </a:r>
            <a:endParaRPr lang="ru-RU" sz="2400" u="sng" dirty="0">
              <a:solidFill>
                <a:srgbClr val="FF8000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64216" y="3212976"/>
            <a:ext cx="3015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8000"/>
                </a:solidFill>
                <a:latin typeface="+mn-lt"/>
              </a:rPr>
              <a:t>Web of Science</a:t>
            </a:r>
            <a:endParaRPr lang="ru-RU" sz="2800" b="1" dirty="0" smtClean="0">
              <a:solidFill>
                <a:srgbClr val="FF8000"/>
              </a:solidFill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07704" y="3645024"/>
            <a:ext cx="26642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000" dirty="0" smtClean="0">
                <a:solidFill>
                  <a:srgbClr val="4B4B4B"/>
                </a:solidFill>
                <a:latin typeface="+mn-lt"/>
              </a:rPr>
              <a:t>SCIE – </a:t>
            </a:r>
            <a:r>
              <a:rPr lang="ru-RU" sz="2000" dirty="0" smtClean="0">
                <a:solidFill>
                  <a:srgbClr val="4B4B4B"/>
                </a:solidFill>
                <a:latin typeface="+mn-lt"/>
              </a:rPr>
              <a:t>архив с </a:t>
            </a:r>
            <a:r>
              <a:rPr lang="it-IT" sz="2000" dirty="0" smtClean="0">
                <a:solidFill>
                  <a:srgbClr val="4B4B4B"/>
                </a:solidFill>
                <a:latin typeface="+mn-lt"/>
              </a:rPr>
              <a:t>1900</a:t>
            </a:r>
          </a:p>
          <a:p>
            <a:pPr lvl="0"/>
            <a:r>
              <a:rPr lang="it-IT" sz="2000" dirty="0" smtClean="0">
                <a:solidFill>
                  <a:srgbClr val="4B4B4B"/>
                </a:solidFill>
                <a:latin typeface="+mn-lt"/>
              </a:rPr>
              <a:t>SSCI – </a:t>
            </a:r>
            <a:r>
              <a:rPr lang="ru-RU" sz="2000" dirty="0" smtClean="0">
                <a:solidFill>
                  <a:srgbClr val="4B4B4B"/>
                </a:solidFill>
                <a:latin typeface="+mn-lt"/>
              </a:rPr>
              <a:t>архив с </a:t>
            </a:r>
            <a:r>
              <a:rPr lang="it-IT" sz="2000" dirty="0" smtClean="0">
                <a:solidFill>
                  <a:srgbClr val="4B4B4B"/>
                </a:solidFill>
                <a:latin typeface="+mn-lt"/>
              </a:rPr>
              <a:t>1900</a:t>
            </a:r>
          </a:p>
          <a:p>
            <a:pPr lvl="0"/>
            <a:r>
              <a:rPr lang="it-IT" sz="2000" dirty="0" smtClean="0">
                <a:solidFill>
                  <a:srgbClr val="4B4B4B"/>
                </a:solidFill>
                <a:latin typeface="+mn-lt"/>
              </a:rPr>
              <a:t>AHCI – </a:t>
            </a:r>
            <a:r>
              <a:rPr lang="ru-RU" sz="2000" dirty="0" smtClean="0">
                <a:solidFill>
                  <a:srgbClr val="4B4B4B"/>
                </a:solidFill>
                <a:latin typeface="+mn-lt"/>
              </a:rPr>
              <a:t>архив с </a:t>
            </a:r>
            <a:r>
              <a:rPr lang="it-IT" sz="2000" dirty="0" smtClean="0">
                <a:solidFill>
                  <a:srgbClr val="4B4B4B"/>
                </a:solidFill>
                <a:latin typeface="+mn-lt"/>
              </a:rPr>
              <a:t>1975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572000" y="3645024"/>
            <a:ext cx="30963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000" dirty="0" smtClean="0">
                <a:solidFill>
                  <a:srgbClr val="4B4B4B"/>
                </a:solidFill>
                <a:latin typeface="+mn-lt"/>
              </a:rPr>
              <a:t>CPCI – </a:t>
            </a:r>
            <a:r>
              <a:rPr lang="ru-RU" sz="2000" dirty="0" smtClean="0">
                <a:solidFill>
                  <a:srgbClr val="4B4B4B"/>
                </a:solidFill>
                <a:latin typeface="+mn-lt"/>
              </a:rPr>
              <a:t>архив с </a:t>
            </a:r>
            <a:r>
              <a:rPr lang="it-IT" sz="2000" dirty="0" smtClean="0">
                <a:solidFill>
                  <a:srgbClr val="4B4B4B"/>
                </a:solidFill>
                <a:latin typeface="+mn-lt"/>
              </a:rPr>
              <a:t>1990</a:t>
            </a:r>
          </a:p>
          <a:p>
            <a:pPr lvl="0"/>
            <a:r>
              <a:rPr lang="it-IT" sz="2000" dirty="0" err="1" smtClean="0">
                <a:solidFill>
                  <a:srgbClr val="4B4B4B"/>
                </a:solidFill>
                <a:latin typeface="+mn-lt"/>
              </a:rPr>
              <a:t>BkCI</a:t>
            </a:r>
            <a:r>
              <a:rPr lang="it-IT" sz="2000" dirty="0" smtClean="0">
                <a:solidFill>
                  <a:srgbClr val="4B4B4B"/>
                </a:solidFill>
                <a:latin typeface="+mn-lt"/>
              </a:rPr>
              <a:t> – </a:t>
            </a:r>
            <a:r>
              <a:rPr lang="ru-RU" sz="2000" dirty="0" smtClean="0">
                <a:solidFill>
                  <a:srgbClr val="4B4B4B"/>
                </a:solidFill>
                <a:latin typeface="+mn-lt"/>
              </a:rPr>
              <a:t>архив с </a:t>
            </a:r>
            <a:r>
              <a:rPr lang="it-IT" sz="2000" dirty="0" smtClean="0">
                <a:solidFill>
                  <a:srgbClr val="4B4B4B"/>
                </a:solidFill>
                <a:latin typeface="+mn-lt"/>
              </a:rPr>
              <a:t>2005</a:t>
            </a:r>
          </a:p>
          <a:p>
            <a:pPr lvl="0"/>
            <a:r>
              <a:rPr lang="it-IT" sz="2000" dirty="0" err="1" smtClean="0">
                <a:solidFill>
                  <a:srgbClr val="4B4B4B"/>
                </a:solidFill>
                <a:latin typeface="+mn-lt"/>
              </a:rPr>
              <a:t>ChemDB</a:t>
            </a:r>
            <a:r>
              <a:rPr lang="it-IT" sz="2000" dirty="0" smtClean="0">
                <a:solidFill>
                  <a:srgbClr val="4B4B4B"/>
                </a:solidFill>
                <a:latin typeface="+mn-lt"/>
              </a:rPr>
              <a:t> – </a:t>
            </a:r>
            <a:r>
              <a:rPr lang="ru-RU" sz="2000" dirty="0" smtClean="0">
                <a:solidFill>
                  <a:srgbClr val="4B4B4B"/>
                </a:solidFill>
                <a:latin typeface="+mn-lt"/>
              </a:rPr>
              <a:t>архив с 1840</a:t>
            </a:r>
            <a:endParaRPr lang="ru-RU" sz="2000" dirty="0">
              <a:solidFill>
                <a:srgbClr val="4B4B4B"/>
              </a:solidFill>
              <a:latin typeface="+mn-lt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ABEECA-CC44-4707-AEED-985F2E925DAD}" type="slidenum">
              <a:rPr lang="en-US" sz="1600" smtClean="0"/>
              <a:pPr/>
              <a:t>2</a:t>
            </a:fld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WEB OF KNOWLEDGE</a:t>
            </a:r>
            <a:r>
              <a:rPr lang="en-US" dirty="0" smtClean="0"/>
              <a:t>: </a:t>
            </a:r>
            <a:r>
              <a:rPr lang="ru-RU" dirty="0" smtClean="0"/>
              <a:t>НАСТРОЙКИ </a:t>
            </a:r>
            <a:endParaRPr lang="ru-RU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-902" r="2529" b="3622"/>
          <a:stretch>
            <a:fillRect/>
          </a:stretch>
        </p:blipFill>
        <p:spPr bwMode="auto">
          <a:xfrm>
            <a:off x="792000" y="1556792"/>
            <a:ext cx="7560000" cy="424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899592" y="4005064"/>
            <a:ext cx="2520280" cy="1872208"/>
          </a:xfrm>
          <a:prstGeom prst="roundRect">
            <a:avLst/>
          </a:prstGeom>
          <a:noFill/>
          <a:ln w="381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ounded Rectangle 5"/>
          <p:cNvSpPr/>
          <p:nvPr/>
        </p:nvSpPr>
        <p:spPr>
          <a:xfrm>
            <a:off x="6660232" y="4221088"/>
            <a:ext cx="1512168" cy="1512168"/>
          </a:xfrm>
          <a:prstGeom prst="roundRect">
            <a:avLst/>
          </a:prstGeom>
          <a:noFill/>
          <a:ln w="381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FCDB100-A0B7-429A-8418-ED1ACB51B4EB}" type="slidenum">
              <a:rPr lang="en-US" sz="1600" smtClean="0"/>
              <a:pPr/>
              <a:t>3</a:t>
            </a:fld>
            <a:endParaRPr lang="en-US" sz="1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ПОИСК В </a:t>
            </a:r>
            <a:r>
              <a:rPr lang="en-US" b="1" dirty="0" smtClean="0"/>
              <a:t>WEB OF KNOWLEDGE</a:t>
            </a:r>
            <a:endParaRPr lang="ru-RU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710" r="42592" b="10570"/>
          <a:stretch>
            <a:fillRect/>
          </a:stretch>
        </p:blipFill>
        <p:spPr bwMode="auto">
          <a:xfrm>
            <a:off x="899592" y="1556792"/>
            <a:ext cx="4104456" cy="3707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24166" r="37177" b="14513"/>
          <a:stretch>
            <a:fillRect/>
          </a:stretch>
        </p:blipFill>
        <p:spPr bwMode="auto">
          <a:xfrm>
            <a:off x="5148064" y="2204864"/>
            <a:ext cx="2952328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827584" y="2780928"/>
            <a:ext cx="792088" cy="288032"/>
          </a:xfrm>
          <a:prstGeom prst="ellipse">
            <a:avLst/>
          </a:prstGeom>
          <a:noFill/>
          <a:ln w="381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5220072" y="2924944"/>
            <a:ext cx="936104" cy="288032"/>
          </a:xfrm>
          <a:prstGeom prst="ellipse">
            <a:avLst/>
          </a:prstGeom>
          <a:noFill/>
          <a:ln w="381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ounded Rectangle 8"/>
          <p:cNvSpPr/>
          <p:nvPr/>
        </p:nvSpPr>
        <p:spPr>
          <a:xfrm>
            <a:off x="4067944" y="3645024"/>
            <a:ext cx="936104" cy="1296144"/>
          </a:xfrm>
          <a:prstGeom prst="roundRect">
            <a:avLst/>
          </a:prstGeom>
          <a:noFill/>
          <a:ln w="381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ounded Rectangle 10"/>
          <p:cNvSpPr/>
          <p:nvPr/>
        </p:nvSpPr>
        <p:spPr>
          <a:xfrm>
            <a:off x="6948264" y="3861048"/>
            <a:ext cx="1152128" cy="1944216"/>
          </a:xfrm>
          <a:prstGeom prst="roundRect">
            <a:avLst/>
          </a:prstGeom>
          <a:noFill/>
          <a:ln w="381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FCDB100-A0B7-429A-8418-ED1ACB51B4EB}" type="slidenum">
              <a:rPr lang="en-US" sz="1600" smtClean="0"/>
              <a:pPr/>
              <a:t>4</a:t>
            </a:fld>
            <a:endParaRPr lang="en-US" sz="1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WEB OF KNOWLEDGE</a:t>
            </a:r>
            <a:r>
              <a:rPr lang="en-US" dirty="0" smtClean="0"/>
              <a:t>: </a:t>
            </a:r>
            <a:r>
              <a:rPr lang="ru-RU" dirty="0" smtClean="0"/>
              <a:t>ПОЛНАЯ ЗАПИСЬ</a:t>
            </a:r>
            <a:endParaRPr lang="ru-RU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2995" r="1552" b="5359"/>
          <a:stretch>
            <a:fillRect/>
          </a:stretch>
        </p:blipFill>
        <p:spPr bwMode="auto">
          <a:xfrm>
            <a:off x="899592" y="1772816"/>
            <a:ext cx="7254825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73287" t="19108" r="6193" b="33988"/>
          <a:stretch>
            <a:fillRect/>
          </a:stretch>
        </p:blipFill>
        <p:spPr bwMode="auto">
          <a:xfrm>
            <a:off x="5796136" y="3645024"/>
            <a:ext cx="2144238" cy="2756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Straight Connector 7"/>
          <p:cNvCxnSpPr/>
          <p:nvPr/>
        </p:nvCxnSpPr>
        <p:spPr>
          <a:xfrm>
            <a:off x="6804248" y="3429000"/>
            <a:ext cx="1152128" cy="0"/>
          </a:xfrm>
          <a:prstGeom prst="line">
            <a:avLst/>
          </a:prstGeom>
          <a:ln>
            <a:solidFill>
              <a:srgbClr val="FF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092280" y="4581128"/>
            <a:ext cx="288032" cy="0"/>
          </a:xfrm>
          <a:prstGeom prst="line">
            <a:avLst/>
          </a:prstGeom>
          <a:ln>
            <a:solidFill>
              <a:srgbClr val="FF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868144" y="4725144"/>
            <a:ext cx="720080" cy="0"/>
          </a:xfrm>
          <a:prstGeom prst="line">
            <a:avLst/>
          </a:prstGeom>
          <a:ln>
            <a:solidFill>
              <a:srgbClr val="FF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1115616" y="2924944"/>
            <a:ext cx="1152128" cy="288032"/>
          </a:xfrm>
          <a:prstGeom prst="roundRect">
            <a:avLst/>
          </a:prstGeom>
          <a:noFill/>
          <a:ln w="381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FCDB100-A0B7-429A-8418-ED1ACB51B4EB}" type="slidenum">
              <a:rPr lang="en-US" sz="1600" smtClean="0"/>
              <a:pPr/>
              <a:t>5</a:t>
            </a:fld>
            <a:endParaRPr lang="en-US" sz="1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SEARCH</a:t>
            </a:r>
            <a:endParaRPr lang="ru-RU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1552" b="5359"/>
          <a:stretch>
            <a:fillRect/>
          </a:stretch>
        </p:blipFill>
        <p:spPr bwMode="auto">
          <a:xfrm>
            <a:off x="683568" y="1556792"/>
            <a:ext cx="8256142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2699792" y="2924944"/>
            <a:ext cx="1080120" cy="432048"/>
          </a:xfrm>
          <a:prstGeom prst="roundRect">
            <a:avLst/>
          </a:prstGeom>
          <a:noFill/>
          <a:ln w="381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FCDB100-A0B7-429A-8418-ED1ACB51B4EB}" type="slidenum">
              <a:rPr lang="en-US" sz="1600" smtClean="0"/>
              <a:pPr/>
              <a:t>6</a:t>
            </a:fld>
            <a:endParaRPr lang="en-US" sz="1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SCIENCE INDICATORS (ESI)</a:t>
            </a:r>
            <a:endParaRPr lang="ru-RU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3506" b="5359"/>
          <a:stretch>
            <a:fillRect/>
          </a:stretch>
        </p:blipFill>
        <p:spPr bwMode="auto">
          <a:xfrm>
            <a:off x="395536" y="1484784"/>
            <a:ext cx="7110809" cy="3923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3563888" y="2708920"/>
            <a:ext cx="1008112" cy="288032"/>
          </a:xfrm>
          <a:prstGeom prst="roundRect">
            <a:avLst/>
          </a:prstGeom>
          <a:noFill/>
          <a:ln w="381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ounded Rectangle 5"/>
          <p:cNvSpPr/>
          <p:nvPr/>
        </p:nvSpPr>
        <p:spPr>
          <a:xfrm>
            <a:off x="683568" y="4365104"/>
            <a:ext cx="1512168" cy="216024"/>
          </a:xfrm>
          <a:prstGeom prst="roundRect">
            <a:avLst/>
          </a:prstGeom>
          <a:noFill/>
          <a:ln w="381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/>
          <a:srcRect t="13251" r="20630" b="8515"/>
          <a:stretch>
            <a:fillRect/>
          </a:stretch>
        </p:blipFill>
        <p:spPr bwMode="auto">
          <a:xfrm>
            <a:off x="3131840" y="3356992"/>
            <a:ext cx="5328592" cy="2954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FCDB100-A0B7-429A-8418-ED1ACB51B4EB}" type="slidenum">
              <a:rPr lang="en-US" sz="1600" smtClean="0"/>
              <a:pPr/>
              <a:t>7</a:t>
            </a:fld>
            <a:endParaRPr lang="en-US" sz="160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СЕССИЯ 1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СОРТИРОВКА РЕЗУЛЬТАТОВ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ПОЛНАЯ ЗАПИСЬ&amp;quot;&quot;/&gt;&lt;property id=&quot;20307&quot; value=&quot;258&quot;/&gt;&lt;/object&gt;&lt;object type=&quot;3&quot; unique_id=&quot;10007&quot;&gt;&lt;property id=&quot;20148&quot; value=&quot;5&quot;/&gt;&lt;property id=&quot;20300&quot; value=&quot;Slide 4 - &amp;quot;ANALYZE RESULTS&amp;quot;&quot;/&gt;&lt;property id=&quot;20307&quot; value=&quot;259&quot;/&gt;&lt;/object&gt;&lt;object type=&quot;3&quot; unique_id=&quot;10008&quot;&gt;&lt;property id=&quot;20148&quot; value=&quot;5&quot;/&gt;&lt;property id=&quot;20300&quot; value=&quot;Slide 5 - &amp;quot;MARKED LIST&amp;quot;&quot;/&gt;&lt;property id=&quot;20307&quot; value=&quot;260&quot;/&gt;&lt;/object&gt;&lt;object type=&quot;3&quot; unique_id=&quot;10009&quot;&gt;&lt;property id=&quot;20148&quot; value=&quot;5&quot;/&gt;&lt;property id=&quot;20300&quot; value=&quot;Slide 6 - &amp;quot;СОХРАНЕНИЕ И ЭКСПОРТ РЕЗУЛЬТАТОВ&amp;quot;&quot;/&gt;&lt;property id=&quot;20307&quot; value=&quot;261&quot;/&gt;&lt;/object&gt;&lt;object type=&quot;3&quot; unique_id=&quot;10010&quot;&gt;&lt;property id=&quot;20148&quot; value=&quot;5&quot;/&gt;&lt;property id=&quot;20300&quot; value=&quot;Slide 7 - &amp;quot;СОХРАНЕНИЕ ИСТОРИИ ПОИСКА&amp;quot;&quot;/&gt;&lt;property id=&quot;20307&quot; value=&quot;262&quot;/&gt;&lt;/object&gt;&lt;object type=&quot;3&quot; unique_id=&quot;10011&quot;&gt;&lt;property id=&quot;20148&quot; value=&quot;5&quot;/&gt;&lt;property id=&quot;20300&quot; value=&quot;Slide 8 - &amp;quot;ОПОВЕЩЕНИЯ О НОВЫХ ПУБЛИКАЦИЯХ&amp;quot;&quot;/&gt;&lt;property id=&quot;20307&quot; value=&quot;263&quot;/&gt;&lt;/object&gt;&lt;object type=&quot;3&quot; unique_id=&quot;10012&quot;&gt;&lt;property id=&quot;20148&quot; value=&quot;5&quot;/&gt;&lt;property id=&quot;20300&quot; value=&quot;Slide 9 - &amp;quot;ОПОВЕЩЕНИЯ О ЦИТИРОВАНИЯХ&amp;quot;&quot;/&gt;&lt;property id=&quot;20307&quot; value=&quot;26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blank">
  <a:themeElements>
    <a:clrScheme name="tr_presentation_template_05-01-08 2">
      <a:dk1>
        <a:srgbClr val="4B4B4B"/>
      </a:dk1>
      <a:lt1>
        <a:srgbClr val="FFFFFF"/>
      </a:lt1>
      <a:dk2>
        <a:srgbClr val="FF8000"/>
      </a:dk2>
      <a:lt2>
        <a:srgbClr val="BABABA"/>
      </a:lt2>
      <a:accent1>
        <a:srgbClr val="78A22F"/>
      </a:accent1>
      <a:accent2>
        <a:srgbClr val="FFB400"/>
      </a:accent2>
      <a:accent3>
        <a:srgbClr val="FFFFFF"/>
      </a:accent3>
      <a:accent4>
        <a:srgbClr val="3F3F3F"/>
      </a:accent4>
      <a:accent5>
        <a:srgbClr val="BECEAD"/>
      </a:accent5>
      <a:accent6>
        <a:srgbClr val="E7A300"/>
      </a:accent6>
      <a:hlink>
        <a:srgbClr val="766C62"/>
      </a:hlink>
      <a:folHlink>
        <a:srgbClr val="A0968C"/>
      </a:folHlink>
    </a:clrScheme>
    <a:fontScheme name="tr_presentation_template_05-01-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r_presentation_template_05-01-08 1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3F3F3F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2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3F3F3F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3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3F3F3F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4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3F3F3F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5">
        <a:dk1>
          <a:srgbClr val="A0968C"/>
        </a:dk1>
        <a:lt1>
          <a:srgbClr val="FFFFFF"/>
        </a:lt1>
        <a:dk2>
          <a:srgbClr val="5F5F5F"/>
        </a:dk2>
        <a:lt2>
          <a:srgbClr val="FFFFFF"/>
        </a:lt2>
        <a:accent1>
          <a:srgbClr val="005A84"/>
        </a:accent1>
        <a:accent2>
          <a:srgbClr val="6234A4"/>
        </a:accent2>
        <a:accent3>
          <a:srgbClr val="B6B6B6"/>
        </a:accent3>
        <a:accent4>
          <a:srgbClr val="DADADA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5683</TotalTime>
  <Words>107</Words>
  <Application>Microsoft Office PowerPoint</Application>
  <PresentationFormat>On-screen Show (4:3)</PresentationFormat>
  <Paragraphs>39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blank</vt:lpstr>
      <vt:lpstr>СЕССИЯ 8</vt:lpstr>
      <vt:lpstr>WEB OF KNOWLEDGE: СТРУКТУРА </vt:lpstr>
      <vt:lpstr>WEB OF KNOWLEDGE: НАСТРОЙКИ </vt:lpstr>
      <vt:lpstr>ПОИСК В WEB OF KNOWLEDGE</vt:lpstr>
      <vt:lpstr>WEB OF KNOWLEDGE: ПОЛНАЯ ЗАПИСЬ</vt:lpstr>
      <vt:lpstr>STRUCTURE SEARCH</vt:lpstr>
      <vt:lpstr>ESSENTIAL SCIENCE INDICATORS (ESI)</vt:lpstr>
    </vt:vector>
  </TitlesOfParts>
  <Company>Thomson Reuters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СЕССИЯ 1</dc:title>
  <dc:creator>Sergey Paramonov</dc:creator>
  <cp:lastModifiedBy>Ekaterina.Prikhodko</cp:lastModifiedBy>
  <cp:revision>135</cp:revision>
  <dcterms:created xsi:type="dcterms:W3CDTF">2013-08-06T07:48:19Z</dcterms:created>
  <dcterms:modified xsi:type="dcterms:W3CDTF">2013-09-02T12:53:06Z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-830243135</vt:i4>
  </property>
  <property fmtid="{D5CDD505-2E9C-101B-9397-08002B2CF9AE}" pid="3" name="_NewReviewCycle">
    <vt:lpwstr/>
  </property>
  <property fmtid="{D5CDD505-2E9C-101B-9397-08002B2CF9AE}" pid="4" name="_EmailSubject">
    <vt:lpwstr>updated Certification Program modules</vt:lpwstr>
  </property>
  <property fmtid="{D5CDD505-2E9C-101B-9397-08002B2CF9AE}" pid="5" name="_AuthorEmail">
    <vt:lpwstr>valentin.bogorov@thomsonreuters.com</vt:lpwstr>
  </property>
  <property fmtid="{D5CDD505-2E9C-101B-9397-08002B2CF9AE}" pid="6" name="_AuthorEmailDisplayName">
    <vt:lpwstr>Bogorov, Valentin (GGO)</vt:lpwstr>
  </property>
</Properties>
</file>