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89" r:id="rId2"/>
    <p:sldId id="290" r:id="rId3"/>
    <p:sldId id="303" r:id="rId4"/>
    <p:sldId id="304" r:id="rId5"/>
    <p:sldId id="324" r:id="rId6"/>
    <p:sldId id="293" r:id="rId7"/>
    <p:sldId id="295" r:id="rId8"/>
    <p:sldId id="296" r:id="rId9"/>
    <p:sldId id="305" r:id="rId10"/>
    <p:sldId id="29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1518" y="-9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5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382000" cy="1279525"/>
          </a:xfrm>
        </p:spPr>
        <p:txBody>
          <a:bodyPr/>
          <a:lstStyle/>
          <a:p>
            <a:r>
              <a:rPr lang="en-US" dirty="0" smtClean="0"/>
              <a:t>Journal Citation Reports </a:t>
            </a:r>
            <a:r>
              <a:rPr lang="ru-RU" dirty="0" smtClean="0"/>
              <a:t>и показатели цитируемости журналов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Исключение/включение/</a:t>
            </a:r>
            <a:r>
              <a:rPr lang="ru-RU" dirty="0" err="1" smtClean="0"/>
              <a:t>переименовывание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журналов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267" r="2285" b="52262"/>
          <a:stretch>
            <a:fillRect/>
          </a:stretch>
        </p:blipFill>
        <p:spPr bwMode="auto">
          <a:xfrm>
            <a:off x="1259632" y="4221088"/>
            <a:ext cx="756084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6067" t="34451" r="12143" b="21105"/>
          <a:stretch>
            <a:fillRect/>
          </a:stretch>
        </p:blipFill>
        <p:spPr bwMode="auto">
          <a:xfrm>
            <a:off x="107504" y="1484784"/>
            <a:ext cx="8245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923928" y="3501008"/>
            <a:ext cx="1008112" cy="360040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7668344" y="4725144"/>
            <a:ext cx="1224136" cy="432048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Стартовая страница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02" b="4839"/>
          <a:stretch>
            <a:fillRect/>
          </a:stretch>
        </p:blipFill>
        <p:spPr bwMode="auto">
          <a:xfrm>
            <a:off x="683568" y="1556792"/>
            <a:ext cx="792088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Полная запись журнала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634" r="1308" b="4456"/>
          <a:stretch>
            <a:fillRect/>
          </a:stretch>
        </p:blipFill>
        <p:spPr bwMode="auto">
          <a:xfrm>
            <a:off x="611560" y="1628800"/>
            <a:ext cx="822143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11560" y="3717032"/>
            <a:ext cx="4608512" cy="1440160"/>
          </a:xfrm>
          <a:prstGeom prst="roundRect">
            <a:avLst/>
          </a:prstGeom>
          <a:noFill/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4932040" y="2708920"/>
            <a:ext cx="504056" cy="432048"/>
          </a:xfrm>
          <a:prstGeom prst="roundRect">
            <a:avLst/>
          </a:prstGeom>
          <a:noFill/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Импакт-фактор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609" r="22123" b="8833"/>
          <a:stretch>
            <a:fillRect/>
          </a:stretch>
        </p:blipFill>
        <p:spPr bwMode="auto">
          <a:xfrm>
            <a:off x="683568" y="1556792"/>
            <a:ext cx="753966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619672" y="2636912"/>
            <a:ext cx="3456384" cy="504056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Импакт-фактор</a:t>
            </a:r>
            <a:r>
              <a:rPr lang="ru-RU" dirty="0" smtClean="0"/>
              <a:t>: формула расчета </a:t>
            </a:r>
            <a:endParaRPr lang="ru-RU" dirty="0"/>
          </a:p>
        </p:txBody>
      </p:sp>
      <p:sp>
        <p:nvSpPr>
          <p:cNvPr id="4" name="Title 68"/>
          <p:cNvSpPr txBox="1">
            <a:spLocks/>
          </p:cNvSpPr>
          <p:nvPr/>
        </p:nvSpPr>
        <p:spPr bwMode="auto">
          <a:xfrm>
            <a:off x="917575" y="506413"/>
            <a:ext cx="732683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grpSp>
        <p:nvGrpSpPr>
          <p:cNvPr id="5" name="Group 59"/>
          <p:cNvGrpSpPr/>
          <p:nvPr/>
        </p:nvGrpSpPr>
        <p:grpSpPr>
          <a:xfrm>
            <a:off x="1071636" y="4463858"/>
            <a:ext cx="1152128" cy="1629438"/>
            <a:chOff x="1243679" y="3167714"/>
            <a:chExt cx="1152128" cy="1629438"/>
          </a:xfrm>
        </p:grpSpPr>
        <p:sp>
          <p:nvSpPr>
            <p:cNvPr id="6" name="Rectangle 5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2157" y="369004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2010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3995937" y="4463858"/>
            <a:ext cx="1152128" cy="1629438"/>
            <a:chOff x="1243679" y="3167714"/>
            <a:chExt cx="1152128" cy="1629438"/>
          </a:xfrm>
        </p:grpSpPr>
        <p:sp>
          <p:nvSpPr>
            <p:cNvPr id="9" name="Rectangle 8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2157" y="3690046"/>
              <a:ext cx="1072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2011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6920237" y="4463858"/>
            <a:ext cx="1152128" cy="1629438"/>
            <a:chOff x="6920237" y="2817242"/>
            <a:chExt cx="1152128" cy="1629438"/>
          </a:xfrm>
        </p:grpSpPr>
        <p:sp>
          <p:nvSpPr>
            <p:cNvPr id="12" name="Rectangle 11"/>
            <p:cNvSpPr/>
            <p:nvPr/>
          </p:nvSpPr>
          <p:spPr>
            <a:xfrm>
              <a:off x="6920237" y="2817242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8715" y="333957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8000"/>
                  </a:solidFill>
                </a:rPr>
                <a:t>2012</a:t>
              </a:r>
              <a:endParaRPr lang="ru-RU" sz="3200" b="1" dirty="0">
                <a:solidFill>
                  <a:srgbClr val="FF8000"/>
                </a:solidFill>
              </a:endParaRPr>
            </a:p>
          </p:txBody>
        </p:sp>
      </p:grpSp>
      <p:sp>
        <p:nvSpPr>
          <p:cNvPr id="14" name="Arc 13"/>
          <p:cNvSpPr/>
          <p:nvPr/>
        </p:nvSpPr>
        <p:spPr>
          <a:xfrm>
            <a:off x="1663653" y="3347424"/>
            <a:ext cx="5832648" cy="2304256"/>
          </a:xfrm>
          <a:prstGeom prst="arc">
            <a:avLst>
              <a:gd name="adj1" fmla="val 10947250"/>
              <a:gd name="adj2" fmla="val 21438061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Arc 14"/>
          <p:cNvSpPr/>
          <p:nvPr/>
        </p:nvSpPr>
        <p:spPr>
          <a:xfrm>
            <a:off x="4471965" y="3910425"/>
            <a:ext cx="3168352" cy="1584176"/>
          </a:xfrm>
          <a:prstGeom prst="arc">
            <a:avLst>
              <a:gd name="adj1" fmla="val 11453902"/>
              <a:gd name="adj2" fmla="val 20792998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06084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8000"/>
                </a:solidFill>
                <a:latin typeface="+mn-lt"/>
              </a:rPr>
              <a:t>ИФ</a:t>
            </a:r>
            <a:r>
              <a:rPr lang="ru-RU" sz="2400" b="1" baseline="-25000" dirty="0" smtClean="0">
                <a:solidFill>
                  <a:srgbClr val="FF8000"/>
                </a:solidFill>
                <a:latin typeface="+mn-lt"/>
              </a:rPr>
              <a:t>2012</a:t>
            </a:r>
            <a:r>
              <a:rPr lang="ru-RU" sz="2400" dirty="0" smtClean="0">
                <a:latin typeface="+mn-lt"/>
              </a:rPr>
              <a:t> =</a:t>
            </a:r>
            <a:endParaRPr lang="ru-RU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911" y="1772816"/>
            <a:ext cx="481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8000"/>
                </a:solidFill>
                <a:latin typeface="+mn-lt"/>
              </a:rPr>
              <a:t>количество цитирований в 2012 </a:t>
            </a:r>
            <a:endParaRPr lang="ru-RU" sz="2400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8756" y="2348880"/>
            <a:ext cx="486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количество статей в 2010 и 2011</a:t>
            </a:r>
            <a:endParaRPr lang="ru-RU" sz="2400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642950" y="2291681"/>
            <a:ext cx="5097497" cy="14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Categories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634" r="1308" b="4456"/>
          <a:stretch>
            <a:fillRect/>
          </a:stretch>
        </p:blipFill>
        <p:spPr bwMode="auto">
          <a:xfrm>
            <a:off x="395536" y="1628800"/>
            <a:ext cx="72728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115616" y="2708920"/>
            <a:ext cx="1224136" cy="1224136"/>
          </a:xfrm>
          <a:prstGeom prst="roundRect">
            <a:avLst/>
          </a:prstGeom>
          <a:noFill/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851920" y="2564904"/>
            <a:ext cx="1224136" cy="144016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977" t="35578" r="6193" b="15782"/>
          <a:stretch>
            <a:fillRect/>
          </a:stretch>
        </p:blipFill>
        <p:spPr bwMode="auto">
          <a:xfrm>
            <a:off x="2051720" y="4149080"/>
            <a:ext cx="68407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показатели цитирования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3" t="6046" r="575" b="8833"/>
          <a:stretch>
            <a:fillRect/>
          </a:stretch>
        </p:blipFill>
        <p:spPr bwMode="auto">
          <a:xfrm>
            <a:off x="971600" y="1988840"/>
            <a:ext cx="771808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5873" t="64082" r="1383" b="8249"/>
          <a:stretch>
            <a:fillRect/>
          </a:stretch>
        </p:blipFill>
        <p:spPr bwMode="auto">
          <a:xfrm>
            <a:off x="5868144" y="1628800"/>
            <a:ext cx="266429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043608" y="2852936"/>
            <a:ext cx="1800200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H="1">
            <a:off x="971600" y="3861048"/>
            <a:ext cx="1656184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56176" y="2060848"/>
            <a:ext cx="1944216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Журналы из России/СНГ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7" t="37315" r="18896" b="15781"/>
          <a:stretch>
            <a:fillRect/>
          </a:stretch>
        </p:blipFill>
        <p:spPr bwMode="auto">
          <a:xfrm>
            <a:off x="323528" y="1484784"/>
            <a:ext cx="59046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 t="17536" r="15336" b="19628"/>
          <a:stretch>
            <a:fillRect/>
          </a:stretch>
        </p:blipFill>
        <p:spPr bwMode="auto">
          <a:xfrm>
            <a:off x="1115616" y="3068960"/>
            <a:ext cx="741682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915816" y="5445224"/>
            <a:ext cx="144016" cy="144016"/>
          </a:xfrm>
          <a:prstGeom prst="ellipse">
            <a:avLst/>
          </a:prstGeom>
          <a:noFill/>
          <a:ln w="190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2843808" y="5949280"/>
            <a:ext cx="144016" cy="144016"/>
          </a:xfrm>
          <a:prstGeom prst="ellipse">
            <a:avLst/>
          </a:prstGeom>
          <a:noFill/>
          <a:ln w="190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list </a:t>
            </a:r>
            <a:r>
              <a:rPr lang="ru-RU" dirty="0" smtClean="0"/>
              <a:t>и сохранение данных</a:t>
            </a:r>
            <a:endParaRPr lang="ru-RU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944" r="60181" b="3622"/>
          <a:stretch>
            <a:fillRect/>
          </a:stretch>
        </p:blipFill>
        <p:spPr bwMode="auto">
          <a:xfrm>
            <a:off x="467544" y="1556792"/>
            <a:ext cx="320110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619672" y="1844824"/>
            <a:ext cx="648072" cy="360040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1043608" y="3068960"/>
            <a:ext cx="1008112" cy="216024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755576" y="4149080"/>
            <a:ext cx="144016" cy="144016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/>
          <p:cNvSpPr/>
          <p:nvPr/>
        </p:nvSpPr>
        <p:spPr>
          <a:xfrm>
            <a:off x="755576" y="4581128"/>
            <a:ext cx="144016" cy="144016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 t="20613" r="48547" b="13682"/>
          <a:stretch>
            <a:fillRect/>
          </a:stretch>
        </p:blipFill>
        <p:spPr bwMode="auto">
          <a:xfrm>
            <a:off x="3635896" y="2492896"/>
            <a:ext cx="511256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3779912" y="3501008"/>
            <a:ext cx="2088232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228184" y="4221088"/>
            <a:ext cx="1008112" cy="216024"/>
          </a:xfrm>
          <a:prstGeom prst="round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305&quot;&gt;&lt;property id=&quot;20148&quot; value=&quot;5&quot;/&gt;&lt;property id=&quot;20300&quot; value=&quot;Slide 1 - &amp;quot;СЕССИЯ 5&amp;quot;&quot;/&gt;&lt;property id=&quot;20307&quot; value=&quot;289&quot;/&gt;&lt;/object&gt;&lt;object type=&quot;3&quot; unique_id=&quot;10306&quot;&gt;&lt;property id=&quot;20148&quot; value=&quot;5&quot;/&gt;&lt;property id=&quot;20300&quot; value=&quot;Slide 2 - &amp;quot;Стартовая страница &amp;quot;&quot;/&gt;&lt;property id=&quot;20307&quot; value=&quot;290&quot;/&gt;&lt;/object&gt;&lt;object type=&quot;3&quot; unique_id=&quot;10307&quot;&gt;&lt;property id=&quot;20148&quot; value=&quot;5&quot;/&gt;&lt;property id=&quot;20300&quot; value=&quot;Slide 3 - &amp;quot;Полная запись журнала&amp;quot;&quot;/&gt;&lt;property id=&quot;20307&quot; value=&quot;303&quot;/&gt;&lt;/object&gt;&lt;object type=&quot;3&quot; unique_id=&quot;10308&quot;&gt;&lt;property id=&quot;20148&quot; value=&quot;5&quot;/&gt;&lt;property id=&quot;20300&quot; value=&quot;Slide 4 - &amp;quot;Импакт-фактор&amp;quot;&quot;/&gt;&lt;property id=&quot;20307&quot; value=&quot;304&quot;/&gt;&lt;/object&gt;&lt;object type=&quot;3&quot; unique_id=&quot;10309&quot;&gt;&lt;property id=&quot;20148&quot; value=&quot;5&quot;/&gt;&lt;property id=&quot;20300&quot; value=&quot;Slide 5 - &amp;quot;Импакт-фактор: формула расчета &amp;quot;&quot;/&gt;&lt;property id=&quot;20307&quot; value=&quot;324&quot;/&gt;&lt;/object&gt;&lt;object type=&quot;3&quot; unique_id=&quot;10310&quot;&gt;&lt;property id=&quot;20148&quot; value=&quot;5&quot;/&gt;&lt;property id=&quot;20300&quot; value=&quot;Slide 6 - &amp;quot;Subject Categories&amp;quot;&quot;/&gt;&lt;property id=&quot;20307&quot; value=&quot;293&quot;/&gt;&lt;/object&gt;&lt;object type=&quot;3&quot; unique_id=&quot;10311&quot;&gt;&lt;property id=&quot;20148&quot; value=&quot;5&quot;/&gt;&lt;property id=&quot;20300&quot; value=&quot;Slide 7 - &amp;quot;Дополнительные показатели цитирования&amp;quot;&quot;/&gt;&lt;property id=&quot;20307&quot; value=&quot;295&quot;/&gt;&lt;/object&gt;&lt;object type=&quot;3&quot; unique_id=&quot;10312&quot;&gt;&lt;property id=&quot;20148&quot; value=&quot;5&quot;/&gt;&lt;property id=&quot;20300&quot; value=&quot;Slide 8 - &amp;quot;Журналы из России/СНГ &amp;quot;&quot;/&gt;&lt;property id=&quot;20307&quot; value=&quot;296&quot;/&gt;&lt;/object&gt;&lt;object type=&quot;3&quot; unique_id=&quot;10313&quot;&gt;&lt;property id=&quot;20148&quot; value=&quot;5&quot;/&gt;&lt;property id=&quot;20300&quot; value=&quot;Slide 9 - &amp;quot;Marked list и сохранение данных&amp;quot;&quot;/&gt;&lt;property id=&quot;20307&quot; value=&quot;305&quot;/&gt;&lt;/object&gt;&lt;object type=&quot;3&quot; unique_id=&quot;10314&quot;&gt;&lt;property id=&quot;20148&quot; value=&quot;5&quot;/&gt;&lt;property id=&quot;20300&quot; value=&quot;Slide 10 - &amp;quot;Исключение/включение/переименовывание журналов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5516</TotalTime>
  <Words>48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СЕССИЯ 5</vt:lpstr>
      <vt:lpstr>Стартовая страница </vt:lpstr>
      <vt:lpstr>Полная запись журнала</vt:lpstr>
      <vt:lpstr>Импакт-фактор</vt:lpstr>
      <vt:lpstr>Импакт-фактор: формула расчета </vt:lpstr>
      <vt:lpstr>Subject Categories</vt:lpstr>
      <vt:lpstr>Дополнительные показатели цитирования</vt:lpstr>
      <vt:lpstr>Журналы из России/СНГ </vt:lpstr>
      <vt:lpstr>Marked list и сохранение данных</vt:lpstr>
      <vt:lpstr>Исключение/включение/переименовывание журналов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Sergey Paramonov</cp:lastModifiedBy>
  <cp:revision>128</cp:revision>
  <dcterms:created xsi:type="dcterms:W3CDTF">2013-08-06T07:48:19Z</dcterms:created>
  <dcterms:modified xsi:type="dcterms:W3CDTF">2013-08-14T15:48:45Z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