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8"/>
  </p:notesMasterIdLst>
  <p:handoutMasterIdLst>
    <p:handoutMasterId r:id="rId9"/>
  </p:handoutMasterIdLst>
  <p:sldIdLst>
    <p:sldId id="376" r:id="rId2"/>
    <p:sldId id="377" r:id="rId3"/>
    <p:sldId id="378" r:id="rId4"/>
    <p:sldId id="379" r:id="rId5"/>
    <p:sldId id="380" r:id="rId6"/>
    <p:sldId id="381" r:id="rId7"/>
  </p:sldIdLst>
  <p:sldSz cx="9144000" cy="6858000" type="screen4x3"/>
  <p:notesSz cx="6797675" cy="9928225"/>
  <p:custDataLst>
    <p:tags r:id="rId1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000"/>
    <a:srgbClr val="A00000"/>
    <a:srgbClr val="4B4B4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9" autoAdjust="0"/>
    <p:restoredTop sz="94660" autoAdjust="0"/>
  </p:normalViewPr>
  <p:slideViewPr>
    <p:cSldViewPr>
      <p:cViewPr varScale="1">
        <p:scale>
          <a:sx n="114" d="100"/>
          <a:sy n="114" d="100"/>
        </p:scale>
        <p:origin x="-1500" y="-96"/>
      </p:cViewPr>
      <p:guideLst>
        <p:guide orient="horz" pos="240"/>
        <p:guide pos="2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84" y="-9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 sz="1500" dirty="0" smtClean="0">
                <a:latin typeface="Knowledge Regular" pitchFamily="34" charset="0"/>
              </a:rPr>
              <a:t>Сессия 3. </a:t>
            </a:r>
            <a:r>
              <a:rPr lang="ru-RU" sz="1500" dirty="0" err="1" smtClean="0">
                <a:latin typeface="Knowledge Regular" pitchFamily="34" charset="0"/>
              </a:rPr>
              <a:t>Web</a:t>
            </a:r>
            <a:r>
              <a:rPr lang="ru-RU" sz="1500" dirty="0" smtClean="0">
                <a:latin typeface="Knowledge Regular" pitchFamily="34" charset="0"/>
              </a:rPr>
              <a:t> </a:t>
            </a:r>
            <a:r>
              <a:rPr lang="ru-RU" sz="1500" dirty="0" err="1" smtClean="0">
                <a:latin typeface="Knowledge Regular" pitchFamily="34" charset="0"/>
              </a:rPr>
              <a:t>of</a:t>
            </a:r>
            <a:r>
              <a:rPr lang="ru-RU" sz="1500" dirty="0" smtClean="0">
                <a:latin typeface="Knowledge Regular" pitchFamily="34" charset="0"/>
              </a:rPr>
              <a:t> </a:t>
            </a:r>
            <a:r>
              <a:rPr lang="ru-RU" sz="1500" dirty="0" err="1" smtClean="0">
                <a:latin typeface="Knowledge Regular" pitchFamily="34" charset="0"/>
              </a:rPr>
              <a:t>Science</a:t>
            </a:r>
            <a:r>
              <a:rPr lang="ru-RU" sz="1500" dirty="0" smtClean="0">
                <a:latin typeface="Knowledge Regular" pitchFamily="34" charset="0"/>
              </a:rPr>
              <a:t>: работа с </a:t>
            </a:r>
            <a:r>
              <a:rPr lang="ru-RU" sz="1500" dirty="0" err="1" smtClean="0">
                <a:latin typeface="Knowledge Regular" pitchFamily="34" charset="0"/>
              </a:rPr>
              <a:t>пристатейной</a:t>
            </a:r>
            <a:r>
              <a:rPr lang="ru-RU" sz="1500" dirty="0" smtClean="0">
                <a:latin typeface="Knowledge Regular" pitchFamily="34" charset="0"/>
              </a:rPr>
              <a:t> библиографией </a:t>
            </a:r>
            <a:endParaRPr lang="ru-RU" sz="1500" dirty="0">
              <a:latin typeface="Knowledge Regular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0987C96-5F32-49C5-86DC-CBA4DA69FC7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55600" y="4321175"/>
            <a:ext cx="84105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6" charset="0"/>
              <a:ea typeface="+mn-ea"/>
            </a:endParaRPr>
          </a:p>
        </p:txBody>
      </p:sp>
      <p:pic>
        <p:nvPicPr>
          <p:cNvPr id="5" name="Picture 6" descr="tr_hrz_rgb_pos"/>
          <p:cNvPicPr>
            <a:picLocks noChangeAspect="1" noChangeArrowheads="1"/>
          </p:cNvPicPr>
          <p:nvPr/>
        </p:nvPicPr>
        <p:blipFill>
          <a:blip r:embed="rId2"/>
          <a:srcRect b="20689"/>
          <a:stretch>
            <a:fillRect/>
          </a:stretch>
        </p:blipFill>
        <p:spPr bwMode="auto">
          <a:xfrm>
            <a:off x="6048375" y="5976938"/>
            <a:ext cx="2733675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1950" y="3448050"/>
            <a:ext cx="8382000" cy="819150"/>
          </a:xfrm>
        </p:spPr>
        <p:txBody>
          <a:bodyPr/>
          <a:lstStyle>
            <a:lvl1pPr>
              <a:defRPr sz="3200">
                <a:solidFill>
                  <a:srgbClr val="FF8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1950" y="4435475"/>
            <a:ext cx="8382000" cy="1279525"/>
          </a:xfrm>
        </p:spPr>
        <p:txBody>
          <a:bodyPr rIns="0"/>
          <a:lstStyle>
            <a:lvl1pPr marL="0" indent="0">
              <a:lnSpc>
                <a:spcPct val="90000"/>
              </a:lnSpc>
              <a:spcBef>
                <a:spcPct val="0"/>
              </a:spcBef>
              <a:buFontTx/>
              <a:buNone/>
              <a:defRPr sz="1800">
                <a:solidFill>
                  <a:srgbClr val="4B4B4B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A9C26C-952F-4E13-82D0-E772B9BA7F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5250" y="506413"/>
            <a:ext cx="1841500" cy="55895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575" y="506413"/>
            <a:ext cx="5375275" cy="55895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02DBFF-F376-43B2-B7D8-A7309F3C7A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CDB100-A0B7-429A-8418-ED1ACB51B4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AF099A-944E-4377-A02B-4637A3E50B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7575" y="1525588"/>
            <a:ext cx="3608388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525588"/>
            <a:ext cx="3608387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AECE53-C2EC-4CF2-8C41-33DC60CB29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1CBD78-A44B-48F9-86C2-024839BA8E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ABEECA-CC44-4707-AEED-985F2E925D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E2576-C027-489A-A6B4-82298D8F81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39EED1-C13D-41FF-98C9-7EBAF767B5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27D8E6-DD39-4582-A359-AFE8A1C982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36550" y="1530350"/>
            <a:ext cx="2162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>
              <a:spcBef>
                <a:spcPct val="50000"/>
              </a:spcBef>
              <a:buClr>
                <a:schemeClr val="tx2"/>
              </a:buClr>
              <a:buFontTx/>
              <a:buChar char="•"/>
              <a:defRPr/>
            </a:pPr>
            <a:endParaRPr lang="en-US" sz="240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pic>
        <p:nvPicPr>
          <p:cNvPr id="1027" name="Picture 3" descr="TR_SlideLogo_BW60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71475" y="6323013"/>
            <a:ext cx="16525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4450"/>
            <a:ext cx="51720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863" y="6394450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632B67F8-FCC5-431E-A31F-70A7D4A35CF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7575" y="506413"/>
            <a:ext cx="736917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1525588"/>
            <a:ext cx="736917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2" name="Picture 8" descr="slideMaster_Logo60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hidden">
          <a:xfrm>
            <a:off x="371475" y="6323013"/>
            <a:ext cx="16446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917575" y="1365250"/>
            <a:ext cx="73691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6" charset="0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MS PGothic" pitchFamily="34" charset="-128"/>
          <a:cs typeface="ＭＳ Ｐゴシック" charset="-128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</a:defRPr>
      </a:lvl9pPr>
    </p:titleStyle>
    <p:bodyStyle>
      <a:lvl1pPr marL="228600" indent="-228600" algn="l" rtl="0" eaLnBrk="1" fontAlgn="base" hangingPunct="1">
        <a:spcBef>
          <a:spcPct val="5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628650" indent="-285750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914400" indent="-17145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2573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ea typeface="MS PGothic" pitchFamily="34" charset="-128"/>
        </a:defRPr>
      </a:lvl4pPr>
      <a:lvl5pPr marL="14859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MS PGothic" pitchFamily="34" charset="-128"/>
        </a:defRPr>
      </a:lvl5pPr>
      <a:lvl6pPr marL="19431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106" charset="-128"/>
        </a:defRPr>
      </a:lvl6pPr>
      <a:lvl7pPr marL="24003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106" charset="-128"/>
        </a:defRPr>
      </a:lvl7pPr>
      <a:lvl8pPr marL="28575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106" charset="-128"/>
        </a:defRPr>
      </a:lvl8pPr>
      <a:lvl9pPr marL="33147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СЕССИЯ 3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Web </a:t>
            </a:r>
            <a:r>
              <a:rPr lang="ru-RU" dirty="0" err="1" smtClean="0"/>
              <a:t>of</a:t>
            </a:r>
            <a:r>
              <a:rPr lang="ru-RU" dirty="0" smtClean="0"/>
              <a:t> </a:t>
            </a:r>
            <a:r>
              <a:rPr lang="ru-RU" dirty="0" err="1" smtClean="0"/>
              <a:t>Science</a:t>
            </a:r>
            <a:r>
              <a:rPr lang="ru-RU" dirty="0" smtClean="0"/>
              <a:t>: работа с </a:t>
            </a:r>
            <a:r>
              <a:rPr lang="ru-RU" dirty="0" err="1" smtClean="0"/>
              <a:t>пристатейной</a:t>
            </a:r>
            <a:r>
              <a:rPr lang="ru-RU" dirty="0" smtClean="0"/>
              <a:t> библиографией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RECORDS</a:t>
            </a:r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575" b="3622"/>
          <a:stretch>
            <a:fillRect/>
          </a:stretch>
        </p:blipFill>
        <p:spPr bwMode="auto">
          <a:xfrm>
            <a:off x="827584" y="1700808"/>
            <a:ext cx="7560000" cy="4122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2267744" y="4221088"/>
            <a:ext cx="1152128" cy="216024"/>
          </a:xfrm>
          <a:prstGeom prst="roundRect">
            <a:avLst/>
          </a:prstGeom>
          <a:noFill/>
          <a:ln w="381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CDB100-A0B7-429A-8418-ED1ACB51B4EB}" type="slidenum">
              <a:rPr lang="en-US" sz="1600" smtClean="0"/>
              <a:pPr/>
              <a:t>2</a:t>
            </a:fld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RECORDS: </a:t>
            </a:r>
            <a:br>
              <a:rPr lang="en-US" dirty="0" smtClean="0"/>
            </a:br>
            <a:r>
              <a:rPr lang="en-US" dirty="0" smtClean="0"/>
              <a:t>COMMON REFERENCES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331" b="4456"/>
          <a:stretch>
            <a:fillRect/>
          </a:stretch>
        </p:blipFill>
        <p:spPr bwMode="auto">
          <a:xfrm>
            <a:off x="899592" y="1700808"/>
            <a:ext cx="7344816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Straight Connector 6"/>
          <p:cNvCxnSpPr/>
          <p:nvPr/>
        </p:nvCxnSpPr>
        <p:spPr>
          <a:xfrm>
            <a:off x="1259632" y="3284984"/>
            <a:ext cx="3672408" cy="0"/>
          </a:xfrm>
          <a:prstGeom prst="line">
            <a:avLst/>
          </a:prstGeom>
          <a:ln>
            <a:solidFill>
              <a:srgbClr val="FF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7092280" y="4221088"/>
            <a:ext cx="792088" cy="288032"/>
          </a:xfrm>
          <a:prstGeom prst="roundRect">
            <a:avLst/>
          </a:prstGeom>
          <a:noFill/>
          <a:ln w="381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FCDB100-A0B7-429A-8418-ED1ACB51B4EB}" type="slidenum">
              <a:rPr lang="en-US" sz="1600" smtClean="0"/>
              <a:pPr/>
              <a:t>3</a:t>
            </a:fld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CITATION MAP </a:t>
            </a:r>
            <a:endParaRPr lang="ru-RU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954" t="32104" r="5460" b="20993"/>
          <a:stretch>
            <a:fillRect/>
          </a:stretch>
        </p:blipFill>
        <p:spPr bwMode="auto">
          <a:xfrm>
            <a:off x="971600" y="1628800"/>
            <a:ext cx="6822777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t="15540" r="2285" b="18448"/>
          <a:stretch>
            <a:fillRect/>
          </a:stretch>
        </p:blipFill>
        <p:spPr bwMode="auto">
          <a:xfrm>
            <a:off x="1835696" y="3284984"/>
            <a:ext cx="6480720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3203848" y="2780928"/>
            <a:ext cx="1008112" cy="216024"/>
          </a:xfrm>
          <a:prstGeom prst="roundRect">
            <a:avLst/>
          </a:prstGeom>
          <a:noFill/>
          <a:ln w="381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FCDB100-A0B7-429A-8418-ED1ACB51B4EB}" type="slidenum">
              <a:rPr lang="en-US" sz="1600" smtClean="0"/>
              <a:pPr/>
              <a:t>4</a:t>
            </a:fld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CITED REFERENCE SEARCH</a:t>
            </a:r>
            <a:endParaRPr lang="ru-RU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2694" b="3622"/>
          <a:stretch>
            <a:fillRect/>
          </a:stretch>
        </p:blipFill>
        <p:spPr bwMode="auto">
          <a:xfrm>
            <a:off x="917574" y="1738209"/>
            <a:ext cx="7398842" cy="4122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4355976" y="4077072"/>
            <a:ext cx="1008112" cy="1152128"/>
          </a:xfrm>
          <a:prstGeom prst="roundRect">
            <a:avLst/>
          </a:prstGeom>
          <a:noFill/>
          <a:ln w="381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ounded Rectangle 5"/>
          <p:cNvSpPr/>
          <p:nvPr/>
        </p:nvSpPr>
        <p:spPr>
          <a:xfrm>
            <a:off x="1412037" y="4195921"/>
            <a:ext cx="648072" cy="216024"/>
          </a:xfrm>
          <a:prstGeom prst="roundRect">
            <a:avLst/>
          </a:prstGeom>
          <a:noFill/>
          <a:ln w="381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ounded Rectangle 6"/>
          <p:cNvSpPr/>
          <p:nvPr/>
        </p:nvSpPr>
        <p:spPr>
          <a:xfrm>
            <a:off x="2339752" y="2924944"/>
            <a:ext cx="1152128" cy="216024"/>
          </a:xfrm>
          <a:prstGeom prst="roundRect">
            <a:avLst/>
          </a:prstGeom>
          <a:noFill/>
          <a:ln w="381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FCDB100-A0B7-429A-8418-ED1ACB51B4EB}" type="slidenum">
              <a:rPr lang="en-US" sz="1600" smtClean="0"/>
              <a:pPr/>
              <a:t>5</a:t>
            </a:fld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CITED REFERENCE SEARCH</a:t>
            </a:r>
            <a:endParaRPr lang="ru-RU" dirty="0"/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5155" r="6695" b="3115"/>
          <a:stretch>
            <a:fillRect/>
          </a:stretch>
        </p:blipFill>
        <p:spPr bwMode="auto">
          <a:xfrm>
            <a:off x="665999" y="1700808"/>
            <a:ext cx="7992907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827584" y="4365104"/>
            <a:ext cx="432048" cy="864096"/>
          </a:xfrm>
          <a:prstGeom prst="roundRect">
            <a:avLst/>
          </a:prstGeom>
          <a:noFill/>
          <a:ln w="38100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FCDB100-A0B7-429A-8418-ED1ACB51B4EB}" type="slidenum">
              <a:rPr lang="en-US" sz="1600" smtClean="0"/>
              <a:pPr/>
              <a:t>6</a:t>
            </a:fld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СЕССИЯ 1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СОРТИРОВКА РЕЗУЛЬТАТОВ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ПОЛНАЯ ЗАПИСЬ&amp;quot;&quot;/&gt;&lt;property id=&quot;20307&quot; value=&quot;258&quot;/&gt;&lt;/object&gt;&lt;object type=&quot;3&quot; unique_id=&quot;10007&quot;&gt;&lt;property id=&quot;20148&quot; value=&quot;5&quot;/&gt;&lt;property id=&quot;20300&quot; value=&quot;Slide 4 - &amp;quot;ANALYZE RESULTS&amp;quot;&quot;/&gt;&lt;property id=&quot;20307&quot; value=&quot;259&quot;/&gt;&lt;/object&gt;&lt;object type=&quot;3&quot; unique_id=&quot;10008&quot;&gt;&lt;property id=&quot;20148&quot; value=&quot;5&quot;/&gt;&lt;property id=&quot;20300&quot; value=&quot;Slide 5 - &amp;quot;MARKED LIST&amp;quot;&quot;/&gt;&lt;property id=&quot;20307&quot; value=&quot;260&quot;/&gt;&lt;/object&gt;&lt;object type=&quot;3&quot; unique_id=&quot;10009&quot;&gt;&lt;property id=&quot;20148&quot; value=&quot;5&quot;/&gt;&lt;property id=&quot;20300&quot; value=&quot;Slide 6 - &amp;quot;СОХРАНЕНИЕ И ЭКСПОРТ РЕЗУЛЬТАТОВ&amp;quot;&quot;/&gt;&lt;property id=&quot;20307&quot; value=&quot;261&quot;/&gt;&lt;/object&gt;&lt;object type=&quot;3&quot; unique_id=&quot;10010&quot;&gt;&lt;property id=&quot;20148&quot; value=&quot;5&quot;/&gt;&lt;property id=&quot;20300&quot; value=&quot;Slide 7 - &amp;quot;СОХРАНЕНИЕ ИСТОРИИ ПОИСКА&amp;quot;&quot;/&gt;&lt;property id=&quot;20307&quot; value=&quot;262&quot;/&gt;&lt;/object&gt;&lt;object type=&quot;3&quot; unique_id=&quot;10011&quot;&gt;&lt;property id=&quot;20148&quot; value=&quot;5&quot;/&gt;&lt;property id=&quot;20300&quot; value=&quot;Slide 8 - &amp;quot;ОПОВЕЩЕНИЯ О НОВЫХ ПУБЛИКАЦИЯХ&amp;quot;&quot;/&gt;&lt;property id=&quot;20307&quot; value=&quot;263&quot;/&gt;&lt;/object&gt;&lt;object type=&quot;3&quot; unique_id=&quot;10012&quot;&gt;&lt;property id=&quot;20148&quot; value=&quot;5&quot;/&gt;&lt;property id=&quot;20300&quot; value=&quot;Slide 9 - &amp;quot;ОПОВЕЩЕНИЯ О ЦИТИРОВАНИЯХ&amp;quot;&quot;/&gt;&lt;property id=&quot;20307&quot; value=&quot;26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blank">
  <a:themeElements>
    <a:clrScheme name="tr_presentation_template_05-01-08 2">
      <a:dk1>
        <a:srgbClr val="4B4B4B"/>
      </a:dk1>
      <a:lt1>
        <a:srgbClr val="FFFFFF"/>
      </a:lt1>
      <a:dk2>
        <a:srgbClr val="FF8000"/>
      </a:dk2>
      <a:lt2>
        <a:srgbClr val="BABABA"/>
      </a:lt2>
      <a:accent1>
        <a:srgbClr val="78A22F"/>
      </a:accent1>
      <a:accent2>
        <a:srgbClr val="FFB400"/>
      </a:accent2>
      <a:accent3>
        <a:srgbClr val="FFFFFF"/>
      </a:accent3>
      <a:accent4>
        <a:srgbClr val="3F3F3F"/>
      </a:accent4>
      <a:accent5>
        <a:srgbClr val="BECEAD"/>
      </a:accent5>
      <a:accent6>
        <a:srgbClr val="E7A300"/>
      </a:accent6>
      <a:hlink>
        <a:srgbClr val="766C62"/>
      </a:hlink>
      <a:folHlink>
        <a:srgbClr val="A0968C"/>
      </a:folHlink>
    </a:clrScheme>
    <a:fontScheme name="tr_presentation_template_05-01-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r_presentation_template_05-01-08 1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3F3F3F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2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3F3F3F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3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3F3F3F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4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3F3F3F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5">
        <a:dk1>
          <a:srgbClr val="A0968C"/>
        </a:dk1>
        <a:lt1>
          <a:srgbClr val="FFFFFF"/>
        </a:lt1>
        <a:dk2>
          <a:srgbClr val="5F5F5F"/>
        </a:dk2>
        <a:lt2>
          <a:srgbClr val="FFFFFF"/>
        </a:lt2>
        <a:accent1>
          <a:srgbClr val="005A84"/>
        </a:accent1>
        <a:accent2>
          <a:srgbClr val="6234A4"/>
        </a:accent2>
        <a:accent3>
          <a:srgbClr val="B6B6B6"/>
        </a:accent3>
        <a:accent4>
          <a:srgbClr val="DADADA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5826</TotalTime>
  <Words>28</Words>
  <Application>Microsoft Office PowerPoint</Application>
  <PresentationFormat>On-screen Show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blank</vt:lpstr>
      <vt:lpstr>СЕССИЯ 3</vt:lpstr>
      <vt:lpstr>RELATED RECORDS</vt:lpstr>
      <vt:lpstr>RELATED RECORDS:  COMMON REFERENCES</vt:lpstr>
      <vt:lpstr>CITATION MAP </vt:lpstr>
      <vt:lpstr>CITED REFERENCE SEARCH</vt:lpstr>
      <vt:lpstr>CITED REFERENCE SEARCH</vt:lpstr>
    </vt:vector>
  </TitlesOfParts>
  <Company>Thomson Reuters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СЕССИЯ 1</dc:title>
  <dc:creator>Sergey Paramonov</dc:creator>
  <cp:lastModifiedBy>Ekaterina.Prikhodko</cp:lastModifiedBy>
  <cp:revision>158</cp:revision>
  <dcterms:created xsi:type="dcterms:W3CDTF">2013-08-06T07:48:19Z</dcterms:created>
  <dcterms:modified xsi:type="dcterms:W3CDTF">2013-09-02T12:10:36Z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-16099056</vt:i4>
  </property>
  <property fmtid="{D5CDD505-2E9C-101B-9397-08002B2CF9AE}" pid="3" name="_NewReviewCycle">
    <vt:lpwstr/>
  </property>
  <property fmtid="{D5CDD505-2E9C-101B-9397-08002B2CF9AE}" pid="4" name="_EmailSubject">
    <vt:lpwstr>updated Certification Program modules</vt:lpwstr>
  </property>
  <property fmtid="{D5CDD505-2E9C-101B-9397-08002B2CF9AE}" pid="5" name="_AuthorEmail">
    <vt:lpwstr>valentin.bogorov@thomsonreuters.com</vt:lpwstr>
  </property>
  <property fmtid="{D5CDD505-2E9C-101B-9397-08002B2CF9AE}" pid="6" name="_AuthorEmailDisplayName">
    <vt:lpwstr>Bogorov, Valentin (GGO)</vt:lpwstr>
  </property>
</Properties>
</file>