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97675" cy="9928225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A00000"/>
    <a:srgbClr val="4B4B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-1500" y="-96"/>
      </p:cViewPr>
      <p:guideLst>
        <p:guide orient="horz" pos="240"/>
        <p:guide pos="2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84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827841" y="0"/>
            <a:ext cx="3968261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z="1600" dirty="0" smtClean="0">
                <a:latin typeface="Knowledge Regular" pitchFamily="34" charset="0"/>
              </a:rPr>
              <a:t>Сессия 1. </a:t>
            </a:r>
            <a:r>
              <a:rPr lang="en-US" sz="1600" dirty="0" smtClean="0">
                <a:latin typeface="Knowledge Regular" pitchFamily="34" charset="0"/>
              </a:rPr>
              <a:t>Web of Science </a:t>
            </a:r>
            <a:r>
              <a:rPr lang="ru-RU" sz="1600" dirty="0" smtClean="0">
                <a:latin typeface="Knowledge Regular" pitchFamily="34" charset="0"/>
              </a:rPr>
              <a:t>Поиск и уточнение поиска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987C96-5F32-49C5-86DC-CBA4DA69FC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87C96-5F32-49C5-86DC-CBA4DA69FC7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>
                <a:solidFill>
                  <a:srgbClr val="FF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9C26C-952F-4E13-82D0-E772B9BA7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2DBFF-F376-43B2-B7D8-A7309F3C7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DB100-A0B7-429A-8418-ED1ACB51B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F099A-944E-4377-A02B-4637A3E50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ECE53-C2EC-4CF2-8C41-33DC60CB2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CBD78-A44B-48F9-86C2-024839BA8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EECA-CC44-4707-AEED-985F2E925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E2576-C027-489A-A6B4-82298D8F8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9EED1-C13D-41FF-98C9-7EBAF767B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7D8E6-DD39-4582-A359-AFE8A1C98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027" name="Picture 3" descr="TR_SlideLogo_BW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632B67F8-FCC5-431E-A31F-70A7D4A35C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8" descr="slideMaster_Logo6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28650" indent="-28575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914400" indent="-17145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2573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4859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СЕССИЯ 1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8382000" cy="1279525"/>
          </a:xfrm>
        </p:spPr>
        <p:txBody>
          <a:bodyPr/>
          <a:lstStyle/>
          <a:p>
            <a:r>
              <a:rPr lang="en-US" dirty="0" smtClean="0"/>
              <a:t>Web of Science: </a:t>
            </a:r>
            <a:r>
              <a:rPr lang="ru-RU" dirty="0" smtClean="0"/>
              <a:t>поиск и уточнение поиска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1"/>
          <p:cNvGraphicFramePr>
            <a:graphicFrameLocks/>
          </p:cNvGraphicFramePr>
          <p:nvPr/>
        </p:nvGraphicFramePr>
        <p:xfrm>
          <a:off x="958537" y="1602744"/>
          <a:ext cx="7272808" cy="4600000"/>
        </p:xfrm>
        <a:graphic>
          <a:graphicData uri="http://schemas.openxmlformats.org/drawingml/2006/table">
            <a:tbl>
              <a:tblPr/>
              <a:tblGrid>
                <a:gridCol w="1800200"/>
                <a:gridCol w="5472608"/>
              </a:tblGrid>
              <a:tr h="140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+mj-lt"/>
                        </a:rPr>
                        <a:t>“ ”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+mj-lt"/>
                        </a:rPr>
                        <a:t>кавычки)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8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Для поиска конкретных фраз и выражений поместите поисковый запрос в кавычки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0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8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8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Используется исключительно в поле адреса. Слова должны содержаться в пределах одного адреса.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+mj-lt"/>
                        </a:rPr>
                        <a:t>NEAR/x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Поиск в пределах указанного количества слов (</a:t>
                      </a:r>
                      <a:r>
                        <a:rPr kumimoji="0" 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в одном поле (по умолчанию 15 слов)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ОПЕРАТОРЫ ТОЧНОГО ПОИСКА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BEECA-CC44-4707-AEED-985F2E925DAD}" type="slidenum">
              <a:rPr lang="en-US" sz="1600" smtClean="0"/>
              <a:pPr/>
              <a:t>10</a:t>
            </a:fld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0"/>
          <p:cNvGraphicFramePr>
            <a:graphicFrameLocks/>
          </p:cNvGraphicFramePr>
          <p:nvPr/>
        </p:nvGraphicFramePr>
        <p:xfrm>
          <a:off x="899592" y="1700808"/>
          <a:ext cx="7344815" cy="417646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99365"/>
                <a:gridCol w="3297672"/>
                <a:gridCol w="3147778"/>
              </a:tblGrid>
              <a:tr h="1411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+mj-lt"/>
                        </a:rPr>
                        <a:t>*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8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любое количество символов или их отсутствие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</a:rPr>
                        <a:t>*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</a:rPr>
                        <a:t>moda*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sym typeface="Wingdings"/>
                        </a:rPr>
                        <a:t>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rgbClr val="FF8000"/>
                        </a:solidFill>
                        <a:effectLst/>
                      </a:endParaRPr>
                    </a:p>
                    <a:p>
                      <a:pPr marL="1800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modal, multimodal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26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+mj-lt"/>
                        </a:rPr>
                        <a:t>$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8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один символ или его отсутствие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</a:rPr>
                        <a:t>colo$r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sym typeface="Wingdings"/>
                        </a:rPr>
                        <a:t>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rgbClr val="FF8000"/>
                        </a:solidFill>
                        <a:effectLst/>
                      </a:endParaRPr>
                    </a:p>
                    <a:p>
                      <a:pPr marL="1800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color, colour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1437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+mj-lt"/>
                        </a:rPr>
                        <a:t>?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8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строго один символ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</a:rPr>
                        <a:t>en?oblast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sym typeface="Wingdings"/>
                        </a:rPr>
                        <a:t>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rgbClr val="FF8000"/>
                        </a:solidFill>
                        <a:effectLst/>
                      </a:endParaRPr>
                    </a:p>
                    <a:p>
                      <a:pPr marL="1800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entoblast, endoblast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8000"/>
                </a:solidFill>
              </a:rPr>
              <a:t>СИМВОЛЫ УСЕЧЕНИЯ</a:t>
            </a:r>
            <a:endParaRPr lang="ru-RU" dirty="0">
              <a:solidFill>
                <a:srgbClr val="FF8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BEECA-CC44-4707-AEED-985F2E925DAD}" type="slidenum">
              <a:rPr lang="en-US" sz="1600" smtClean="0"/>
              <a:pPr/>
              <a:t>11</a:t>
            </a:fld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ПРОФИЛЯ ПОЛЬЗОВАТЕЛЯ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</a:t>
            </a:r>
            <a:r>
              <a:rPr lang="en-US" b="1" dirty="0" smtClean="0"/>
              <a:t>WEB OF KNOWLEDGE</a:t>
            </a:r>
            <a:endParaRPr lang="ru-RU" b="1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09" b="5586"/>
          <a:stretch>
            <a:fillRect/>
          </a:stretch>
        </p:blipFill>
        <p:spPr bwMode="auto">
          <a:xfrm>
            <a:off x="323528" y="1484784"/>
            <a:ext cx="8397301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2483768" y="5661248"/>
            <a:ext cx="504056" cy="21602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2483768" y="2564904"/>
            <a:ext cx="504056" cy="21602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15390" t="14732" r="19141" b="7096"/>
          <a:stretch>
            <a:fillRect/>
          </a:stretch>
        </p:blipFill>
        <p:spPr bwMode="auto">
          <a:xfrm>
            <a:off x="4067944" y="3140968"/>
            <a:ext cx="482453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DB100-A0B7-429A-8418-ED1ACB51B4EB}" type="slidenum">
              <a:rPr lang="en-US" sz="1600" smtClean="0"/>
              <a:pPr/>
              <a:t>2</a:t>
            </a:fld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ПОЛЯ ПОИСКА В </a:t>
            </a:r>
            <a:r>
              <a:rPr lang="en-US" b="1" dirty="0" smtClean="0"/>
              <a:t>WEB OF SCIENCE</a:t>
            </a:r>
            <a:endParaRPr lang="ru-RU" b="1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77" r="29889" b="7931"/>
          <a:stretch>
            <a:fillRect/>
          </a:stretch>
        </p:blipFill>
        <p:spPr bwMode="auto">
          <a:xfrm>
            <a:off x="1259632" y="1628800"/>
            <a:ext cx="6840760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DB100-A0B7-429A-8418-ED1ACB51B4EB}" type="slidenum">
              <a:rPr lang="en-US" sz="1600" smtClean="0"/>
              <a:pPr/>
              <a:t>3</a:t>
            </a:fld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ПОИСКА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en-US" b="1" dirty="0" smtClean="0"/>
              <a:t>WEB OF SCIENCE</a:t>
            </a:r>
            <a:endParaRPr lang="ru-RU" b="1" dirty="0"/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54" r="1788" b="9582"/>
          <a:stretch>
            <a:fillRect/>
          </a:stretch>
        </p:blipFill>
        <p:spPr bwMode="auto">
          <a:xfrm>
            <a:off x="611560" y="1628800"/>
            <a:ext cx="7524000" cy="3967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747187" y="2404110"/>
            <a:ext cx="1152128" cy="21602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DB100-A0B7-429A-8418-ED1ACB51B4EB}" type="slidenum">
              <a:rPr lang="en-US" sz="1600" smtClean="0"/>
              <a:pPr/>
              <a:t>4</a:t>
            </a:fld>
            <a:endParaRPr lang="en-US" sz="16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ПО ПОЛЮ </a:t>
            </a:r>
            <a:r>
              <a:rPr lang="en-US" dirty="0" smtClean="0"/>
              <a:t>TOPIC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-1623" b="2720"/>
          <a:stretch>
            <a:fillRect/>
          </a:stretch>
        </p:blipFill>
        <p:spPr bwMode="auto">
          <a:xfrm>
            <a:off x="827584" y="1628800"/>
            <a:ext cx="748883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DB100-A0B7-429A-8418-ED1ACB51B4EB}" type="slidenum">
              <a:rPr lang="en-US" sz="1600" smtClean="0"/>
              <a:pPr/>
              <a:t>5</a:t>
            </a:fld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ПАНЕЛЬ </a:t>
            </a:r>
            <a:r>
              <a:rPr lang="en-US" dirty="0" smtClean="0"/>
              <a:t>REFINE RESULTS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552" b="7096"/>
          <a:stretch>
            <a:fillRect/>
          </a:stretch>
        </p:blipFill>
        <p:spPr bwMode="auto">
          <a:xfrm>
            <a:off x="792000" y="1628800"/>
            <a:ext cx="7560000" cy="4013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899592" y="3645024"/>
            <a:ext cx="1080120" cy="21602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DB100-A0B7-429A-8418-ED1ACB51B4EB}" type="slidenum">
              <a:rPr lang="en-US" sz="1600" smtClean="0"/>
              <a:pPr/>
              <a:t>6</a:t>
            </a:fld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ПАНЕЛЬ </a:t>
            </a:r>
            <a:r>
              <a:rPr lang="en-US" dirty="0" smtClean="0"/>
              <a:t>REFINE RESULTS: </a:t>
            </a:r>
            <a:r>
              <a:rPr lang="ru-RU" dirty="0" smtClean="0"/>
              <a:t>КАТЕГОРИИ 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44" t="17076" r="22817" b="21567"/>
          <a:stretch>
            <a:fillRect/>
          </a:stretch>
        </p:blipFill>
        <p:spPr bwMode="auto">
          <a:xfrm>
            <a:off x="755576" y="1916832"/>
            <a:ext cx="784887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3818364" y="1916832"/>
            <a:ext cx="1008112" cy="21602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ounded Rectangle 7"/>
          <p:cNvSpPr/>
          <p:nvPr/>
        </p:nvSpPr>
        <p:spPr>
          <a:xfrm>
            <a:off x="810806" y="2340491"/>
            <a:ext cx="1368152" cy="21602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ounded Rectangle 10"/>
          <p:cNvSpPr/>
          <p:nvPr/>
        </p:nvSpPr>
        <p:spPr>
          <a:xfrm>
            <a:off x="5364088" y="1916832"/>
            <a:ext cx="1296144" cy="21602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DB100-A0B7-429A-8418-ED1ACB51B4EB}" type="slidenum">
              <a:rPr lang="en-US" sz="1600" smtClean="0"/>
              <a:pPr/>
              <a:t>7</a:t>
            </a:fld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RESULTS: </a:t>
            </a:r>
            <a:r>
              <a:rPr lang="ru-RU" dirty="0" smtClean="0"/>
              <a:t>АНАЛИТИКА</a:t>
            </a:r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04" t="12995" r="72884" b="5359"/>
          <a:stretch>
            <a:fillRect/>
          </a:stretch>
        </p:blipFill>
        <p:spPr bwMode="auto">
          <a:xfrm>
            <a:off x="1619672" y="1628800"/>
            <a:ext cx="227593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ular Callout 9"/>
          <p:cNvSpPr/>
          <p:nvPr/>
        </p:nvSpPr>
        <p:spPr>
          <a:xfrm>
            <a:off x="4788024" y="2204864"/>
            <a:ext cx="3168352" cy="648072"/>
          </a:xfrm>
          <a:prstGeom prst="wedgeRoundRectCallout">
            <a:avLst>
              <a:gd name="adj1" fmla="val -112966"/>
              <a:gd name="adj2" fmla="val 135246"/>
              <a:gd name="adj3" fmla="val 16667"/>
            </a:avLst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88024" y="23488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КЕМ СОТРУДНИЧАТЬ?</a:t>
            </a:r>
            <a:endParaRPr lang="ru-RU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788024" y="3212976"/>
            <a:ext cx="3168352" cy="792088"/>
          </a:xfrm>
          <a:prstGeom prst="wedgeRoundRectCallout">
            <a:avLst>
              <a:gd name="adj1" fmla="val -108266"/>
              <a:gd name="adj2" fmla="val 65218"/>
              <a:gd name="adj3" fmla="val 16667"/>
            </a:avLst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932040" y="3284984"/>
            <a:ext cx="295232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КАКИХ ЖУРНАЛАХ ПУБЛИКОВАТЬСЯ?</a:t>
            </a:r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07704" y="3501008"/>
            <a:ext cx="648072" cy="0"/>
          </a:xfrm>
          <a:prstGeom prst="line">
            <a:avLst/>
          </a:prstGeom>
          <a:ln w="44450">
            <a:solidFill>
              <a:srgbClr val="FF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7704" y="4293096"/>
            <a:ext cx="1008112" cy="0"/>
          </a:xfrm>
          <a:prstGeom prst="line">
            <a:avLst/>
          </a:prstGeom>
          <a:ln w="44450">
            <a:solidFill>
              <a:srgbClr val="FF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4716016" y="4149080"/>
            <a:ext cx="3240360" cy="1080120"/>
          </a:xfrm>
          <a:prstGeom prst="wedgeRoundRectCallout">
            <a:avLst>
              <a:gd name="adj1" fmla="val -92259"/>
              <a:gd name="adj2" fmla="val -1267"/>
              <a:gd name="adj3" fmla="val 16667"/>
            </a:avLst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076056" y="422108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КАКИХ КОНФЕРЕНЦИЯХ ВЫСТУПАТЬ?</a:t>
            </a:r>
            <a:endParaRPr lang="ru-RU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07704" y="4797152"/>
            <a:ext cx="1368152" cy="0"/>
          </a:xfrm>
          <a:prstGeom prst="line">
            <a:avLst/>
          </a:prstGeom>
          <a:ln w="44450">
            <a:solidFill>
              <a:srgbClr val="FF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07704" y="5589240"/>
            <a:ext cx="1368152" cy="0"/>
          </a:xfrm>
          <a:prstGeom prst="line">
            <a:avLst/>
          </a:prstGeom>
          <a:ln w="44450">
            <a:solidFill>
              <a:srgbClr val="FF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ular Callout 23"/>
          <p:cNvSpPr/>
          <p:nvPr/>
        </p:nvSpPr>
        <p:spPr>
          <a:xfrm>
            <a:off x="4788024" y="5373216"/>
            <a:ext cx="3168352" cy="936104"/>
          </a:xfrm>
          <a:prstGeom prst="wedgeRoundRectCallout">
            <a:avLst>
              <a:gd name="adj1" fmla="val -92248"/>
              <a:gd name="adj2" fmla="val -39345"/>
              <a:gd name="adj3" fmla="val 16667"/>
            </a:avLst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932040" y="537321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ГДЕ ИСКАТЬ ИСТОЧНИКИ ФИНАНСИРОВАНИЯ?</a:t>
            </a:r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DB100-A0B7-429A-8418-ED1ACB51B4EB}" type="slidenum">
              <a:rPr lang="en-US" sz="1600" smtClean="0"/>
              <a:pPr/>
              <a:t>8</a:t>
            </a:fld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"/>
          <p:cNvGrpSpPr/>
          <p:nvPr/>
        </p:nvGrpSpPr>
        <p:grpSpPr>
          <a:xfrm>
            <a:off x="387736" y="1959223"/>
            <a:ext cx="8534175" cy="3630017"/>
            <a:chOff x="387736" y="1959223"/>
            <a:chExt cx="8534175" cy="3630017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1149" y="3279755"/>
              <a:ext cx="2297430" cy="1558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19629" y="3279755"/>
              <a:ext cx="2297430" cy="1558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3285" y="2967335"/>
              <a:ext cx="2297430" cy="2183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1090062" y="1959223"/>
              <a:ext cx="942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</a:rPr>
                <a:t>AND</a:t>
              </a:r>
              <a:endParaRPr lang="ru-RU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39952" y="1959223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</a:rPr>
                <a:t>OR</a:t>
              </a:r>
              <a:endParaRPr lang="ru-RU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35213" y="1959223"/>
              <a:ext cx="942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</a:rPr>
                <a:t>NOT</a:t>
              </a:r>
              <a:endParaRPr lang="ru-RU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7736" y="4839543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drug</a:t>
              </a:r>
              <a:endParaRPr lang="ru-RU" sz="2400" dirty="0"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39864" y="4839543"/>
              <a:ext cx="1588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resistance</a:t>
              </a:r>
              <a:endParaRPr lang="ru-RU" sz="2400" dirty="0"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91880" y="5127575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drug</a:t>
              </a:r>
              <a:endParaRPr lang="ru-RU" sz="2400" dirty="0"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16016" y="5127575"/>
              <a:ext cx="1588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resistance</a:t>
              </a:r>
              <a:endParaRPr lang="ru-RU" sz="2400" dirty="0"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13826" y="2463279"/>
              <a:ext cx="939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blood</a:t>
              </a:r>
              <a:endParaRPr lang="ru-RU" sz="2400" dirty="0"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16216" y="4839543"/>
              <a:ext cx="1162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alcohol</a:t>
              </a:r>
              <a:endParaRPr lang="ru-RU" sz="2400" dirty="0"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77046" y="4839543"/>
              <a:ext cx="11448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health*</a:t>
              </a:r>
              <a:endParaRPr lang="ru-RU" sz="2400" dirty="0">
                <a:latin typeface="+mj-lt"/>
              </a:endParaRPr>
            </a:p>
          </p:txBody>
        </p:sp>
      </p:grpSp>
      <p:sp>
        <p:nvSpPr>
          <p:cNvPr id="10" name="Rectangle 9" hidden="1"/>
          <p:cNvSpPr/>
          <p:nvPr/>
        </p:nvSpPr>
        <p:spPr>
          <a:xfrm>
            <a:off x="0" y="1484784"/>
            <a:ext cx="9144000" cy="446449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6" name="Picture 2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4" y="1484784"/>
            <a:ext cx="8573354" cy="52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 hidden="1"/>
          <p:cNvSpPr/>
          <p:nvPr/>
        </p:nvSpPr>
        <p:spPr>
          <a:xfrm>
            <a:off x="0" y="620688"/>
            <a:ext cx="9144000" cy="62373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7" name="Picture 3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528" y="1484784"/>
            <a:ext cx="8638850" cy="52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8000"/>
                </a:solidFill>
              </a:rPr>
              <a:t>ЛОГИЧЕСКИЕ ОПЕРАТОРЫ ПОИСКА</a:t>
            </a:r>
            <a:endParaRPr lang="ru-RU" dirty="0">
              <a:solidFill>
                <a:srgbClr val="FF8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BEECA-CC44-4707-AEED-985F2E925DAD}" type="slidenum">
              <a:rPr lang="en-US" sz="1600" smtClean="0"/>
              <a:pPr/>
              <a:t>9</a:t>
            </a:fld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СЕССИЯ 1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СОРТИРОВКА РЕЗУЛЬТАТОВ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ПОЛНАЯ ЗАПИСЬ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ANALYZE RESULTS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MARKED LIST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СОХРАНЕНИЕ И ЭКСПОРТ РЕЗУЛЬТАТОВ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СОХРАНЕНИЕ ИСТОРИИ ПОИСКА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ОПОВЕЩЕНИЯ О НОВЫХ ПУБЛИКАЦИЯХ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ОПОВЕЩЕНИЯ О ЦИТИРОВАНИЯХ&amp;quot;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">
  <a:themeElements>
    <a:clrScheme name="tr_presentation_template_05-01-08 2">
      <a:dk1>
        <a:srgbClr val="4B4B4B"/>
      </a:dk1>
      <a:lt1>
        <a:srgbClr val="FFFFFF"/>
      </a:lt1>
      <a:dk2>
        <a:srgbClr val="FF8000"/>
      </a:dk2>
      <a:lt2>
        <a:srgbClr val="BABABA"/>
      </a:lt2>
      <a:accent1>
        <a:srgbClr val="78A22F"/>
      </a:accent1>
      <a:accent2>
        <a:srgbClr val="FFB400"/>
      </a:accent2>
      <a:accent3>
        <a:srgbClr val="FFFFFF"/>
      </a:accent3>
      <a:accent4>
        <a:srgbClr val="3F3F3F"/>
      </a:accent4>
      <a:accent5>
        <a:srgbClr val="BECEAD"/>
      </a:accent5>
      <a:accent6>
        <a:srgbClr val="E7A300"/>
      </a:accent6>
      <a:hlink>
        <a:srgbClr val="766C62"/>
      </a:hlink>
      <a:folHlink>
        <a:srgbClr val="A0968C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5731</TotalTime>
  <Words>167</Words>
  <Application>Microsoft Office PowerPoint</Application>
  <PresentationFormat>On-screen Show (4:3)</PresentationFormat>
  <Paragraphs>56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</vt:lpstr>
      <vt:lpstr>СЕССИЯ 1</vt:lpstr>
      <vt:lpstr>СОЗДАНИЕ ПРОФИЛЯ ПОЛЬЗОВАТЕЛЯ В WEB OF KNOWLEDGE</vt:lpstr>
      <vt:lpstr>ПОЛЯ ПОИСКА В WEB OF SCIENCE</vt:lpstr>
      <vt:lpstr>НАСТРОЙКА ПОИСКА  В WEB OF SCIENCE</vt:lpstr>
      <vt:lpstr>ПОИСК ПО ПОЛЮ TOPIC</vt:lpstr>
      <vt:lpstr>ПАНЕЛЬ REFINE RESULTS</vt:lpstr>
      <vt:lpstr>ПАНЕЛЬ REFINE RESULTS: КАТЕГОРИИ  </vt:lpstr>
      <vt:lpstr>REFINE RESULTS: АНАЛИТИКА</vt:lpstr>
      <vt:lpstr>ЛОГИЧЕСКИЕ ОПЕРАТОРЫ ПОИСКА</vt:lpstr>
      <vt:lpstr>ОПЕРАТОРЫ ТОЧНОГО ПОИСКА</vt:lpstr>
      <vt:lpstr>СИМВОЛЫ УСЕЧЕНИЯ</vt:lpstr>
    </vt:vector>
  </TitlesOfParts>
  <Company>Thomson Reuters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СЕССИЯ 1</dc:title>
  <dc:creator>Sergey Paramonov</dc:creator>
  <cp:lastModifiedBy>Ekaterina.Prikhodko</cp:lastModifiedBy>
  <cp:revision>146</cp:revision>
  <dcterms:created xsi:type="dcterms:W3CDTF">2013-08-06T07:48:19Z</dcterms:created>
  <dcterms:modified xsi:type="dcterms:W3CDTF">2013-09-04T07:40:16Z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-818318080</vt:i4>
  </property>
  <property fmtid="{D5CDD505-2E9C-101B-9397-08002B2CF9AE}" pid="3" name="_NewReviewCycle">
    <vt:lpwstr/>
  </property>
  <property fmtid="{D5CDD505-2E9C-101B-9397-08002B2CF9AE}" pid="4" name="_EmailSubject">
    <vt:lpwstr>Presentation modules update</vt:lpwstr>
  </property>
  <property fmtid="{D5CDD505-2E9C-101B-9397-08002B2CF9AE}" pid="5" name="_AuthorEmail">
    <vt:lpwstr>valentin.bogorov@thomsonreuters.com</vt:lpwstr>
  </property>
  <property fmtid="{D5CDD505-2E9C-101B-9397-08002B2CF9AE}" pid="6" name="_AuthorEmailDisplayName">
    <vt:lpwstr>Bogorov, Valentin (GGO)</vt:lpwstr>
  </property>
</Properties>
</file>