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9144000" cy="6858000" type="screen4x3"/>
  <p:notesSz cx="6797675" cy="9928225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0"/>
    <a:srgbClr val="A00000"/>
    <a:srgbClr val="4B4B4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4660" autoAdjust="0"/>
  </p:normalViewPr>
  <p:slideViewPr>
    <p:cSldViewPr>
      <p:cViewPr varScale="1">
        <p:scale>
          <a:sx n="78" d="100"/>
          <a:sy n="78" d="100"/>
        </p:scale>
        <p:origin x="-102" y="-102"/>
      </p:cViewPr>
      <p:guideLst>
        <p:guide orient="horz" pos="240"/>
        <p:guide pos="2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762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z="1600" dirty="0" smtClean="0">
                <a:latin typeface="Knowledge Regular" pitchFamily="34" charset="0"/>
              </a:rPr>
              <a:t>Сессия 1. Введение.</a:t>
            </a:r>
            <a:endParaRPr lang="ru-RU" sz="1600" dirty="0">
              <a:latin typeface="Knowledge Regular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2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30092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987C96-5F32-49C5-86DC-CBA4DA69FC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>
              <a:buNone/>
            </a:pPr>
            <a:fld id="{63185933-92D2-4F3F-AB30-C5D6036644BF}" type="slidenum">
              <a:rPr lang="en-US" sz="1300">
                <a:latin typeface="Arial"/>
                <a:ea typeface="ＭＳ Ｐゴシック"/>
              </a:rPr>
              <a:pPr algn="r">
                <a:buNone/>
              </a:pPr>
              <a:t>4</a:t>
            </a:fld>
            <a:endParaRPr lang="en-US" sz="1300" dirty="0"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7729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355600" y="4321175"/>
            <a:ext cx="8410575" cy="0"/>
          </a:xfrm>
          <a:prstGeom prst="line">
            <a:avLst/>
          </a:prstGeom>
          <a:noFill/>
          <a:ln w="2413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06" charset="0"/>
              <a:ea typeface="+mn-ea"/>
            </a:endParaRPr>
          </a:p>
        </p:txBody>
      </p:sp>
      <p:pic>
        <p:nvPicPr>
          <p:cNvPr id="5" name="Picture 6" descr="tr_hrz_rgb_pos"/>
          <p:cNvPicPr>
            <a:picLocks noChangeAspect="1" noChangeArrowheads="1"/>
          </p:cNvPicPr>
          <p:nvPr/>
        </p:nvPicPr>
        <p:blipFill>
          <a:blip r:embed="rId2"/>
          <a:srcRect b="20689"/>
          <a:stretch>
            <a:fillRect/>
          </a:stretch>
        </p:blipFill>
        <p:spPr bwMode="auto">
          <a:xfrm>
            <a:off x="6048375" y="5976938"/>
            <a:ext cx="273367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1950" y="3448050"/>
            <a:ext cx="8382000" cy="819150"/>
          </a:xfrm>
        </p:spPr>
        <p:txBody>
          <a:bodyPr/>
          <a:lstStyle>
            <a:lvl1pPr>
              <a:defRPr sz="3200">
                <a:solidFill>
                  <a:srgbClr val="FF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1950" y="4435475"/>
            <a:ext cx="8382000" cy="1279525"/>
          </a:xfrm>
        </p:spPr>
        <p:txBody>
          <a:bodyPr rIns="0"/>
          <a:lstStyle>
            <a:lvl1pPr marL="0" indent="0">
              <a:lnSpc>
                <a:spcPct val="90000"/>
              </a:lnSpc>
              <a:spcBef>
                <a:spcPct val="0"/>
              </a:spcBef>
              <a:buFontTx/>
              <a:buNone/>
              <a:defRPr sz="1800">
                <a:solidFill>
                  <a:srgbClr val="4B4B4B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A9C26C-952F-4E13-82D0-E772B9BA7F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5250" y="506413"/>
            <a:ext cx="1841500" cy="5589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575" y="506413"/>
            <a:ext cx="5375275" cy="5589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2DBFF-F376-43B2-B7D8-A7309F3C7A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CDB100-A0B7-429A-8418-ED1ACB51B4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F099A-944E-4377-A02B-4637A3E50B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7575" y="1525588"/>
            <a:ext cx="3608388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525588"/>
            <a:ext cx="3608387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AECE53-C2EC-4CF2-8C41-33DC60CB29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1CBD78-A44B-48F9-86C2-024839BA8E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BEECA-CC44-4707-AEED-985F2E925D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E2576-C027-489A-A6B4-82298D8F81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39EED1-C13D-41FF-98C9-7EBAF767B5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27D8E6-DD39-4582-A359-AFE8A1C982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36550" y="1530350"/>
            <a:ext cx="216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  <a:buClr>
                <a:schemeClr val="tx2"/>
              </a:buClr>
              <a:buFontTx/>
              <a:buChar char="•"/>
              <a:defRPr/>
            </a:pPr>
            <a:endParaRPr lang="en-US" sz="2400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pic>
        <p:nvPicPr>
          <p:cNvPr id="1027" name="Picture 3" descr="TR_SlideLogo_BW60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71475" y="6323013"/>
            <a:ext cx="1652588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4450"/>
            <a:ext cx="51720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4863" y="6394450"/>
            <a:ext cx="4572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632B67F8-FCC5-431E-A31F-70A7D4A35C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7575" y="506413"/>
            <a:ext cx="7369175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1525588"/>
            <a:ext cx="7369175" cy="457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288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2" name="Picture 8" descr="slideMaster_Logo600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371475" y="6323013"/>
            <a:ext cx="16446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917575" y="1365250"/>
            <a:ext cx="7369175" cy="0"/>
          </a:xfrm>
          <a:prstGeom prst="line">
            <a:avLst/>
          </a:prstGeom>
          <a:noFill/>
          <a:ln w="2413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06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MS PGothic" pitchFamily="34" charset="-128"/>
          <a:cs typeface="ＭＳ Ｐゴシック" charset="-128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  <a:ea typeface="MS PGothic" pitchFamily="34" charset="-128"/>
          <a:cs typeface="ＭＳ Ｐゴシック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  <a:ea typeface="MS PGothic" pitchFamily="34" charset="-128"/>
          <a:cs typeface="ＭＳ Ｐゴシック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  <a:ea typeface="MS PGothic" pitchFamily="34" charset="-128"/>
          <a:cs typeface="ＭＳ Ｐゴシック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  <a:ea typeface="MS PGothic" pitchFamily="34" charset="-128"/>
          <a:cs typeface="ＭＳ Ｐゴシック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</a:defRPr>
      </a:lvl9pPr>
    </p:titleStyle>
    <p:bodyStyle>
      <a:lvl1pPr marL="228600" indent="-228600" algn="l" rtl="0" eaLnBrk="1" fontAlgn="base" hangingPunct="1">
        <a:spcBef>
          <a:spcPct val="5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628650" indent="-285750" algn="l" rtl="0" eaLnBrk="1" fontAlgn="base" hangingPunct="1"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914400" indent="-171450" algn="l" rtl="0" eaLnBrk="1" fontAlgn="base" hangingPunct="1">
        <a:spcBef>
          <a:spcPct val="25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2573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485900" indent="-1143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MS PGothic" pitchFamily="34" charset="-128"/>
        </a:defRPr>
      </a:lvl5pPr>
      <a:lvl6pPr marL="1943100" indent="-1143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ＭＳ Ｐゴシック" pitchFamily="-106" charset="-128"/>
        </a:defRPr>
      </a:lvl6pPr>
      <a:lvl7pPr marL="2400300" indent="-1143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ＭＳ Ｐゴシック" pitchFamily="-106" charset="-128"/>
        </a:defRPr>
      </a:lvl7pPr>
      <a:lvl8pPr marL="2857500" indent="-1143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ＭＳ Ｐゴシック" pitchFamily="-106" charset="-128"/>
        </a:defRPr>
      </a:lvl8pPr>
      <a:lvl9pPr marL="3314700" indent="-1143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tiff"/><Relationship Id="rId4" Type="http://schemas.openxmlformats.org/officeDocument/2006/relationships/image" Target="../media/image6.tif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СЕССИЯ 1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76672"/>
            <a:ext cx="8229600" cy="8366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THOMSON REUTERS</a:t>
            </a:r>
            <a:endParaRPr lang="ru-RU" sz="2800" i="0" dirty="0">
              <a:solidFill>
                <a:srgbClr val="FF91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gray">
          <a:xfrm>
            <a:off x="457200" y="1828482"/>
            <a:ext cx="7833360" cy="36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marL="228600" indent="-228600" algn="l">
              <a:spcAft>
                <a:spcPts val="1200"/>
              </a:spcAft>
              <a:buClr>
                <a:srgbClr val="FF9100"/>
              </a:buClr>
              <a:buFontTx/>
              <a:buChar char="•"/>
            </a:pPr>
            <a:r>
              <a:rPr lang="ru-RU" sz="2000" dirty="0" smtClean="0">
                <a:latin typeface="Arial"/>
                <a:ea typeface="ＭＳ Ｐゴシック"/>
              </a:rPr>
              <a:t>М</a:t>
            </a:r>
            <a:r>
              <a:rPr lang="ru-RU" sz="2000" b="0" i="0" dirty="0" smtClean="0">
                <a:latin typeface="Arial"/>
                <a:ea typeface="ＭＳ Ｐゴシック"/>
                <a:cs typeface="+mn-cs"/>
              </a:rPr>
              <a:t>ировой лидер в области предоставления информации</a:t>
            </a:r>
          </a:p>
          <a:p>
            <a:pPr marL="228600" indent="-228600" algn="l">
              <a:spcAft>
                <a:spcPts val="1200"/>
              </a:spcAft>
              <a:buClr>
                <a:srgbClr val="FF9100"/>
              </a:buClr>
              <a:buFontTx/>
              <a:buChar char="•"/>
            </a:pPr>
            <a:r>
              <a:rPr lang="ru-RU" sz="2000" b="0" i="0" dirty="0" smtClean="0">
                <a:latin typeface="Arial"/>
                <a:ea typeface="ＭＳ Ｐゴシック"/>
                <a:cs typeface="+mn-cs"/>
              </a:rPr>
              <a:t>Мы объединяем отраслевые знания и инновационные технологии, чтобы предоставлять руководителям информацию, критически важную для принятия решений.</a:t>
            </a:r>
          </a:p>
          <a:p>
            <a:pPr marL="228600" indent="-228600" algn="l">
              <a:spcAft>
                <a:spcPts val="1200"/>
              </a:spcAft>
              <a:buClr>
                <a:srgbClr val="FF9100"/>
              </a:buClr>
              <a:buFontTx/>
              <a:buChar char="•"/>
            </a:pPr>
            <a:r>
              <a:rPr lang="ru-RU" sz="2000" b="0" i="0" dirty="0" smtClean="0">
                <a:latin typeface="Arial"/>
                <a:ea typeface="ＭＳ Ｐゴシック"/>
                <a:cs typeface="+mn-cs"/>
              </a:rPr>
              <a:t>Наша компания заслужила репутацию самого надежного источника новостной информации в мире.</a:t>
            </a:r>
          </a:p>
          <a:p>
            <a:pPr marL="228600" indent="-228600" algn="l">
              <a:spcAft>
                <a:spcPts val="1200"/>
              </a:spcAft>
              <a:buClr>
                <a:srgbClr val="FF9100"/>
              </a:buClr>
              <a:buFontTx/>
              <a:buChar char="•"/>
            </a:pPr>
            <a:r>
              <a:rPr lang="ru-RU" sz="2000" b="0" i="0" dirty="0" smtClean="0">
                <a:latin typeface="Arial"/>
                <a:ea typeface="ＭＳ Ｐゴシック"/>
                <a:cs typeface="+mn-cs"/>
              </a:rPr>
              <a:t>Мы обеспечиваем необходимой информацией профессионалов в сфере финансов и рисков, права, налогообложения и бухгалтерского учета, интеллектуальной собственности, науки и СМИ.</a:t>
            </a:r>
            <a:endParaRPr lang="ru-RU" sz="2000" b="0" i="0" dirty="0">
              <a:latin typeface="Arial"/>
              <a:ea typeface="ＭＳ Ｐゴシック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244408" y="6381328"/>
            <a:ext cx="637655" cy="244897"/>
          </a:xfrm>
        </p:spPr>
        <p:txBody>
          <a:bodyPr/>
          <a:lstStyle/>
          <a:p>
            <a:fld id="{F2ABEECA-CC44-4707-AEED-985F2E925DAD}" type="slidenum">
              <a:rPr lang="en-US" sz="1600" smtClean="0"/>
              <a:pPr/>
              <a:t>2</a:t>
            </a:fld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560840" cy="8366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cs typeface="ＭＳ Ｐゴシック"/>
              </a:rPr>
              <a:t>THOMSON REUTERS:</a:t>
            </a:r>
            <a:r>
              <a:rPr lang="en-US" b="1" dirty="0" smtClean="0">
                <a:cs typeface="ＭＳ Ｐゴシック"/>
              </a:rPr>
              <a:t/>
            </a:r>
            <a:br>
              <a:rPr lang="en-US" b="1" dirty="0" smtClean="0">
                <a:cs typeface="ＭＳ Ｐゴシック"/>
              </a:rPr>
            </a:br>
            <a:r>
              <a:rPr lang="ru-RU" dirty="0" smtClean="0">
                <a:cs typeface="ＭＳ Ｐゴシック"/>
              </a:rPr>
              <a:t>ОСНОВНЫЕ НАПРАВЛЕНИЯ </a:t>
            </a:r>
            <a:endParaRPr lang="ru-RU" sz="2800" i="0" dirty="0">
              <a:solidFill>
                <a:srgbClr val="FF9100"/>
              </a:solidFill>
              <a:latin typeface="Arial"/>
              <a:ea typeface="ＭＳ Ｐゴシック"/>
              <a:cs typeface="ＭＳ Ｐゴシック"/>
            </a:endParaRPr>
          </a:p>
        </p:txBody>
      </p:sp>
      <p:pic>
        <p:nvPicPr>
          <p:cNvPr id="4" name="Picture 3" descr="W:\Creative_Services_Jobs\1002877_People_OurCompany\Art\Icons.tif"/>
          <p:cNvPicPr>
            <a:picLocks noChangeAspect="1" noChangeArrowheads="1"/>
          </p:cNvPicPr>
          <p:nvPr/>
        </p:nvPicPr>
        <p:blipFill>
          <a:blip r:embed="rId2" cstate="print"/>
          <a:srcRect l="3284" t="3992" r="54792" b="57799"/>
          <a:stretch>
            <a:fillRect/>
          </a:stretch>
        </p:blipFill>
        <p:spPr bwMode="auto">
          <a:xfrm>
            <a:off x="347018" y="4169299"/>
            <a:ext cx="979816" cy="892974"/>
          </a:xfrm>
          <a:prstGeom prst="rect">
            <a:avLst/>
          </a:prstGeom>
          <a:noFill/>
        </p:spPr>
      </p:pic>
      <p:pic>
        <p:nvPicPr>
          <p:cNvPr id="6" name="Picture 3" descr="W:\Creative_Services_Jobs\1002877_People_OurCompany\Art\Icons.tif"/>
          <p:cNvPicPr>
            <a:picLocks noChangeAspect="1" noChangeArrowheads="1"/>
          </p:cNvPicPr>
          <p:nvPr/>
        </p:nvPicPr>
        <p:blipFill>
          <a:blip r:embed="rId3" cstate="print"/>
          <a:srcRect l="50747" t="44962" r="4328" b="14441"/>
          <a:stretch>
            <a:fillRect/>
          </a:stretch>
        </p:blipFill>
        <p:spPr bwMode="auto">
          <a:xfrm>
            <a:off x="348584" y="1357384"/>
            <a:ext cx="992325" cy="89671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3"/>
          <p:cNvSpPr>
            <a:spLocks noChangeArrowheads="1"/>
          </p:cNvSpPr>
          <p:nvPr/>
        </p:nvSpPr>
        <p:spPr bwMode="gray">
          <a:xfrm>
            <a:off x="1414126" y="4010484"/>
            <a:ext cx="290268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l" defTabSz="822960">
              <a:buNone/>
            </a:pPr>
            <a:r>
              <a:rPr lang="ru-RU" altLang="en-US" sz="1400" b="1" i="0" dirty="0" smtClean="0">
                <a:solidFill>
                  <a:srgbClr val="46166B"/>
                </a:solidFill>
                <a:latin typeface="Arial"/>
                <a:ea typeface="ＭＳ Ｐゴシック"/>
                <a:cs typeface="+mn-cs"/>
              </a:rPr>
              <a:t>Налоги и отчетность</a:t>
            </a:r>
            <a:endParaRPr lang="ru-RU" altLang="en-US" sz="1400" b="1" i="0" dirty="0">
              <a:solidFill>
                <a:srgbClr val="46166B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gray">
          <a:xfrm>
            <a:off x="1403648" y="1412776"/>
            <a:ext cx="290268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l" defTabSz="822960">
              <a:buNone/>
            </a:pPr>
            <a:r>
              <a:rPr lang="ru-RU" altLang="en-US" sz="1400" b="1" i="0" dirty="0" smtClean="0">
                <a:solidFill>
                  <a:srgbClr val="387C2B"/>
                </a:solidFill>
                <a:latin typeface="Arial"/>
                <a:ea typeface="ＭＳ Ｐゴシック"/>
                <a:cs typeface="+mn-cs"/>
              </a:rPr>
              <a:t>Финансы и риски</a:t>
            </a:r>
            <a:endParaRPr lang="ru-RU" altLang="en-US" sz="1400" b="1" i="0" dirty="0">
              <a:solidFill>
                <a:srgbClr val="387C2B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gray">
          <a:xfrm>
            <a:off x="4572000" y="1473200"/>
            <a:ext cx="0" cy="4572000"/>
          </a:xfrm>
          <a:prstGeom prst="line">
            <a:avLst/>
          </a:prstGeom>
          <a:noFill/>
          <a:ln w="28575" cap="rnd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gray">
          <a:xfrm>
            <a:off x="1403494" y="4259934"/>
            <a:ext cx="3061826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algn="l" defTabSz="822960">
              <a:buNone/>
            </a:pPr>
            <a:r>
              <a:rPr lang="ru-RU" altLang="en-US" sz="1100" b="1" i="0" dirty="0" smtClean="0">
                <a:latin typeface="Arial"/>
                <a:ea typeface="ＭＳ Ｐゴシック"/>
                <a:cs typeface="+mn-cs"/>
              </a:rPr>
              <a:t>Thomson Reuters Tax &amp; Accounting </a:t>
            </a:r>
            <a:r>
              <a:rPr lang="ru-RU" altLang="en-US" sz="1100" b="0" i="0" dirty="0" smtClean="0">
                <a:latin typeface="Arial"/>
                <a:ea typeface="ＭＳ Ｐゴシック"/>
                <a:cs typeface="+mn-cs"/>
              </a:rPr>
              <a:t>— ведущий в мире поставщик обобщенной информации в сфере бухгалтерского учета и соответствия налоговому законодательству, а также программного обеспечения </a:t>
            </a:r>
            <a:br>
              <a:rPr lang="ru-RU" altLang="en-US" sz="1100" b="0" i="0" dirty="0" smtClean="0">
                <a:latin typeface="Arial"/>
                <a:ea typeface="ＭＳ Ｐゴシック"/>
                <a:cs typeface="+mn-cs"/>
              </a:rPr>
            </a:br>
            <a:r>
              <a:rPr lang="ru-RU" altLang="en-US" sz="1100" b="0" i="0" dirty="0" smtClean="0">
                <a:latin typeface="Arial"/>
                <a:ea typeface="ＭＳ Ｐゴシック"/>
                <a:cs typeface="+mn-cs"/>
              </a:rPr>
              <a:t>и услуг специалистам компаний, предоставляющих бухгалтерские услуги, корпораций, </a:t>
            </a:r>
            <a:br>
              <a:rPr lang="ru-RU" altLang="en-US" sz="1100" b="0" i="0" dirty="0" smtClean="0">
                <a:latin typeface="Arial"/>
                <a:ea typeface="ＭＳ Ｐゴシック"/>
                <a:cs typeface="+mn-cs"/>
              </a:rPr>
            </a:br>
            <a:r>
              <a:rPr lang="ru-RU" altLang="en-US" sz="1100" b="0" i="0" dirty="0" smtClean="0">
                <a:latin typeface="Arial"/>
                <a:ea typeface="ＭＳ Ｐゴシック"/>
                <a:cs typeface="+mn-cs"/>
              </a:rPr>
              <a:t>юридических фирм и правительственных учреждений.</a:t>
            </a:r>
            <a:endParaRPr lang="ru-RU" altLang="en-US" sz="1100" b="0" i="0" dirty="0">
              <a:latin typeface="Arial"/>
              <a:ea typeface="ＭＳ Ｐゴシック"/>
              <a:cs typeface="+mn-cs"/>
            </a:endParaRPr>
          </a:p>
        </p:txBody>
      </p:sp>
      <p:pic>
        <p:nvPicPr>
          <p:cNvPr id="3" name="Picture 3" descr="W:\Creative_Services_Jobs\1002877_People_OurCompany\Art\Icons.tif"/>
          <p:cNvPicPr>
            <a:picLocks noChangeAspect="1" noChangeArrowheads="1"/>
          </p:cNvPicPr>
          <p:nvPr/>
        </p:nvPicPr>
        <p:blipFill>
          <a:blip r:embed="rId4" cstate="print"/>
          <a:srcRect l="54180" b="61083"/>
          <a:stretch>
            <a:fillRect/>
          </a:stretch>
        </p:blipFill>
        <p:spPr bwMode="auto">
          <a:xfrm>
            <a:off x="4695736" y="4094573"/>
            <a:ext cx="1118741" cy="950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3" descr="W:\Creative_Services_Jobs\1002877_People_OurCompany\Art\Icons.tif"/>
          <p:cNvPicPr>
            <a:picLocks noChangeAspect="1" noChangeArrowheads="1"/>
          </p:cNvPicPr>
          <p:nvPr/>
        </p:nvPicPr>
        <p:blipFill>
          <a:blip r:embed="rId5" cstate="print"/>
          <a:srcRect t="43992" r="55223" b="14292"/>
          <a:stretch>
            <a:fillRect/>
          </a:stretch>
        </p:blipFill>
        <p:spPr bwMode="auto">
          <a:xfrm>
            <a:off x="4660030" y="1336119"/>
            <a:ext cx="1003375" cy="93480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gray">
          <a:xfrm>
            <a:off x="5784111" y="4010484"/>
            <a:ext cx="29026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l" defTabSz="822960">
              <a:buNone/>
            </a:pPr>
            <a:r>
              <a:rPr lang="ru-RU" altLang="en-US" sz="1400" b="1" i="0" dirty="0" smtClean="0">
                <a:solidFill>
                  <a:srgbClr val="A00000"/>
                </a:solidFill>
                <a:latin typeface="Arial"/>
                <a:ea typeface="ＭＳ Ｐゴシック"/>
                <a:cs typeface="+mn-cs"/>
              </a:rPr>
              <a:t>Интеллектуальная собственность и наука</a:t>
            </a:r>
            <a:endParaRPr lang="ru-RU" altLang="en-US" sz="1400" b="1" i="0" dirty="0">
              <a:solidFill>
                <a:srgbClr val="A00000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gray">
          <a:xfrm>
            <a:off x="5784111" y="1465039"/>
            <a:ext cx="290268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l" defTabSz="822960">
              <a:buNone/>
            </a:pPr>
            <a:r>
              <a:rPr lang="ru-RU" altLang="en-US" sz="1400" b="1" i="0" dirty="0" smtClean="0">
                <a:solidFill>
                  <a:srgbClr val="005A84"/>
                </a:solidFill>
                <a:latin typeface="Arial"/>
                <a:ea typeface="ＭＳ Ｐゴシック"/>
                <a:cs typeface="+mn-cs"/>
              </a:rPr>
              <a:t>Юриспруденция</a:t>
            </a:r>
            <a:endParaRPr lang="ru-RU" altLang="en-US" sz="1400" b="1" i="0" dirty="0">
              <a:solidFill>
                <a:srgbClr val="005A84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gray">
          <a:xfrm>
            <a:off x="5773479" y="4503774"/>
            <a:ext cx="3157161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algn="l" defTabSz="822960">
              <a:buNone/>
            </a:pPr>
            <a:r>
              <a:rPr lang="ru-RU" altLang="en-US" sz="1100" b="1" i="0" dirty="0" smtClean="0">
                <a:latin typeface="Arial"/>
                <a:ea typeface="ＭＳ Ｐゴシック"/>
                <a:cs typeface="+mn-cs"/>
              </a:rPr>
              <a:t>Thomson Reuters Intellectual Property &amp; </a:t>
            </a:r>
            <a:r>
              <a:rPr lang="ru-RU" altLang="en-US" sz="1100" b="1" dirty="0" err="1" smtClean="0">
                <a:latin typeface="Arial"/>
                <a:ea typeface="ＭＳ Ｐゴシック"/>
              </a:rPr>
              <a:t>Science</a:t>
            </a:r>
            <a:r>
              <a:rPr lang="ru-RU" altLang="en-US" sz="1100" b="1" dirty="0" smtClean="0">
                <a:latin typeface="Arial"/>
                <a:ea typeface="ＭＳ Ｐゴシック"/>
              </a:rPr>
              <a:t>  </a:t>
            </a:r>
            <a:r>
              <a:rPr lang="en-US" altLang="en-US" sz="1100" b="1" dirty="0" smtClean="0">
                <a:latin typeface="Arial"/>
                <a:ea typeface="ＭＳ Ｐゴシック"/>
              </a:rPr>
              <a:t>(IP&amp;Science) </a:t>
            </a:r>
            <a:r>
              <a:rPr lang="ru-RU" altLang="en-US" sz="1100" b="0" i="0" dirty="0" smtClean="0">
                <a:latin typeface="Arial"/>
                <a:ea typeface="ＭＳ Ｐゴシック"/>
                <a:cs typeface="+mn-cs"/>
              </a:rPr>
              <a:t>— ведущий в мире поставщик всеобъемлющей информации об интеллектуальной собственности (IP), сведений о научных исследованиях, </a:t>
            </a:r>
            <a:r>
              <a:rPr lang="ru-RU" altLang="en-US" sz="1100" dirty="0" smtClean="0">
                <a:latin typeface="Arial"/>
                <a:ea typeface="ＭＳ Ｐゴシック"/>
              </a:rPr>
              <a:t>и </a:t>
            </a:r>
            <a:r>
              <a:rPr lang="ru-RU" altLang="en-US" sz="1100" b="0" i="0" dirty="0" smtClean="0">
                <a:latin typeface="Arial"/>
                <a:ea typeface="ＭＳ Ｐゴシック"/>
                <a:cs typeface="+mn-cs"/>
              </a:rPr>
              <a:t>инструментов для поддержки принятия решений. Благодаря этому </a:t>
            </a:r>
            <a:br>
              <a:rPr lang="ru-RU" altLang="en-US" sz="1100" b="0" i="0" dirty="0" smtClean="0">
                <a:latin typeface="Arial"/>
                <a:ea typeface="ＭＳ Ｐゴシック"/>
                <a:cs typeface="+mn-cs"/>
              </a:rPr>
            </a:br>
            <a:r>
              <a:rPr lang="ru-RU" altLang="en-US" sz="1100" b="0" i="0" dirty="0" smtClean="0">
                <a:latin typeface="Arial"/>
                <a:ea typeface="ＭＳ Ｐゴシック"/>
                <a:cs typeface="+mn-cs"/>
              </a:rPr>
              <a:t>правительственные и академические учреждения, издательства, корпорации и юридические фирмы получают возможность находить, внедрять и распространять инновации.</a:t>
            </a:r>
            <a:endParaRPr lang="ru-RU" altLang="en-US" sz="1100" b="0" i="0" dirty="0">
              <a:latin typeface="Arial"/>
              <a:ea typeface="ＭＳ Ｐゴシック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gray">
          <a:xfrm>
            <a:off x="5773479" y="1844823"/>
            <a:ext cx="3065721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algn="l" defTabSz="822960">
              <a:buNone/>
            </a:pPr>
            <a:r>
              <a:rPr lang="ru-RU" altLang="en-US" sz="1100" b="1" i="0" dirty="0" smtClean="0">
                <a:latin typeface="Arial"/>
                <a:ea typeface="ＭＳ Ｐゴシック"/>
                <a:cs typeface="+mn-cs"/>
              </a:rPr>
              <a:t>Thomson Reuters Legal </a:t>
            </a:r>
            <a:r>
              <a:rPr lang="ru-RU" altLang="en-US" sz="1100" b="0" i="0" dirty="0" smtClean="0">
                <a:latin typeface="Arial"/>
                <a:ea typeface="ＭＳ Ｐゴシック"/>
                <a:cs typeface="+mn-cs"/>
              </a:rPr>
              <a:t>— ведущий поставщик важнейшей информации, инструментов для поддержки принятия решений, программного обеспечения и услуг специалистам в области права, проведения расследований, бизнеса и правительственной деятельности </a:t>
            </a:r>
            <a:br>
              <a:rPr lang="ru-RU" altLang="en-US" sz="1100" b="0" i="0" dirty="0" smtClean="0">
                <a:latin typeface="Arial"/>
                <a:ea typeface="ＭＳ Ｐゴシック"/>
                <a:cs typeface="+mn-cs"/>
              </a:rPr>
            </a:br>
            <a:r>
              <a:rPr lang="ru-RU" altLang="en-US" sz="1100" b="0" i="0" dirty="0" smtClean="0">
                <a:latin typeface="Arial"/>
                <a:ea typeface="ＭＳ Ｐゴシック"/>
                <a:cs typeface="+mn-cs"/>
              </a:rPr>
              <a:t>по всему миру. Мы предлагаем широкий спектр онлайновых сервисов, использующих наши базы данных правовой, регулятивной, новостной и деловой информации.</a:t>
            </a:r>
            <a:endParaRPr lang="ru-RU" altLang="en-US" sz="1100" b="0" i="0" dirty="0">
              <a:latin typeface="Arial"/>
              <a:ea typeface="ＭＳ Ｐゴシック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gray">
          <a:xfrm>
            <a:off x="1392862" y="1844824"/>
            <a:ext cx="3031346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defTabSz="822960"/>
            <a:r>
              <a:rPr lang="ru-RU" altLang="en-US" sz="1100" b="1" i="0" dirty="0" smtClean="0">
                <a:latin typeface="Arial"/>
                <a:ea typeface="ＭＳ Ｐゴシック"/>
              </a:rPr>
              <a:t>Thomson Reuters Financial &amp; Risk — </a:t>
            </a:r>
            <a:br>
              <a:rPr lang="ru-RU" altLang="en-US" sz="1100" b="1" i="0" dirty="0" smtClean="0">
                <a:latin typeface="Arial"/>
                <a:ea typeface="ＭＳ Ｐゴシック"/>
              </a:rPr>
            </a:br>
            <a:r>
              <a:rPr lang="ru-RU" altLang="en-US" sz="1100" b="0" i="0" dirty="0" smtClean="0">
                <a:latin typeface="Arial"/>
                <a:ea typeface="ＭＳ Ｐゴシック"/>
              </a:rPr>
              <a:t>ведущий поставщик решений по управлению регулятивными и операционными рисками. Эти решения обеспечивают доставку важнейших новостей, информации и аналитики, позволяют выполнять транзакции, </a:t>
            </a:r>
            <a:r>
              <a:rPr lang="ru-RU" altLang="en-US" sz="1100" dirty="0" smtClean="0">
                <a:latin typeface="Arial"/>
                <a:ea typeface="ＭＳ Ｐゴシック"/>
              </a:rPr>
              <a:t>объединяют в сообщества профессионалов </a:t>
            </a:r>
            <a:r>
              <a:rPr lang="ru-RU" altLang="en-US" sz="1100" b="0" i="0" dirty="0" smtClean="0">
                <a:latin typeface="Arial"/>
                <a:ea typeface="ＭＳ Ｐゴシック"/>
              </a:rPr>
              <a:t>в области трейдинга, инвестирования, финансовой и корпоративной деятельности.</a:t>
            </a:r>
            <a:endParaRPr lang="ru-RU" altLang="en-US" sz="1100" b="0" i="0" dirty="0">
              <a:latin typeface="Arial"/>
              <a:ea typeface="ＭＳ Ｐゴシック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gray">
          <a:xfrm>
            <a:off x="457200" y="3910461"/>
            <a:ext cx="8229600" cy="0"/>
          </a:xfrm>
          <a:prstGeom prst="line">
            <a:avLst/>
          </a:prstGeom>
          <a:noFill/>
          <a:ln w="28575" cap="rnd">
            <a:solidFill>
              <a:schemeClr val="folHlink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2ABEECA-CC44-4707-AEED-985F2E925DAD}" type="slidenum">
              <a:rPr lang="en-US" sz="1600" smtClean="0"/>
              <a:pPr/>
              <a:t>3</a:t>
            </a:fld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76672"/>
            <a:ext cx="8229600" cy="8366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cs typeface="ＭＳ Ｐゴシック"/>
              </a:rPr>
              <a:t>НАПРАВЛЕНИЕ </a:t>
            </a:r>
            <a:r>
              <a:rPr lang="en-US" dirty="0" smtClean="0">
                <a:cs typeface="ＭＳ Ｐゴシック"/>
              </a:rPr>
              <a:t>IP&amp;SCIENCE</a:t>
            </a:r>
            <a:endParaRPr lang="ru-RU" sz="2800" i="0" dirty="0">
              <a:solidFill>
                <a:srgbClr val="FF91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50" name="Line 11"/>
          <p:cNvSpPr>
            <a:spLocks noChangeShapeType="1"/>
          </p:cNvSpPr>
          <p:nvPr/>
        </p:nvSpPr>
        <p:spPr bwMode="gray">
          <a:xfrm>
            <a:off x="822960" y="3478073"/>
            <a:ext cx="7863840" cy="0"/>
          </a:xfrm>
          <a:prstGeom prst="line">
            <a:avLst/>
          </a:prstGeom>
          <a:noFill/>
          <a:ln w="28575" cap="rnd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51" name="Line 11"/>
          <p:cNvSpPr>
            <a:spLocks noChangeShapeType="1"/>
          </p:cNvSpPr>
          <p:nvPr/>
        </p:nvSpPr>
        <p:spPr bwMode="gray">
          <a:xfrm>
            <a:off x="822960" y="5285808"/>
            <a:ext cx="7863840" cy="0"/>
          </a:xfrm>
          <a:prstGeom prst="line">
            <a:avLst/>
          </a:prstGeom>
          <a:noFill/>
          <a:ln w="28575" cap="rnd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grpSp>
        <p:nvGrpSpPr>
          <p:cNvPr id="3" name="Group 2"/>
          <p:cNvGrpSpPr/>
          <p:nvPr/>
        </p:nvGrpSpPr>
        <p:grpSpPr>
          <a:xfrm>
            <a:off x="426720" y="1877711"/>
            <a:ext cx="8717280" cy="1759456"/>
            <a:chOff x="426720" y="1584960"/>
            <a:chExt cx="8717280" cy="1759456"/>
          </a:xfrm>
        </p:grpSpPr>
        <p:sp>
          <p:nvSpPr>
            <p:cNvPr id="54" name="Text Box 3"/>
            <p:cNvSpPr txBox="1">
              <a:spLocks noChangeArrowheads="1"/>
            </p:cNvSpPr>
            <p:nvPr/>
          </p:nvSpPr>
          <p:spPr bwMode="gray">
            <a:xfrm>
              <a:off x="2345436" y="1584960"/>
              <a:ext cx="2331720" cy="10156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45720" rIns="45720">
              <a:spAutoFit/>
            </a:bodyPr>
            <a:lstStyle/>
            <a:p>
              <a:pPr marL="173736" indent="-173736" algn="l">
                <a:buClr>
                  <a:srgbClr val="FF9100"/>
                </a:buClr>
                <a:buFontTx/>
                <a:buChar char="•"/>
              </a:pPr>
              <a:r>
                <a:rPr lang="ru-RU" altLang="en-US" sz="1200" b="0" i="0" dirty="0" smtClean="0">
                  <a:latin typeface="Arial"/>
                  <a:ea typeface="ＭＳ Ｐゴシック"/>
                  <a:cs typeface="+mn-cs"/>
                </a:rPr>
                <a:t>Thomson IP Manager</a:t>
              </a:r>
            </a:p>
            <a:p>
              <a:pPr marL="173736" indent="-173736" algn="l">
                <a:buClr>
                  <a:srgbClr val="FF9100"/>
                </a:buClr>
                <a:buFontTx/>
                <a:buChar char="•"/>
              </a:pPr>
              <a:r>
                <a:rPr lang="ru-RU" altLang="en-US" sz="1200" b="0" i="0" dirty="0" smtClean="0">
                  <a:latin typeface="Arial"/>
                  <a:ea typeface="ＭＳ Ｐゴシック"/>
                  <a:cs typeface="+mn-cs"/>
                </a:rPr>
                <a:t>SERION</a:t>
              </a:r>
              <a:r>
                <a:rPr lang="ru-RU" altLang="en-US" sz="1200" b="0" i="0" baseline="30000" dirty="0" smtClean="0">
                  <a:latin typeface="Arial"/>
                  <a:ea typeface="ＭＳ Ｐゴシック"/>
                  <a:cs typeface="+mn-cs"/>
                </a:rPr>
                <a:t>®</a:t>
              </a:r>
            </a:p>
            <a:p>
              <a:pPr marL="173736" indent="-173736" algn="l">
                <a:buClr>
                  <a:srgbClr val="FF9100"/>
                </a:buClr>
                <a:buFontTx/>
                <a:buChar char="•"/>
              </a:pPr>
              <a:r>
                <a:rPr lang="ru-RU" altLang="en-US" sz="1200" b="0" i="0" dirty="0" smtClean="0">
                  <a:latin typeface="Arial"/>
                  <a:ea typeface="ＭＳ Ｐゴシック"/>
                  <a:cs typeface="+mn-cs"/>
                </a:rPr>
                <a:t>Westlaw IP</a:t>
              </a:r>
            </a:p>
            <a:p>
              <a:pPr marL="173736" indent="-173736" algn="l">
                <a:buClr>
                  <a:srgbClr val="FF9100"/>
                </a:buClr>
                <a:buFontTx/>
                <a:buChar char="•"/>
              </a:pPr>
              <a:r>
                <a:rPr lang="ru-RU" altLang="en-US" sz="1200" b="0" i="0" dirty="0" smtClean="0">
                  <a:latin typeface="Arial"/>
                  <a:ea typeface="ＭＳ Ｐゴシック"/>
                  <a:cs typeface="+mn-cs"/>
                </a:rPr>
                <a:t>Thomson Innovation</a:t>
              </a:r>
            </a:p>
            <a:p>
              <a:pPr marL="173736" indent="-173736" algn="l">
                <a:buClr>
                  <a:srgbClr val="FF9100"/>
                </a:buClr>
                <a:buFontTx/>
                <a:buChar char="•"/>
              </a:pPr>
              <a:r>
                <a:rPr lang="ru-RU" altLang="en-US" sz="1200" b="0" i="0" dirty="0" smtClean="0">
                  <a:latin typeface="Arial"/>
                  <a:ea typeface="ＭＳ Ｐゴシック"/>
                  <a:cs typeface="+mn-cs"/>
                </a:rPr>
                <a:t>MarkMonitor</a:t>
              </a:r>
              <a:endParaRPr lang="ru-RU" altLang="en-US" sz="1200" b="0" i="0" dirty="0"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55" name="Text Box 5"/>
            <p:cNvSpPr txBox="1">
              <a:spLocks noChangeArrowheads="1"/>
            </p:cNvSpPr>
            <p:nvPr/>
          </p:nvSpPr>
          <p:spPr bwMode="gray">
            <a:xfrm>
              <a:off x="4846320" y="1584960"/>
              <a:ext cx="4297680" cy="17594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45720" rIns="45720">
              <a:spAutoFit/>
            </a:bodyPr>
            <a:lstStyle/>
            <a:p>
              <a:pPr marL="173736" indent="-173736" algn="l">
                <a:lnSpc>
                  <a:spcPts val="1300"/>
                </a:lnSpc>
                <a:buClr>
                  <a:srgbClr val="FF9100"/>
                </a:buClr>
                <a:buFontTx/>
                <a:buChar char="•"/>
              </a:pPr>
              <a:r>
                <a:rPr lang="ru-RU" altLang="en-US" sz="1200" b="0" i="0" dirty="0" smtClean="0">
                  <a:latin typeface="Arial"/>
                  <a:ea typeface="ＭＳ Ｐゴシック"/>
                  <a:cs typeface="+mn-cs"/>
                </a:rPr>
                <a:t>Консультанты по вопросам интеллектуальной собственности, адвокаты и средний юридический персонал в корпорациях и юридических фирмах. </a:t>
              </a:r>
            </a:p>
            <a:p>
              <a:pPr marL="173736" indent="-173736" algn="l">
                <a:lnSpc>
                  <a:spcPts val="1300"/>
                </a:lnSpc>
                <a:buClr>
                  <a:srgbClr val="FF9100"/>
                </a:buClr>
                <a:buFontTx/>
                <a:buChar char="•"/>
              </a:pPr>
              <a:r>
                <a:rPr lang="ru-RU" altLang="en-US" sz="1200" b="0" i="0" dirty="0" smtClean="0">
                  <a:latin typeface="Arial"/>
                  <a:ea typeface="ＭＳ Ｐゴシック"/>
                  <a:cs typeface="+mn-cs"/>
                </a:rPr>
                <a:t>Менеджеры IP-портфелей, администраторы судопроизводства и специалисты в области предоставления информации.</a:t>
              </a:r>
            </a:p>
            <a:p>
              <a:pPr marL="173736" indent="-173736" algn="l">
                <a:lnSpc>
                  <a:spcPts val="1300"/>
                </a:lnSpc>
                <a:buClr>
                  <a:srgbClr val="FF9100"/>
                </a:buClr>
                <a:buFontTx/>
                <a:buChar char="•"/>
              </a:pPr>
              <a:r>
                <a:rPr lang="ru-RU" altLang="en-US" sz="1200" b="0" i="0" dirty="0" smtClean="0">
                  <a:latin typeface="Arial"/>
                  <a:ea typeface="ＭＳ Ｐゴシック"/>
                  <a:cs typeface="+mn-cs"/>
                </a:rPr>
                <a:t>Руководители научных исследований. </a:t>
              </a:r>
            </a:p>
            <a:p>
              <a:pPr marL="173736" indent="-173736" algn="l">
                <a:lnSpc>
                  <a:spcPts val="1300"/>
                </a:lnSpc>
                <a:buClr>
                  <a:srgbClr val="FF9100"/>
                </a:buClr>
                <a:buFontTx/>
                <a:buChar char="•"/>
              </a:pPr>
              <a:r>
                <a:rPr lang="ru-RU" altLang="en-US" sz="1200" b="0" i="0" dirty="0" smtClean="0">
                  <a:latin typeface="Arial"/>
                  <a:ea typeface="ＭＳ Ｐゴシック"/>
                  <a:cs typeface="+mn-cs"/>
                </a:rPr>
                <a:t>Руководители высшего звена в области лицензирования и маркетинга, стратеги по развитию бизнеса и аналитики конкурентной разведки.  </a:t>
              </a:r>
              <a:endParaRPr lang="ru-RU" altLang="en-US" sz="1200" b="0" i="0" dirty="0"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56" name="Text Box 4"/>
            <p:cNvSpPr txBox="1">
              <a:spLocks noChangeArrowheads="1"/>
            </p:cNvSpPr>
            <p:nvPr/>
          </p:nvSpPr>
          <p:spPr bwMode="gray">
            <a:xfrm>
              <a:off x="426720" y="1584960"/>
              <a:ext cx="1728000" cy="548640"/>
            </a:xfrm>
            <a:prstGeom prst="rect">
              <a:avLst/>
            </a:prstGeom>
            <a:solidFill>
              <a:srgbClr val="A7A7A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>
                <a:buNone/>
              </a:pPr>
              <a:r>
                <a:rPr lang="ru-RU" altLang="en-US" sz="1200" b="1" i="0" dirty="0" smtClean="0">
                  <a:solidFill>
                    <a:srgbClr val="FFFFFF"/>
                  </a:solidFill>
                  <a:latin typeface="Arial"/>
                  <a:ea typeface="ＭＳ Ｐゴシック"/>
                  <a:cs typeface="+mn-cs"/>
                </a:rPr>
                <a:t>IP-решения</a:t>
              </a:r>
              <a:endParaRPr lang="ru-RU" altLang="en-US" sz="1200" b="1" i="0" dirty="0">
                <a:solidFill>
                  <a:srgbClr val="FFFFFF"/>
                </a:solidFill>
                <a:latin typeface="Arial"/>
                <a:ea typeface="ＭＳ Ｐゴシック"/>
                <a:cs typeface="+mn-cs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26720" y="3706401"/>
            <a:ext cx="8717280" cy="1754326"/>
            <a:chOff x="426720" y="3413650"/>
            <a:chExt cx="8717280" cy="1754326"/>
          </a:xfrm>
        </p:grpSpPr>
        <p:sp>
          <p:nvSpPr>
            <p:cNvPr id="58" name="Text Box 3"/>
            <p:cNvSpPr txBox="1">
              <a:spLocks noChangeArrowheads="1"/>
            </p:cNvSpPr>
            <p:nvPr/>
          </p:nvSpPr>
          <p:spPr bwMode="gray">
            <a:xfrm>
              <a:off x="2345436" y="3413650"/>
              <a:ext cx="2331720" cy="8925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45720" rIns="45720">
              <a:spAutoFit/>
            </a:bodyPr>
            <a:lstStyle/>
            <a:p>
              <a:pPr marL="173736" indent="-173736" algn="l">
                <a:buClr>
                  <a:srgbClr val="FF9100"/>
                </a:buClr>
                <a:buFontTx/>
                <a:buChar char="•"/>
              </a:pPr>
              <a:r>
                <a:rPr lang="ru-RU" altLang="en-US" sz="1600" b="1" i="0" dirty="0" smtClean="0">
                  <a:solidFill>
                    <a:srgbClr val="FF8000"/>
                  </a:solidFill>
                  <a:latin typeface="Arial"/>
                  <a:ea typeface="ＭＳ Ｐゴシック"/>
                  <a:cs typeface="+mn-cs"/>
                </a:rPr>
                <a:t>Web of Knowledge</a:t>
              </a:r>
            </a:p>
            <a:p>
              <a:pPr marL="173736" indent="-173736" algn="l">
                <a:buClr>
                  <a:srgbClr val="FF9100"/>
                </a:buClr>
                <a:buFontTx/>
                <a:buChar char="•"/>
              </a:pPr>
              <a:r>
                <a:rPr lang="ru-RU" altLang="en-US" sz="1200" b="1" i="0" dirty="0" smtClean="0">
                  <a:solidFill>
                    <a:srgbClr val="FF8000"/>
                  </a:solidFill>
                  <a:latin typeface="Arial"/>
                  <a:ea typeface="ＭＳ Ｐゴシック"/>
                  <a:cs typeface="+mn-cs"/>
                </a:rPr>
                <a:t>EndNote</a:t>
              </a:r>
              <a:r>
                <a:rPr lang="ru-RU" altLang="en-US" sz="1200" b="1" i="0" baseline="30000" dirty="0" smtClean="0">
                  <a:solidFill>
                    <a:srgbClr val="FF8000"/>
                  </a:solidFill>
                  <a:latin typeface="Arial"/>
                  <a:ea typeface="ＭＳ Ｐゴシック"/>
                  <a:cs typeface="+mn-cs"/>
                </a:rPr>
                <a:t>®</a:t>
              </a:r>
            </a:p>
            <a:p>
              <a:pPr marL="173736" indent="-173736" algn="l">
                <a:buClr>
                  <a:srgbClr val="FF9100"/>
                </a:buClr>
                <a:buFontTx/>
                <a:buChar char="•"/>
              </a:pPr>
              <a:r>
                <a:rPr lang="ru-RU" altLang="en-US" sz="1200" b="0" i="0" dirty="0" smtClean="0">
                  <a:latin typeface="Arial"/>
                  <a:ea typeface="ＭＳ Ｐゴシック"/>
                  <a:cs typeface="+mn-cs"/>
                </a:rPr>
                <a:t>ScholarOne</a:t>
              </a:r>
            </a:p>
            <a:p>
              <a:pPr marL="173736" indent="-173736" algn="l">
                <a:buClr>
                  <a:srgbClr val="FF9100"/>
                </a:buClr>
                <a:buFontTx/>
                <a:buChar char="•"/>
              </a:pPr>
              <a:r>
                <a:rPr lang="ru-RU" altLang="en-US" sz="1200" b="0" i="0" dirty="0" smtClean="0">
                  <a:latin typeface="Arial"/>
                  <a:ea typeface="ＭＳ Ｐゴシック"/>
                  <a:cs typeface="+mn-cs"/>
                </a:rPr>
                <a:t>InCites</a:t>
              </a:r>
              <a:endParaRPr lang="ru-RU" altLang="en-US" sz="1200" b="0" i="0" dirty="0"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59" name="Text Box 5"/>
            <p:cNvSpPr txBox="1">
              <a:spLocks noChangeArrowheads="1"/>
            </p:cNvSpPr>
            <p:nvPr/>
          </p:nvSpPr>
          <p:spPr bwMode="gray">
            <a:xfrm>
              <a:off x="4846320" y="3413650"/>
              <a:ext cx="4297680" cy="1754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45720" rIns="45720">
              <a:spAutoFit/>
            </a:bodyPr>
            <a:lstStyle/>
            <a:p>
              <a:pPr marL="173736" indent="-173736" algn="l">
                <a:buClr>
                  <a:srgbClr val="FF9100"/>
                </a:buClr>
                <a:buFontTx/>
                <a:buChar char="•"/>
              </a:pPr>
              <a:r>
                <a:rPr lang="ru-RU" altLang="en-US" sz="1200" b="0" i="0" dirty="0" smtClean="0">
                  <a:latin typeface="Arial"/>
                  <a:ea typeface="ＭＳ Ｐゴシック"/>
                  <a:cs typeface="+mn-cs"/>
                </a:rPr>
                <a:t>Ученые-исследователи и научные сотрудники в правительственных учреждениях, исследовательских институтах и университетах. </a:t>
              </a:r>
            </a:p>
            <a:p>
              <a:pPr marL="173736" indent="-173736" algn="l">
                <a:buClr>
                  <a:srgbClr val="FF9100"/>
                </a:buClr>
                <a:buFontTx/>
                <a:buChar char="•"/>
              </a:pPr>
              <a:r>
                <a:rPr lang="ru-RU" altLang="en-US" sz="1200" b="0" i="0" dirty="0" smtClean="0">
                  <a:latin typeface="Arial"/>
                  <a:ea typeface="ＭＳ Ｐゴシック"/>
                  <a:cs typeface="+mn-cs"/>
                </a:rPr>
                <a:t>Ректоры, директора исследований и библиотекари, академические и исследовательские институты, правительственные и некоммерческие организации, финансирующие агентства.</a:t>
              </a:r>
            </a:p>
            <a:p>
              <a:pPr marL="173736" indent="-173736" algn="l">
                <a:buClr>
                  <a:srgbClr val="FF9100"/>
                </a:buClr>
                <a:buFontTx/>
                <a:buChar char="•"/>
              </a:pPr>
              <a:r>
                <a:rPr lang="ru-RU" altLang="en-US" sz="1200" b="0" i="0" dirty="0" smtClean="0">
                  <a:latin typeface="Arial"/>
                  <a:ea typeface="ＭＳ Ｐゴシック"/>
                  <a:cs typeface="+mn-cs"/>
                </a:rPr>
                <a:t>Специалисты и ассоциации в сфере издательской деятельности.</a:t>
              </a:r>
              <a:endParaRPr lang="ru-RU" altLang="en-US" sz="1200" b="0" i="0" dirty="0"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60" name="Text Box 4"/>
            <p:cNvSpPr txBox="1">
              <a:spLocks noChangeArrowheads="1"/>
            </p:cNvSpPr>
            <p:nvPr/>
          </p:nvSpPr>
          <p:spPr bwMode="gray">
            <a:xfrm>
              <a:off x="426720" y="3413650"/>
              <a:ext cx="1728000" cy="548640"/>
            </a:xfrm>
            <a:prstGeom prst="rect">
              <a:avLst/>
            </a:prstGeom>
            <a:solidFill>
              <a:srgbClr val="A7A7A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>
                <a:buNone/>
              </a:pPr>
              <a:r>
                <a:rPr lang="ru-RU" altLang="en-US" sz="1200" b="1" i="0" dirty="0" smtClean="0">
                  <a:solidFill>
                    <a:srgbClr val="FFFFFF"/>
                  </a:solidFill>
                  <a:latin typeface="Arial"/>
                  <a:ea typeface="ＭＳ Ｐゴシック"/>
                  <a:cs typeface="+mn-cs"/>
                </a:rPr>
                <a:t>Наука и научные исследования</a:t>
              </a:r>
              <a:endParaRPr lang="ru-RU" altLang="en-US" sz="1200" b="1" i="0" dirty="0">
                <a:solidFill>
                  <a:srgbClr val="FFFFFF"/>
                </a:solidFill>
                <a:latin typeface="Arial"/>
                <a:ea typeface="ＭＳ Ｐゴシック"/>
                <a:cs typeface="+mn-cs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26720" y="5550331"/>
            <a:ext cx="8260080" cy="830997"/>
            <a:chOff x="426720" y="5257580"/>
            <a:chExt cx="8260080" cy="830997"/>
          </a:xfrm>
        </p:grpSpPr>
        <p:sp>
          <p:nvSpPr>
            <p:cNvPr id="62" name="Text Box 3"/>
            <p:cNvSpPr txBox="1">
              <a:spLocks noChangeArrowheads="1"/>
            </p:cNvSpPr>
            <p:nvPr/>
          </p:nvSpPr>
          <p:spPr bwMode="gray">
            <a:xfrm>
              <a:off x="2345436" y="5257580"/>
              <a:ext cx="2331720" cy="6463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marL="173736" indent="-173736" algn="l">
                <a:buClr>
                  <a:srgbClr val="FF9100"/>
                </a:buClr>
                <a:buFontTx/>
                <a:buChar char="•"/>
              </a:pPr>
              <a:r>
                <a:rPr lang="ru-RU" altLang="en-US" sz="1200" b="0" i="0" dirty="0" smtClean="0">
                  <a:latin typeface="Arial"/>
                  <a:ea typeface="ＭＳ Ｐゴシック"/>
                  <a:cs typeface="+mn-cs"/>
                </a:rPr>
                <a:t>Thomson Reuters Cortellis</a:t>
              </a:r>
            </a:p>
            <a:p>
              <a:pPr marL="173736" indent="-173736" algn="l">
                <a:buClr>
                  <a:srgbClr val="FF9100"/>
                </a:buClr>
                <a:buFontTx/>
                <a:buChar char="•"/>
              </a:pPr>
              <a:r>
                <a:rPr lang="ru-RU" altLang="en-US" sz="1200" b="0" i="0" dirty="0" smtClean="0">
                  <a:latin typeface="Arial"/>
                  <a:ea typeface="ＭＳ Ｐゴシック"/>
                  <a:cs typeface="+mn-cs"/>
                </a:rPr>
                <a:t>Thomson Reuters Integrity</a:t>
              </a:r>
              <a:r>
                <a:rPr lang="ru-RU" altLang="en-US" sz="1200" b="0" i="0" baseline="30000" dirty="0" smtClean="0">
                  <a:latin typeface="Arial"/>
                  <a:ea typeface="ＭＳ Ｐゴシック"/>
                  <a:cs typeface="+mn-cs"/>
                </a:rPr>
                <a:t>®</a:t>
              </a:r>
            </a:p>
            <a:p>
              <a:pPr marL="173736" indent="-173736" algn="l">
                <a:buClr>
                  <a:srgbClr val="FF9100"/>
                </a:buClr>
                <a:buFontTx/>
                <a:buChar char="•"/>
              </a:pPr>
              <a:r>
                <a:rPr lang="ru-RU" altLang="en-US" sz="1200" b="0" i="0" dirty="0" smtClean="0">
                  <a:latin typeface="Arial"/>
                  <a:ea typeface="ＭＳ Ｐゴシック"/>
                  <a:cs typeface="+mn-cs"/>
                </a:rPr>
                <a:t>MetaCore</a:t>
              </a:r>
              <a:endParaRPr lang="ru-RU" altLang="en-US" sz="1200" b="0" i="0" dirty="0"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63" name="Text Box 5"/>
            <p:cNvSpPr txBox="1">
              <a:spLocks noChangeArrowheads="1"/>
            </p:cNvSpPr>
            <p:nvPr/>
          </p:nvSpPr>
          <p:spPr bwMode="gray">
            <a:xfrm>
              <a:off x="4846320" y="5257580"/>
              <a:ext cx="3840480" cy="8309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marL="173736" indent="-173736" algn="l">
                <a:buClr>
                  <a:srgbClr val="FF9100"/>
                </a:buClr>
                <a:buFontTx/>
                <a:buChar char="•"/>
              </a:pPr>
              <a:r>
                <a:rPr lang="ru-RU" altLang="en-US" sz="1200" b="0" i="0" dirty="0" smtClean="0">
                  <a:latin typeface="Arial"/>
                  <a:ea typeface="ＭＳ Ｐゴシック"/>
                  <a:cs typeface="+mn-cs"/>
                </a:rPr>
                <a:t>Специалисты по развитию бизнеса, лицензированию, инвестициям и исследователи в фармацевтических и биотехнологических компаниях.  </a:t>
              </a:r>
              <a:endParaRPr lang="ru-RU" altLang="en-US" sz="1200" b="0" i="0" dirty="0"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64" name="Text Box 4"/>
            <p:cNvSpPr txBox="1">
              <a:spLocks noChangeArrowheads="1"/>
            </p:cNvSpPr>
            <p:nvPr/>
          </p:nvSpPr>
          <p:spPr bwMode="gray">
            <a:xfrm>
              <a:off x="426720" y="5257580"/>
              <a:ext cx="1728000" cy="655540"/>
            </a:xfrm>
            <a:prstGeom prst="rect">
              <a:avLst/>
            </a:prstGeom>
            <a:solidFill>
              <a:srgbClr val="A7A7A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>
                <a:buNone/>
              </a:pPr>
              <a:r>
                <a:rPr lang="ru-RU" altLang="en-US" sz="1200" b="1" i="0" dirty="0" smtClean="0">
                  <a:solidFill>
                    <a:srgbClr val="FFFFFF"/>
                  </a:solidFill>
                  <a:latin typeface="Arial"/>
                  <a:ea typeface="ＭＳ Ｐゴシック"/>
                  <a:cs typeface="+mn-cs"/>
                </a:rPr>
                <a:t>Медико-биологические науки</a:t>
              </a:r>
              <a:endParaRPr lang="ru-RU" altLang="en-US" sz="1200" b="1" i="0" dirty="0">
                <a:solidFill>
                  <a:srgbClr val="FFFFFF"/>
                </a:solidFill>
                <a:latin typeface="Arial"/>
                <a:ea typeface="ＭＳ Ｐゴシック"/>
                <a:cs typeface="+mn-cs"/>
              </a:endParaRPr>
            </a:p>
          </p:txBody>
        </p:sp>
      </p:grpSp>
      <p:grpSp>
        <p:nvGrpSpPr>
          <p:cNvPr id="6" name="Group 33"/>
          <p:cNvGrpSpPr/>
          <p:nvPr/>
        </p:nvGrpSpPr>
        <p:grpSpPr>
          <a:xfrm>
            <a:off x="2483768" y="1484784"/>
            <a:ext cx="6341364" cy="304800"/>
            <a:chOff x="2345436" y="1322070"/>
            <a:chExt cx="6341364" cy="304800"/>
          </a:xfrm>
        </p:grpSpPr>
        <p:sp>
          <p:nvSpPr>
            <p:cNvPr id="35" name="Text Box 4"/>
            <p:cNvSpPr txBox="1">
              <a:spLocks noChangeArrowheads="1"/>
            </p:cNvSpPr>
            <p:nvPr/>
          </p:nvSpPr>
          <p:spPr bwMode="gray">
            <a:xfrm>
              <a:off x="2345436" y="1322070"/>
              <a:ext cx="23317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b">
              <a:spAutoFit/>
            </a:bodyPr>
            <a:lstStyle/>
            <a:p>
              <a:pPr algn="l">
                <a:spcBef>
                  <a:spcPts val="0"/>
                </a:spcBef>
                <a:buNone/>
              </a:pPr>
              <a:r>
                <a:rPr lang="ru-RU" altLang="en-US" sz="1400" b="1" i="0" dirty="0" smtClean="0">
                  <a:latin typeface="Arial"/>
                  <a:ea typeface="ＭＳ Ｐゴシック"/>
                  <a:cs typeface="+mn-cs"/>
                </a:rPr>
                <a:t>Основные продукты</a:t>
              </a:r>
              <a:endParaRPr lang="ru-RU" altLang="en-US" sz="1400" b="1" i="0" dirty="0"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36" name="Line 7"/>
            <p:cNvSpPr>
              <a:spLocks noChangeShapeType="1"/>
            </p:cNvSpPr>
            <p:nvPr/>
          </p:nvSpPr>
          <p:spPr bwMode="gray">
            <a:xfrm>
              <a:off x="2345436" y="1626870"/>
              <a:ext cx="2331720" cy="0"/>
            </a:xfrm>
            <a:prstGeom prst="line">
              <a:avLst/>
            </a:prstGeom>
            <a:noFill/>
            <a:ln w="28575" cap="rnd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gray">
            <a:xfrm>
              <a:off x="4846320" y="1322070"/>
              <a:ext cx="384048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b">
              <a:spAutoFit/>
            </a:bodyPr>
            <a:lstStyle/>
            <a:p>
              <a:pPr algn="l">
                <a:buNone/>
              </a:pPr>
              <a:r>
                <a:rPr lang="ru-RU" altLang="en-US" sz="1400" b="1" i="0" dirty="0" smtClean="0">
                  <a:latin typeface="Arial"/>
                  <a:ea typeface="ＭＳ Ｐゴシック"/>
                  <a:cs typeface="+mn-cs"/>
                </a:rPr>
                <a:t>Клиенты</a:t>
              </a:r>
              <a:endParaRPr lang="ru-RU" altLang="en-US" sz="1400" b="1" i="0" dirty="0"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38" name="Line 8"/>
            <p:cNvSpPr>
              <a:spLocks noChangeShapeType="1"/>
            </p:cNvSpPr>
            <p:nvPr/>
          </p:nvSpPr>
          <p:spPr bwMode="gray">
            <a:xfrm>
              <a:off x="4846320" y="1626870"/>
              <a:ext cx="3840480" cy="0"/>
            </a:xfrm>
            <a:prstGeom prst="line">
              <a:avLst/>
            </a:prstGeom>
            <a:noFill/>
            <a:ln w="28575" cap="rnd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FCDB100-A0B7-429A-8418-ED1ACB51B4EB}" type="slidenum">
              <a:rPr lang="en-US" sz="1600" smtClean="0"/>
              <a:pPr/>
              <a:t>4</a:t>
            </a:fld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5124" y="420217"/>
            <a:ext cx="64111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+mn-lt"/>
              </a:rPr>
              <a:t>АНАЛИЗ ЦИТИРОВАНИЯ</a:t>
            </a:r>
            <a:r>
              <a:rPr lang="en-US" sz="2800" dirty="0" smtClean="0">
                <a:solidFill>
                  <a:schemeClr val="tx2"/>
                </a:solidFill>
                <a:latin typeface="+mn-lt"/>
              </a:rPr>
              <a:t>:</a:t>
            </a:r>
            <a:r>
              <a:rPr lang="ru-RU" sz="2800" dirty="0" smtClean="0">
                <a:solidFill>
                  <a:schemeClr val="tx2"/>
                </a:solidFill>
                <a:latin typeface="+mn-lt"/>
              </a:rPr>
              <a:t> </a:t>
            </a:r>
            <a:endParaRPr lang="en-US" sz="2800" dirty="0" smtClean="0">
              <a:solidFill>
                <a:schemeClr val="tx2"/>
              </a:solidFill>
              <a:latin typeface="+mn-lt"/>
            </a:endParaRPr>
          </a:p>
          <a:p>
            <a:r>
              <a:rPr lang="ru-RU" sz="2800" dirty="0" smtClean="0">
                <a:solidFill>
                  <a:schemeClr val="tx2"/>
                </a:solidFill>
                <a:latin typeface="+mn-lt"/>
              </a:rPr>
              <a:t>ЮДЖИН ГАРФИЛД</a:t>
            </a:r>
            <a:endParaRPr lang="ru-RU" sz="2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923673" y="4182179"/>
            <a:ext cx="16725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+mn-lt"/>
              </a:rPr>
              <a:t>ТЕКУЩАЯ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+mn-lt"/>
              </a:rPr>
              <a:t>СТАТЬЯ</a:t>
            </a:r>
            <a:endParaRPr lang="ru-RU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4458" y="5445224"/>
            <a:ext cx="4367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+mn-lt"/>
              </a:rPr>
              <a:t>МАТЕРИАЛЫ, </a:t>
            </a:r>
            <a:r>
              <a:rPr lang="ru-RU" sz="2400" b="1" dirty="0" smtClean="0">
                <a:latin typeface="+mn-lt"/>
              </a:rPr>
              <a:t>НА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b="1" dirty="0" smtClean="0">
                <a:latin typeface="+mn-lt"/>
              </a:rPr>
              <a:t>КОТОРЫЕ</a:t>
            </a:r>
          </a:p>
          <a:p>
            <a:pPr algn="ctr"/>
            <a:r>
              <a:rPr lang="ru-RU" sz="2400" dirty="0" smtClean="0">
                <a:latin typeface="+mn-lt"/>
              </a:rPr>
              <a:t>ССЫЛАЕТСЯ АВТОР</a:t>
            </a:r>
            <a:endParaRPr lang="ru-RU" sz="2400" dirty="0"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932040" y="5373216"/>
            <a:ext cx="40268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/>
                </a:solidFill>
                <a:latin typeface="+mn-lt"/>
              </a:rPr>
              <a:t>МАТЕРИАЛЫ, </a:t>
            </a:r>
            <a:r>
              <a:rPr lang="ru-RU" sz="2400" b="1" dirty="0" smtClean="0">
                <a:solidFill>
                  <a:schemeClr val="accent1"/>
                </a:solidFill>
                <a:latin typeface="+mn-lt"/>
              </a:rPr>
              <a:t>КОТОРЫЕ</a:t>
            </a:r>
          </a:p>
          <a:p>
            <a:pPr algn="ctr"/>
            <a:r>
              <a:rPr lang="ru-RU" sz="2400" dirty="0" smtClean="0">
                <a:solidFill>
                  <a:schemeClr val="accent1"/>
                </a:solidFill>
                <a:latin typeface="+mn-lt"/>
              </a:rPr>
              <a:t>ССЫЛАЮТСЯ НА АВТОРА</a:t>
            </a:r>
            <a:endParaRPr lang="ru-RU" sz="2400" dirty="0">
              <a:solidFill>
                <a:schemeClr val="accent1"/>
              </a:solidFill>
              <a:latin typeface="+mn-lt"/>
            </a:endParaRPr>
          </a:p>
        </p:txBody>
      </p:sp>
      <p:grpSp>
        <p:nvGrpSpPr>
          <p:cNvPr id="3" name="Group 57"/>
          <p:cNvGrpSpPr/>
          <p:nvPr/>
        </p:nvGrpSpPr>
        <p:grpSpPr>
          <a:xfrm>
            <a:off x="4139952" y="2420888"/>
            <a:ext cx="1152128" cy="1629438"/>
            <a:chOff x="7092280" y="332656"/>
            <a:chExt cx="1152128" cy="1629438"/>
          </a:xfrm>
        </p:grpSpPr>
        <p:sp>
          <p:nvSpPr>
            <p:cNvPr id="45" name="Rectangle 44"/>
            <p:cNvSpPr/>
            <p:nvPr/>
          </p:nvSpPr>
          <p:spPr>
            <a:xfrm>
              <a:off x="7092280" y="332656"/>
              <a:ext cx="1152128" cy="1629438"/>
            </a:xfrm>
            <a:prstGeom prst="rect">
              <a:avLst/>
            </a:prstGeom>
            <a:ln w="3175">
              <a:solidFill>
                <a:srgbClr val="FF8000"/>
              </a:solidFill>
            </a:ln>
            <a:effectLst>
              <a:outerShdw blurRad="40000" dist="23000" dir="5400000" rotWithShape="0">
                <a:srgbClr val="FF8000">
                  <a:alpha val="35000"/>
                </a:srgbClr>
              </a:outerShdw>
            </a:effectLst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4" name="Group 63"/>
            <p:cNvGrpSpPr/>
            <p:nvPr/>
          </p:nvGrpSpPr>
          <p:grpSpPr>
            <a:xfrm>
              <a:off x="7271187" y="573917"/>
              <a:ext cx="794315" cy="1146916"/>
              <a:chOff x="1421472" y="1953288"/>
              <a:chExt cx="794315" cy="1146916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>
                <a:off x="1783787" y="1994072"/>
                <a:ext cx="432000" cy="0"/>
              </a:xfrm>
              <a:prstGeom prst="line">
                <a:avLst/>
              </a:prstGeom>
              <a:ln w="88900">
                <a:solidFill>
                  <a:srgbClr val="FF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>
                <a:off x="1783787" y="2179096"/>
                <a:ext cx="432000" cy="0"/>
              </a:xfrm>
              <a:prstGeom prst="line">
                <a:avLst/>
              </a:prstGeom>
              <a:ln w="88900">
                <a:solidFill>
                  <a:srgbClr val="FF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423699" y="2364120"/>
                <a:ext cx="792088" cy="0"/>
              </a:xfrm>
              <a:prstGeom prst="line">
                <a:avLst/>
              </a:prstGeom>
              <a:ln w="88900">
                <a:solidFill>
                  <a:srgbClr val="FF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423699" y="2535188"/>
                <a:ext cx="792088" cy="0"/>
              </a:xfrm>
              <a:prstGeom prst="line">
                <a:avLst/>
              </a:prstGeom>
              <a:ln w="88900">
                <a:solidFill>
                  <a:srgbClr val="FF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Rectangle 53"/>
              <p:cNvSpPr/>
              <p:nvPr/>
            </p:nvSpPr>
            <p:spPr>
              <a:xfrm>
                <a:off x="1421472" y="1953288"/>
                <a:ext cx="288032" cy="288032"/>
              </a:xfrm>
              <a:prstGeom prst="rect">
                <a:avLst/>
              </a:prstGeom>
              <a:solidFill>
                <a:srgbClr val="FF8000"/>
              </a:solidFill>
              <a:ln>
                <a:solidFill>
                  <a:srgbClr val="FF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>
                <a:off x="1423699" y="2717304"/>
                <a:ext cx="792088" cy="0"/>
              </a:xfrm>
              <a:prstGeom prst="line">
                <a:avLst/>
              </a:prstGeom>
              <a:ln w="88900">
                <a:solidFill>
                  <a:srgbClr val="FF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423699" y="2918088"/>
                <a:ext cx="792088" cy="0"/>
              </a:xfrm>
              <a:prstGeom prst="line">
                <a:avLst/>
              </a:prstGeom>
              <a:ln w="88900">
                <a:solidFill>
                  <a:srgbClr val="FF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1423699" y="3100204"/>
                <a:ext cx="792088" cy="0"/>
              </a:xfrm>
              <a:prstGeom prst="line">
                <a:avLst/>
              </a:prstGeom>
              <a:ln w="88900">
                <a:solidFill>
                  <a:srgbClr val="FF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Group 159"/>
          <p:cNvGrpSpPr/>
          <p:nvPr/>
        </p:nvGrpSpPr>
        <p:grpSpPr>
          <a:xfrm>
            <a:off x="5508104" y="1988840"/>
            <a:ext cx="3312368" cy="2843287"/>
            <a:chOff x="5508104" y="1700808"/>
            <a:chExt cx="3312368" cy="2843287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5508104" y="2988658"/>
              <a:ext cx="1512168" cy="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30"/>
            <p:cNvGrpSpPr/>
            <p:nvPr/>
          </p:nvGrpSpPr>
          <p:grpSpPr>
            <a:xfrm flipH="1">
              <a:off x="7123726" y="2397736"/>
              <a:ext cx="1201899" cy="1505880"/>
              <a:chOff x="5898232" y="3950196"/>
              <a:chExt cx="801266" cy="1003920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flipV="1">
                <a:off x="6041107" y="4378052"/>
                <a:ext cx="567333" cy="194692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6051426" y="4378052"/>
                <a:ext cx="648072" cy="576064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898232" y="4239369"/>
                <a:ext cx="739924" cy="85725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027043" y="3950196"/>
                <a:ext cx="648072" cy="360040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58"/>
            <p:cNvGrpSpPr/>
            <p:nvPr/>
          </p:nvGrpSpPr>
          <p:grpSpPr>
            <a:xfrm>
              <a:off x="8172400" y="1700808"/>
              <a:ext cx="432048" cy="611039"/>
              <a:chOff x="2339752" y="4149080"/>
              <a:chExt cx="432048" cy="611039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2339752" y="4149080"/>
                <a:ext cx="432048" cy="611039"/>
              </a:xfrm>
              <a:prstGeom prst="rect">
                <a:avLst/>
              </a:prstGeom>
              <a:ln w="3175">
                <a:solidFill>
                  <a:schemeClr val="accent1"/>
                </a:solidFill>
              </a:ln>
              <a:effectLst>
                <a:outerShdw blurRad="40000" dist="23000" dir="5400000" rotWithShape="0">
                  <a:schemeClr val="accent1">
                    <a:alpha val="35000"/>
                  </a:schemeClr>
                </a:outerShdw>
              </a:effectLst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>
                <a:off x="2542710" y="4254847"/>
                <a:ext cx="162000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H="1">
                <a:off x="2542710" y="4324231"/>
                <a:ext cx="162000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2407677" y="4393615"/>
                <a:ext cx="297033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2407677" y="4457765"/>
                <a:ext cx="297033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Rectangle 64"/>
              <p:cNvSpPr/>
              <p:nvPr/>
            </p:nvSpPr>
            <p:spPr>
              <a:xfrm>
                <a:off x="2406842" y="4239553"/>
                <a:ext cx="108012" cy="10801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66" name="Straight Connector 65"/>
              <p:cNvCxnSpPr/>
              <p:nvPr/>
            </p:nvCxnSpPr>
            <p:spPr>
              <a:xfrm>
                <a:off x="2407677" y="4526059"/>
                <a:ext cx="297033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2407677" y="4601353"/>
                <a:ext cx="297033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2407677" y="4669646"/>
                <a:ext cx="297033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68"/>
            <p:cNvGrpSpPr/>
            <p:nvPr/>
          </p:nvGrpSpPr>
          <p:grpSpPr>
            <a:xfrm>
              <a:off x="8388424" y="2492896"/>
              <a:ext cx="432048" cy="611039"/>
              <a:chOff x="2339752" y="4149080"/>
              <a:chExt cx="432048" cy="611039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2339752" y="4149080"/>
                <a:ext cx="432048" cy="611039"/>
              </a:xfrm>
              <a:prstGeom prst="rect">
                <a:avLst/>
              </a:prstGeom>
              <a:ln w="3175">
                <a:solidFill>
                  <a:schemeClr val="accent1"/>
                </a:solidFill>
              </a:ln>
              <a:effectLst>
                <a:outerShdw blurRad="40000" dist="23000" dir="5400000" rotWithShape="0">
                  <a:schemeClr val="accent1">
                    <a:alpha val="35000"/>
                  </a:schemeClr>
                </a:outerShdw>
              </a:effectLst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>
                <a:off x="2542710" y="4254847"/>
                <a:ext cx="162000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H="1">
                <a:off x="2542710" y="4324231"/>
                <a:ext cx="162000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2407677" y="4393615"/>
                <a:ext cx="297033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2407677" y="4457765"/>
                <a:ext cx="297033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Rectangle 74"/>
              <p:cNvSpPr/>
              <p:nvPr/>
            </p:nvSpPr>
            <p:spPr>
              <a:xfrm>
                <a:off x="2406842" y="4239553"/>
                <a:ext cx="108012" cy="10801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>
                <a:off x="2407677" y="4526059"/>
                <a:ext cx="297033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2407677" y="4601353"/>
                <a:ext cx="297033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2407677" y="4669646"/>
                <a:ext cx="297033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78"/>
            <p:cNvGrpSpPr/>
            <p:nvPr/>
          </p:nvGrpSpPr>
          <p:grpSpPr>
            <a:xfrm>
              <a:off x="8316416" y="3212976"/>
              <a:ext cx="432048" cy="611039"/>
              <a:chOff x="2339752" y="4149080"/>
              <a:chExt cx="432048" cy="611039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2339752" y="4149080"/>
                <a:ext cx="432048" cy="611039"/>
              </a:xfrm>
              <a:prstGeom prst="rect">
                <a:avLst/>
              </a:prstGeom>
              <a:ln w="3175">
                <a:solidFill>
                  <a:schemeClr val="accent1"/>
                </a:solidFill>
              </a:ln>
              <a:effectLst>
                <a:outerShdw blurRad="40000" dist="23000" dir="5400000" rotWithShape="0">
                  <a:schemeClr val="accent1">
                    <a:alpha val="35000"/>
                  </a:schemeClr>
                </a:outerShdw>
              </a:effectLst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81" name="Straight Connector 80"/>
              <p:cNvCxnSpPr/>
              <p:nvPr/>
            </p:nvCxnSpPr>
            <p:spPr>
              <a:xfrm>
                <a:off x="2542710" y="4254847"/>
                <a:ext cx="162000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flipH="1">
                <a:off x="2542710" y="4324231"/>
                <a:ext cx="162000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2407677" y="4393615"/>
                <a:ext cx="297033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2407677" y="4457765"/>
                <a:ext cx="297033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Rectangle 84"/>
              <p:cNvSpPr/>
              <p:nvPr/>
            </p:nvSpPr>
            <p:spPr>
              <a:xfrm>
                <a:off x="2406842" y="4239553"/>
                <a:ext cx="108012" cy="10801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>
                <a:off x="2407677" y="4526059"/>
                <a:ext cx="297033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2407677" y="4601353"/>
                <a:ext cx="297033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2407677" y="4669646"/>
                <a:ext cx="297033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88"/>
            <p:cNvGrpSpPr/>
            <p:nvPr/>
          </p:nvGrpSpPr>
          <p:grpSpPr>
            <a:xfrm>
              <a:off x="8172400" y="3933056"/>
              <a:ext cx="432048" cy="611039"/>
              <a:chOff x="2339752" y="4149080"/>
              <a:chExt cx="432048" cy="611039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2339752" y="4149080"/>
                <a:ext cx="432048" cy="611039"/>
              </a:xfrm>
              <a:prstGeom prst="rect">
                <a:avLst/>
              </a:prstGeom>
              <a:ln w="3175">
                <a:solidFill>
                  <a:schemeClr val="accent1"/>
                </a:solidFill>
              </a:ln>
              <a:effectLst>
                <a:outerShdw blurRad="40000" dist="23000" dir="5400000" rotWithShape="0">
                  <a:schemeClr val="accent1">
                    <a:alpha val="35000"/>
                  </a:schemeClr>
                </a:outerShdw>
              </a:effectLst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>
                <a:off x="2542710" y="4254847"/>
                <a:ext cx="162000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flipH="1">
                <a:off x="2542710" y="4324231"/>
                <a:ext cx="162000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2407677" y="4393615"/>
                <a:ext cx="297033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2407677" y="4457765"/>
                <a:ext cx="297033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Rectangle 94"/>
              <p:cNvSpPr/>
              <p:nvPr/>
            </p:nvSpPr>
            <p:spPr>
              <a:xfrm>
                <a:off x="2406842" y="4239553"/>
                <a:ext cx="108012" cy="10801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96" name="Straight Connector 95"/>
              <p:cNvCxnSpPr/>
              <p:nvPr/>
            </p:nvCxnSpPr>
            <p:spPr>
              <a:xfrm>
                <a:off x="2407677" y="4526059"/>
                <a:ext cx="297033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2407677" y="4601353"/>
                <a:ext cx="297033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2407677" y="4669646"/>
                <a:ext cx="297033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" name="Group 158"/>
          <p:cNvGrpSpPr/>
          <p:nvPr/>
        </p:nvGrpSpPr>
        <p:grpSpPr>
          <a:xfrm>
            <a:off x="395536" y="1484784"/>
            <a:ext cx="3456384" cy="3923407"/>
            <a:chOff x="467544" y="1052736"/>
            <a:chExt cx="3456384" cy="3923407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411760" y="2994219"/>
              <a:ext cx="1512168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636260" y="1806087"/>
              <a:ext cx="648072" cy="108012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1245884" y="3045081"/>
              <a:ext cx="851000" cy="29203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261362" y="3045081"/>
              <a:ext cx="972108" cy="86409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958547" y="3133671"/>
              <a:ext cx="324036" cy="1188132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031571" y="2837057"/>
              <a:ext cx="1109886" cy="1285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224788" y="2403297"/>
              <a:ext cx="972108" cy="54006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98"/>
            <p:cNvGrpSpPr/>
            <p:nvPr/>
          </p:nvGrpSpPr>
          <p:grpSpPr>
            <a:xfrm>
              <a:off x="1187624" y="1052736"/>
              <a:ext cx="432048" cy="611039"/>
              <a:chOff x="2339752" y="4149080"/>
              <a:chExt cx="432048" cy="611039"/>
            </a:xfrm>
          </p:grpSpPr>
          <p:sp>
            <p:nvSpPr>
              <p:cNvPr id="100" name="Rectangle 99"/>
              <p:cNvSpPr/>
              <p:nvPr/>
            </p:nvSpPr>
            <p:spPr>
              <a:xfrm>
                <a:off x="2339752" y="4149080"/>
                <a:ext cx="432048" cy="611039"/>
              </a:xfrm>
              <a:prstGeom prst="rect">
                <a:avLst/>
              </a:prstGeom>
              <a:ln w="3175">
                <a:solidFill>
                  <a:schemeClr val="bg1">
                    <a:lumMod val="50000"/>
                  </a:schemeClr>
                </a:solidFill>
              </a:ln>
              <a:effectLst>
                <a:outerShdw blurRad="40000" dist="23000" dir="5400000" rotWithShape="0">
                  <a:srgbClr val="4B4B4B">
                    <a:alpha val="35000"/>
                  </a:srgbClr>
                </a:outerShdw>
              </a:effectLst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101" name="Straight Connector 100"/>
              <p:cNvCxnSpPr/>
              <p:nvPr/>
            </p:nvCxnSpPr>
            <p:spPr>
              <a:xfrm>
                <a:off x="2542710" y="4254847"/>
                <a:ext cx="162000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flipH="1">
                <a:off x="2542710" y="4324231"/>
                <a:ext cx="162000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2407677" y="4393615"/>
                <a:ext cx="297033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2407677" y="4457765"/>
                <a:ext cx="297033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Rectangle 104"/>
              <p:cNvSpPr/>
              <p:nvPr/>
            </p:nvSpPr>
            <p:spPr>
              <a:xfrm>
                <a:off x="2406842" y="4239553"/>
                <a:ext cx="108012" cy="10801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106" name="Straight Connector 105"/>
              <p:cNvCxnSpPr/>
              <p:nvPr/>
            </p:nvCxnSpPr>
            <p:spPr>
              <a:xfrm>
                <a:off x="2407677" y="4526059"/>
                <a:ext cx="297033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2407677" y="4601353"/>
                <a:ext cx="297033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2407677" y="4669646"/>
                <a:ext cx="297033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108"/>
            <p:cNvGrpSpPr/>
            <p:nvPr/>
          </p:nvGrpSpPr>
          <p:grpSpPr>
            <a:xfrm>
              <a:off x="683568" y="1700808"/>
              <a:ext cx="432048" cy="611039"/>
              <a:chOff x="2339752" y="4149080"/>
              <a:chExt cx="432048" cy="611039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2339752" y="4149080"/>
                <a:ext cx="432048" cy="611039"/>
              </a:xfrm>
              <a:prstGeom prst="rect">
                <a:avLst/>
              </a:prstGeom>
              <a:ln w="3175">
                <a:solidFill>
                  <a:schemeClr val="bg1">
                    <a:lumMod val="50000"/>
                  </a:schemeClr>
                </a:solidFill>
              </a:ln>
              <a:effectLst>
                <a:outerShdw blurRad="40000" dist="23000" dir="5400000" rotWithShape="0">
                  <a:srgbClr val="4B4B4B">
                    <a:alpha val="35000"/>
                  </a:srgbClr>
                </a:outerShdw>
              </a:effectLst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111" name="Straight Connector 110"/>
              <p:cNvCxnSpPr/>
              <p:nvPr/>
            </p:nvCxnSpPr>
            <p:spPr>
              <a:xfrm>
                <a:off x="2542710" y="4254847"/>
                <a:ext cx="162000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flipH="1">
                <a:off x="2542710" y="4324231"/>
                <a:ext cx="162000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2407677" y="4393615"/>
                <a:ext cx="297033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2407677" y="4457765"/>
                <a:ext cx="297033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Rectangle 114"/>
              <p:cNvSpPr/>
              <p:nvPr/>
            </p:nvSpPr>
            <p:spPr>
              <a:xfrm>
                <a:off x="2406842" y="4239553"/>
                <a:ext cx="108012" cy="10801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116" name="Straight Connector 115"/>
              <p:cNvCxnSpPr/>
              <p:nvPr/>
            </p:nvCxnSpPr>
            <p:spPr>
              <a:xfrm>
                <a:off x="2407677" y="4526059"/>
                <a:ext cx="297033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2407677" y="4601353"/>
                <a:ext cx="297033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2407677" y="4669646"/>
                <a:ext cx="297033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118"/>
            <p:cNvGrpSpPr/>
            <p:nvPr/>
          </p:nvGrpSpPr>
          <p:grpSpPr>
            <a:xfrm>
              <a:off x="899592" y="4005064"/>
              <a:ext cx="432048" cy="611039"/>
              <a:chOff x="2339752" y="4149080"/>
              <a:chExt cx="432048" cy="611039"/>
            </a:xfrm>
          </p:grpSpPr>
          <p:sp>
            <p:nvSpPr>
              <p:cNvPr id="120" name="Rectangle 119"/>
              <p:cNvSpPr/>
              <p:nvPr/>
            </p:nvSpPr>
            <p:spPr>
              <a:xfrm>
                <a:off x="2339752" y="4149080"/>
                <a:ext cx="432048" cy="611039"/>
              </a:xfrm>
              <a:prstGeom prst="rect">
                <a:avLst/>
              </a:prstGeom>
              <a:ln w="3175">
                <a:solidFill>
                  <a:schemeClr val="bg1">
                    <a:lumMod val="50000"/>
                  </a:schemeClr>
                </a:solidFill>
              </a:ln>
              <a:effectLst>
                <a:outerShdw blurRad="40000" dist="23000" dir="5400000" rotWithShape="0">
                  <a:srgbClr val="4B4B4B">
                    <a:alpha val="35000"/>
                  </a:srgbClr>
                </a:outerShdw>
              </a:effectLst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121" name="Straight Connector 120"/>
              <p:cNvCxnSpPr/>
              <p:nvPr/>
            </p:nvCxnSpPr>
            <p:spPr>
              <a:xfrm>
                <a:off x="2542710" y="4254847"/>
                <a:ext cx="162000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flipH="1">
                <a:off x="2542710" y="4324231"/>
                <a:ext cx="162000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2407677" y="4393615"/>
                <a:ext cx="297033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2407677" y="4457765"/>
                <a:ext cx="297033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Rectangle 124"/>
              <p:cNvSpPr/>
              <p:nvPr/>
            </p:nvSpPr>
            <p:spPr>
              <a:xfrm>
                <a:off x="2406842" y="4239553"/>
                <a:ext cx="108012" cy="10801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126" name="Straight Connector 125"/>
              <p:cNvCxnSpPr/>
              <p:nvPr/>
            </p:nvCxnSpPr>
            <p:spPr>
              <a:xfrm>
                <a:off x="2407677" y="4526059"/>
                <a:ext cx="297033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2407677" y="4601353"/>
                <a:ext cx="297033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2407677" y="4669646"/>
                <a:ext cx="297033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128"/>
            <p:cNvGrpSpPr/>
            <p:nvPr/>
          </p:nvGrpSpPr>
          <p:grpSpPr>
            <a:xfrm>
              <a:off x="683568" y="3140968"/>
              <a:ext cx="432048" cy="611039"/>
              <a:chOff x="2339752" y="4149080"/>
              <a:chExt cx="432048" cy="611039"/>
            </a:xfrm>
          </p:grpSpPr>
          <p:sp>
            <p:nvSpPr>
              <p:cNvPr id="130" name="Rectangle 129"/>
              <p:cNvSpPr/>
              <p:nvPr/>
            </p:nvSpPr>
            <p:spPr>
              <a:xfrm>
                <a:off x="2339752" y="4149080"/>
                <a:ext cx="432048" cy="611039"/>
              </a:xfrm>
              <a:prstGeom prst="rect">
                <a:avLst/>
              </a:prstGeom>
              <a:ln w="3175">
                <a:solidFill>
                  <a:schemeClr val="bg1">
                    <a:lumMod val="50000"/>
                  </a:schemeClr>
                </a:solidFill>
              </a:ln>
              <a:effectLst>
                <a:outerShdw blurRad="40000" dist="23000" dir="5400000" rotWithShape="0">
                  <a:srgbClr val="4B4B4B">
                    <a:alpha val="35000"/>
                  </a:srgbClr>
                </a:outerShdw>
              </a:effectLst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131" name="Straight Connector 130"/>
              <p:cNvCxnSpPr/>
              <p:nvPr/>
            </p:nvCxnSpPr>
            <p:spPr>
              <a:xfrm>
                <a:off x="2542710" y="4254847"/>
                <a:ext cx="162000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flipH="1">
                <a:off x="2542710" y="4324231"/>
                <a:ext cx="162000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2407677" y="4393615"/>
                <a:ext cx="297033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2407677" y="4457765"/>
                <a:ext cx="297033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5" name="Rectangle 134"/>
              <p:cNvSpPr/>
              <p:nvPr/>
            </p:nvSpPr>
            <p:spPr>
              <a:xfrm>
                <a:off x="2406842" y="4239553"/>
                <a:ext cx="108012" cy="10801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136" name="Straight Connector 135"/>
              <p:cNvCxnSpPr/>
              <p:nvPr/>
            </p:nvCxnSpPr>
            <p:spPr>
              <a:xfrm>
                <a:off x="2407677" y="4526059"/>
                <a:ext cx="297033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2407677" y="4601353"/>
                <a:ext cx="297033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2407677" y="4669646"/>
                <a:ext cx="297033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138"/>
            <p:cNvGrpSpPr/>
            <p:nvPr/>
          </p:nvGrpSpPr>
          <p:grpSpPr>
            <a:xfrm>
              <a:off x="1619672" y="4365104"/>
              <a:ext cx="432048" cy="611039"/>
              <a:chOff x="2339752" y="4149080"/>
              <a:chExt cx="432048" cy="611039"/>
            </a:xfrm>
          </p:grpSpPr>
          <p:sp>
            <p:nvSpPr>
              <p:cNvPr id="140" name="Rectangle 139"/>
              <p:cNvSpPr/>
              <p:nvPr/>
            </p:nvSpPr>
            <p:spPr>
              <a:xfrm>
                <a:off x="2339752" y="4149080"/>
                <a:ext cx="432048" cy="611039"/>
              </a:xfrm>
              <a:prstGeom prst="rect">
                <a:avLst/>
              </a:prstGeom>
              <a:ln w="3175">
                <a:solidFill>
                  <a:schemeClr val="bg1">
                    <a:lumMod val="50000"/>
                  </a:schemeClr>
                </a:solidFill>
              </a:ln>
              <a:effectLst>
                <a:outerShdw blurRad="40000" dist="23000" dir="5400000" rotWithShape="0">
                  <a:srgbClr val="4B4B4B">
                    <a:alpha val="35000"/>
                  </a:srgbClr>
                </a:outerShdw>
              </a:effectLst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141" name="Straight Connector 140"/>
              <p:cNvCxnSpPr/>
              <p:nvPr/>
            </p:nvCxnSpPr>
            <p:spPr>
              <a:xfrm>
                <a:off x="2542710" y="4254847"/>
                <a:ext cx="162000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flipH="1">
                <a:off x="2542710" y="4324231"/>
                <a:ext cx="162000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>
                <a:off x="2407677" y="4393615"/>
                <a:ext cx="297033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2407677" y="4457765"/>
                <a:ext cx="297033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5" name="Rectangle 144"/>
              <p:cNvSpPr/>
              <p:nvPr/>
            </p:nvSpPr>
            <p:spPr>
              <a:xfrm>
                <a:off x="2406842" y="4239553"/>
                <a:ext cx="108012" cy="10801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146" name="Straight Connector 145"/>
              <p:cNvCxnSpPr/>
              <p:nvPr/>
            </p:nvCxnSpPr>
            <p:spPr>
              <a:xfrm>
                <a:off x="2407677" y="4526059"/>
                <a:ext cx="297033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>
                <a:off x="2407677" y="4601353"/>
                <a:ext cx="297033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2407677" y="4669646"/>
                <a:ext cx="297033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148"/>
            <p:cNvGrpSpPr/>
            <p:nvPr/>
          </p:nvGrpSpPr>
          <p:grpSpPr>
            <a:xfrm>
              <a:off x="467544" y="2420888"/>
              <a:ext cx="432048" cy="611039"/>
              <a:chOff x="2339752" y="4149080"/>
              <a:chExt cx="432048" cy="611039"/>
            </a:xfrm>
          </p:grpSpPr>
          <p:sp>
            <p:nvSpPr>
              <p:cNvPr id="150" name="Rectangle 149"/>
              <p:cNvSpPr/>
              <p:nvPr/>
            </p:nvSpPr>
            <p:spPr>
              <a:xfrm>
                <a:off x="2339752" y="4149080"/>
                <a:ext cx="432048" cy="611039"/>
              </a:xfrm>
              <a:prstGeom prst="rect">
                <a:avLst/>
              </a:prstGeom>
              <a:ln w="3175">
                <a:solidFill>
                  <a:schemeClr val="bg1">
                    <a:lumMod val="50000"/>
                  </a:schemeClr>
                </a:solidFill>
              </a:ln>
              <a:effectLst>
                <a:outerShdw blurRad="40000" dist="23000" dir="5400000" rotWithShape="0">
                  <a:srgbClr val="4B4B4B">
                    <a:alpha val="35000"/>
                  </a:srgbClr>
                </a:outerShdw>
              </a:effectLst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151" name="Straight Connector 150"/>
              <p:cNvCxnSpPr/>
              <p:nvPr/>
            </p:nvCxnSpPr>
            <p:spPr>
              <a:xfrm>
                <a:off x="2542710" y="4254847"/>
                <a:ext cx="162000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flipH="1">
                <a:off x="2542710" y="4324231"/>
                <a:ext cx="162000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2407677" y="4393615"/>
                <a:ext cx="297033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>
                <a:off x="2407677" y="4457765"/>
                <a:ext cx="297033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5" name="Rectangle 154"/>
              <p:cNvSpPr/>
              <p:nvPr/>
            </p:nvSpPr>
            <p:spPr>
              <a:xfrm>
                <a:off x="2406842" y="4239553"/>
                <a:ext cx="108012" cy="10801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156" name="Straight Connector 155"/>
              <p:cNvCxnSpPr/>
              <p:nvPr/>
            </p:nvCxnSpPr>
            <p:spPr>
              <a:xfrm>
                <a:off x="2407677" y="4526059"/>
                <a:ext cx="297033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>
                <a:off x="2407677" y="4601353"/>
                <a:ext cx="297033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2407677" y="4669646"/>
                <a:ext cx="297033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28" name="Picture 4" descr="http://www.researchamerica.org/uploads/garfieldheadshotbw.jpg"/>
          <p:cNvPicPr>
            <a:picLocks noChangeAspect="1" noChangeArrowheads="1"/>
          </p:cNvPicPr>
          <p:nvPr/>
        </p:nvPicPr>
        <p:blipFill>
          <a:blip r:embed="rId2"/>
          <a:srcRect b="13147"/>
          <a:stretch>
            <a:fillRect/>
          </a:stretch>
        </p:blipFill>
        <p:spPr bwMode="auto">
          <a:xfrm>
            <a:off x="6588224" y="288032"/>
            <a:ext cx="1381125" cy="1844824"/>
          </a:xfrm>
          <a:prstGeom prst="rect">
            <a:avLst/>
          </a:prstGeom>
          <a:noFill/>
        </p:spPr>
      </p:pic>
      <p:sp>
        <p:nvSpPr>
          <p:cNvPr id="139" name="Slide Number Placeholder 138"/>
          <p:cNvSpPr>
            <a:spLocks noGrp="1"/>
          </p:cNvSpPr>
          <p:nvPr>
            <p:ph type="sldNum" sz="quarter" idx="11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0AE2576-C027-489A-A6B4-82298D8F817D}" type="slidenum">
              <a:rPr lang="en-US" sz="1600" smtClean="0"/>
              <a:pPr/>
              <a:t>5</a:t>
            </a:fld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ABEECA-CC44-4707-AEED-985F2E925DAD}" type="slidenum">
              <a:rPr lang="en-US" sz="1600" smtClean="0"/>
              <a:pPr/>
              <a:t>6</a:t>
            </a:fld>
            <a:endParaRPr lang="en-US" sz="1600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900113" y="620266"/>
            <a:ext cx="7200279" cy="720502"/>
          </a:xfrm>
        </p:spPr>
        <p:txBody>
          <a:bodyPr/>
          <a:lstStyle/>
          <a:p>
            <a:r>
              <a:rPr lang="en-US" dirty="0" smtClean="0"/>
              <a:t>WEB OF SCIENCE: </a:t>
            </a:r>
            <a:r>
              <a:rPr lang="ru-RU" dirty="0" smtClean="0"/>
              <a:t>ОТБОР ЖУРНАЛОВ</a:t>
            </a:r>
            <a:endParaRPr lang="ru-RU" dirty="0"/>
          </a:p>
        </p:txBody>
      </p:sp>
      <p:sp>
        <p:nvSpPr>
          <p:cNvPr id="12" name="Диагональная полоса 3"/>
          <p:cNvSpPr/>
          <p:nvPr/>
        </p:nvSpPr>
        <p:spPr>
          <a:xfrm rot="13459642">
            <a:off x="3311468" y="980728"/>
            <a:ext cx="2521064" cy="2467145"/>
          </a:xfrm>
          <a:prstGeom prst="diagStripe">
            <a:avLst>
              <a:gd name="adj" fmla="val 2600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13" name="Группа 7"/>
          <p:cNvGrpSpPr/>
          <p:nvPr/>
        </p:nvGrpSpPr>
        <p:grpSpPr>
          <a:xfrm>
            <a:off x="4145325" y="3494751"/>
            <a:ext cx="916108" cy="1158385"/>
            <a:chOff x="3972490" y="3907372"/>
            <a:chExt cx="1365418" cy="1726522"/>
          </a:xfrm>
          <a:solidFill>
            <a:srgbClr val="FFC000"/>
          </a:solidFill>
        </p:grpSpPr>
        <p:sp>
          <p:nvSpPr>
            <p:cNvPr id="14" name="Прямоугольник 5"/>
            <p:cNvSpPr/>
            <p:nvPr/>
          </p:nvSpPr>
          <p:spPr>
            <a:xfrm>
              <a:off x="3972490" y="3907372"/>
              <a:ext cx="1365418" cy="9361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Прямоугольный треугольник 6"/>
            <p:cNvSpPr/>
            <p:nvPr/>
          </p:nvSpPr>
          <p:spPr>
            <a:xfrm flipV="1">
              <a:off x="3972490" y="4841806"/>
              <a:ext cx="1364400" cy="792088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23528" y="1556792"/>
            <a:ext cx="9270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4B4B4B"/>
                </a:solidFill>
              </a:rPr>
              <a:t>Всего в мире издается 30 - 60 000 научных журналов</a:t>
            </a:r>
            <a:endParaRPr lang="ru-RU" sz="2400" dirty="0">
              <a:solidFill>
                <a:srgbClr val="4B4B4B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67744" y="4653136"/>
            <a:ext cx="4824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+mj-lt"/>
                <a:cs typeface="ＭＳ Ｐゴシック" charset="-128"/>
              </a:rPr>
              <a:t>WEB OF SCIENCE</a:t>
            </a:r>
            <a:endParaRPr lang="ru-RU" sz="2800" b="1" dirty="0">
              <a:solidFill>
                <a:schemeClr val="tx2"/>
              </a:solidFill>
              <a:latin typeface="+mj-lt"/>
              <a:cs typeface="ＭＳ Ｐゴシック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22338" y="5157193"/>
            <a:ext cx="7370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4B4B4B"/>
                </a:solidFill>
              </a:rPr>
              <a:t>12</a:t>
            </a:r>
            <a:r>
              <a:rPr lang="en-US" sz="2400" dirty="0" smtClean="0">
                <a:solidFill>
                  <a:srgbClr val="4B4B4B"/>
                </a:solidFill>
              </a:rPr>
              <a:t> 5</a:t>
            </a:r>
            <a:r>
              <a:rPr lang="ru-RU" sz="2400" dirty="0" smtClean="0">
                <a:solidFill>
                  <a:srgbClr val="4B4B4B"/>
                </a:solidFill>
              </a:rPr>
              <a:t>00 наиболее влиятельных журналов</a:t>
            </a:r>
            <a:endParaRPr lang="en-US" sz="2400" dirty="0" smtClean="0">
              <a:solidFill>
                <a:srgbClr val="4B4B4B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47664" y="5661248"/>
            <a:ext cx="6057900" cy="707886"/>
          </a:xfrm>
          <a:prstGeom prst="rect">
            <a:avLst/>
          </a:prstGeom>
          <a:solidFill>
            <a:schemeClr val="bg1"/>
          </a:solidFill>
          <a:ln w="25400">
            <a:solidFill>
              <a:srgbClr val="FFB4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Thomson Reuters </a:t>
            </a:r>
            <a:r>
              <a:rPr lang="ru-RU" sz="2000" dirty="0" smtClean="0">
                <a:solidFill>
                  <a:schemeClr val="tx2"/>
                </a:solidFill>
              </a:rPr>
              <a:t>не является издателем </a:t>
            </a:r>
          </a:p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научных журналов</a:t>
            </a:r>
            <a:endParaRPr lang="en-US" sz="20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ОТБОРА ЖУРНАЛОВ В </a:t>
            </a:r>
            <a:r>
              <a:rPr lang="en-US" dirty="0" smtClean="0"/>
              <a:t>THOMSON REUTERS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2700000">
            <a:off x="2805154" y="2259799"/>
            <a:ext cx="3533693" cy="3533693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95736" y="1732551"/>
            <a:ext cx="2304256" cy="2234430"/>
          </a:xfrm>
          <a:prstGeom prst="roundRect">
            <a:avLst>
              <a:gd name="adj" fmla="val 1151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Издательские стандарты</a:t>
            </a:r>
          </a:p>
          <a:p>
            <a:pPr algn="ctr"/>
            <a:r>
              <a:rPr lang="ru-RU" sz="5400" dirty="0" smtClean="0">
                <a:sym typeface="Wingdings"/>
              </a:rPr>
              <a:t></a:t>
            </a:r>
            <a:endParaRPr lang="ru-RU" sz="5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95736" y="4106633"/>
            <a:ext cx="2304256" cy="2234430"/>
          </a:xfrm>
          <a:prstGeom prst="roundRect">
            <a:avLst>
              <a:gd name="adj" fmla="val 1151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Содержание журнала</a:t>
            </a:r>
          </a:p>
          <a:p>
            <a:pPr algn="ctr"/>
            <a:r>
              <a:rPr lang="ru-RU" sz="5400" dirty="0" smtClean="0">
                <a:sym typeface="Wingdings"/>
              </a:rPr>
              <a:t></a:t>
            </a:r>
            <a:endParaRPr lang="ru-RU" sz="5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44008" y="1732551"/>
            <a:ext cx="2304256" cy="2234430"/>
          </a:xfrm>
          <a:prstGeom prst="roundRect">
            <a:avLst>
              <a:gd name="adj" fmla="val 1151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Международный состав</a:t>
            </a:r>
          </a:p>
          <a:p>
            <a:pPr algn="ctr"/>
            <a:r>
              <a:rPr lang="ru-RU" sz="5400" dirty="0" smtClean="0">
                <a:solidFill>
                  <a:srgbClr val="4B4B4B"/>
                </a:solidFill>
                <a:sym typeface="Webdings"/>
              </a:rPr>
              <a:t></a:t>
            </a:r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4008" y="4106633"/>
            <a:ext cx="2304256" cy="2234430"/>
          </a:xfrm>
          <a:prstGeom prst="roundRect">
            <a:avLst>
              <a:gd name="adj" fmla="val 1151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Анализ цитирования</a:t>
            </a:r>
          </a:p>
          <a:p>
            <a:pPr algn="ctr"/>
            <a:r>
              <a:rPr lang="ru-RU" sz="5400" dirty="0" smtClean="0">
                <a:sym typeface="Wingdings"/>
              </a:rPr>
              <a:t></a:t>
            </a:r>
            <a:endParaRPr lang="ru-RU" sz="5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ABEECA-CC44-4707-AEED-985F2E925DAD}" type="slidenum">
              <a:rPr lang="en-US" sz="1600" smtClean="0"/>
              <a:pPr/>
              <a:t>7</a:t>
            </a:fld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СЕССИЯ 1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СОРТИРОВКА РЕЗУЛЬТАТОВ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ПОЛНАЯ ЗАПИСЬ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ANALYZE RESULTS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MARKED LIST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СОХРАНЕНИЕ И ЭКСПОРТ РЕЗУЛЬТАТОВ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СОХРАНЕНИЕ ИСТОРИИ ПОИСКА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ОПОВЕЩЕНИЯ О НОВЫХ ПУБЛИКАЦИЯХ&amp;quot;&quot;/&gt;&lt;property id=&quot;20307&quot; value=&quot;263&quot;/&gt;&lt;/object&gt;&lt;object type=&quot;3&quot; unique_id=&quot;10012&quot;&gt;&lt;property id=&quot;20148&quot; value=&quot;5&quot;/&gt;&lt;property id=&quot;20300&quot; value=&quot;Slide 9 - &amp;quot;ОПОВЕЩЕНИЯ О ЦИТИРОВАНИЯХ&amp;quot;&quot;/&gt;&lt;property id=&quot;20307&quot; value=&quot;2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blank">
  <a:themeElements>
    <a:clrScheme name="tr_presentation_template_05-01-08 2">
      <a:dk1>
        <a:srgbClr val="4B4B4B"/>
      </a:dk1>
      <a:lt1>
        <a:srgbClr val="FFFFFF"/>
      </a:lt1>
      <a:dk2>
        <a:srgbClr val="FF8000"/>
      </a:dk2>
      <a:lt2>
        <a:srgbClr val="BABABA"/>
      </a:lt2>
      <a:accent1>
        <a:srgbClr val="78A22F"/>
      </a:accent1>
      <a:accent2>
        <a:srgbClr val="FFB400"/>
      </a:accent2>
      <a:accent3>
        <a:srgbClr val="FFFFFF"/>
      </a:accent3>
      <a:accent4>
        <a:srgbClr val="3F3F3F"/>
      </a:accent4>
      <a:accent5>
        <a:srgbClr val="BECEAD"/>
      </a:accent5>
      <a:accent6>
        <a:srgbClr val="E7A300"/>
      </a:accent6>
      <a:hlink>
        <a:srgbClr val="766C62"/>
      </a:hlink>
      <a:folHlink>
        <a:srgbClr val="A0968C"/>
      </a:folHlink>
    </a:clrScheme>
    <a:fontScheme name="tr_presentation_template_05-01-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tr_presentation_template_05-01-08 1">
        <a:dk1>
          <a:srgbClr val="4B4B4B"/>
        </a:dk1>
        <a:lt1>
          <a:srgbClr val="FFFFFF"/>
        </a:lt1>
        <a:dk2>
          <a:srgbClr val="FF8000"/>
        </a:dk2>
        <a:lt2>
          <a:srgbClr val="A0968C"/>
        </a:lt2>
        <a:accent1>
          <a:srgbClr val="005A84"/>
        </a:accent1>
        <a:accent2>
          <a:srgbClr val="6234A4"/>
        </a:accent2>
        <a:accent3>
          <a:srgbClr val="FFFFFF"/>
        </a:accent3>
        <a:accent4>
          <a:srgbClr val="3F3F3F"/>
        </a:accent4>
        <a:accent5>
          <a:srgbClr val="AAB5C2"/>
        </a:accent5>
        <a:accent6>
          <a:srgbClr val="582E94"/>
        </a:accent6>
        <a:hlink>
          <a:srgbClr val="828282"/>
        </a:hlink>
        <a:folHlink>
          <a:srgbClr val="BABA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presentation_template_05-01-08 2">
        <a:dk1>
          <a:srgbClr val="4B4B4B"/>
        </a:dk1>
        <a:lt1>
          <a:srgbClr val="FFFFFF"/>
        </a:lt1>
        <a:dk2>
          <a:srgbClr val="FF8000"/>
        </a:dk2>
        <a:lt2>
          <a:srgbClr val="BABABA"/>
        </a:lt2>
        <a:accent1>
          <a:srgbClr val="78A22F"/>
        </a:accent1>
        <a:accent2>
          <a:srgbClr val="FFB400"/>
        </a:accent2>
        <a:accent3>
          <a:srgbClr val="FFFFFF"/>
        </a:accent3>
        <a:accent4>
          <a:srgbClr val="3F3F3F"/>
        </a:accent4>
        <a:accent5>
          <a:srgbClr val="BECEAD"/>
        </a:accent5>
        <a:accent6>
          <a:srgbClr val="E7A300"/>
        </a:accent6>
        <a:hlink>
          <a:srgbClr val="766C62"/>
        </a:hlink>
        <a:folHlink>
          <a:srgbClr val="A09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presentation_template_05-01-08 3">
        <a:dk1>
          <a:srgbClr val="4B4B4B"/>
        </a:dk1>
        <a:lt1>
          <a:srgbClr val="FFFFFF"/>
        </a:lt1>
        <a:dk2>
          <a:srgbClr val="FF8000"/>
        </a:dk2>
        <a:lt2>
          <a:srgbClr val="BABABA"/>
        </a:lt2>
        <a:accent1>
          <a:srgbClr val="766C62"/>
        </a:accent1>
        <a:accent2>
          <a:srgbClr val="A0968C"/>
        </a:accent2>
        <a:accent3>
          <a:srgbClr val="FFFFFF"/>
        </a:accent3>
        <a:accent4>
          <a:srgbClr val="3F3F3F"/>
        </a:accent4>
        <a:accent5>
          <a:srgbClr val="BDBAB7"/>
        </a:accent5>
        <a:accent6>
          <a:srgbClr val="91877E"/>
        </a:accent6>
        <a:hlink>
          <a:srgbClr val="0083BF"/>
        </a:hlink>
        <a:folHlink>
          <a:srgbClr val="78A2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presentation_template_05-01-08 4">
        <a:dk1>
          <a:srgbClr val="4B4B4B"/>
        </a:dk1>
        <a:lt1>
          <a:srgbClr val="FFFFFF"/>
        </a:lt1>
        <a:dk2>
          <a:srgbClr val="FF8000"/>
        </a:dk2>
        <a:lt2>
          <a:srgbClr val="A0968C"/>
        </a:lt2>
        <a:accent1>
          <a:srgbClr val="FF8000"/>
        </a:accent1>
        <a:accent2>
          <a:srgbClr val="DC0A0A"/>
        </a:accent2>
        <a:accent3>
          <a:srgbClr val="FFFFFF"/>
        </a:accent3>
        <a:accent4>
          <a:srgbClr val="3F3F3F"/>
        </a:accent4>
        <a:accent5>
          <a:srgbClr val="FFC0AA"/>
        </a:accent5>
        <a:accent6>
          <a:srgbClr val="C70808"/>
        </a:accent6>
        <a:hlink>
          <a:srgbClr val="766C62"/>
        </a:hlink>
        <a:folHlink>
          <a:srgbClr val="A09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presentation_template_05-01-08 5">
        <a:dk1>
          <a:srgbClr val="A0968C"/>
        </a:dk1>
        <a:lt1>
          <a:srgbClr val="FFFFFF"/>
        </a:lt1>
        <a:dk2>
          <a:srgbClr val="5F5F5F"/>
        </a:dk2>
        <a:lt2>
          <a:srgbClr val="FFFFFF"/>
        </a:lt2>
        <a:accent1>
          <a:srgbClr val="005A84"/>
        </a:accent1>
        <a:accent2>
          <a:srgbClr val="6234A4"/>
        </a:accent2>
        <a:accent3>
          <a:srgbClr val="B6B6B6"/>
        </a:accent3>
        <a:accent4>
          <a:srgbClr val="DADADA"/>
        </a:accent4>
        <a:accent5>
          <a:srgbClr val="AAB5C2"/>
        </a:accent5>
        <a:accent6>
          <a:srgbClr val="582E94"/>
        </a:accent6>
        <a:hlink>
          <a:srgbClr val="828282"/>
        </a:hlink>
        <a:folHlink>
          <a:srgbClr val="BABAB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5597</TotalTime>
  <Words>379</Words>
  <Application>Microsoft Office PowerPoint</Application>
  <PresentationFormat>On-screen Show (4:3)</PresentationFormat>
  <Paragraphs>72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</vt:lpstr>
      <vt:lpstr>СЕССИЯ 1</vt:lpstr>
      <vt:lpstr>THOMSON REUTERS</vt:lpstr>
      <vt:lpstr>THOMSON REUTERS: ОСНОВНЫЕ НАПРАВЛЕНИЯ </vt:lpstr>
      <vt:lpstr>НАПРАВЛЕНИЕ IP&amp;SCIENCE</vt:lpstr>
      <vt:lpstr>Slide 5</vt:lpstr>
      <vt:lpstr>WEB OF SCIENCE: ОТБОР ЖУРНАЛОВ</vt:lpstr>
      <vt:lpstr>КРИТЕРИИ ОТБОРА ЖУРНАЛОВ В THOMSON REUTERS</vt:lpstr>
    </vt:vector>
  </TitlesOfParts>
  <Company>Thomson Reuters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СЕССИЯ 1</dc:title>
  <dc:creator>Sergey Paramonov</dc:creator>
  <cp:lastModifiedBy>uc157801</cp:lastModifiedBy>
  <cp:revision>137</cp:revision>
  <dcterms:created xsi:type="dcterms:W3CDTF">2013-08-06T07:48:19Z</dcterms:created>
  <dcterms:modified xsi:type="dcterms:W3CDTF">2013-11-15T07:26:28Z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-16099056</vt:i4>
  </property>
  <property fmtid="{D5CDD505-2E9C-101B-9397-08002B2CF9AE}" pid="3" name="_NewReviewCycle">
    <vt:lpwstr/>
  </property>
  <property fmtid="{D5CDD505-2E9C-101B-9397-08002B2CF9AE}" pid="4" name="_EmailSubject">
    <vt:lpwstr>Presentation modules update</vt:lpwstr>
  </property>
  <property fmtid="{D5CDD505-2E9C-101B-9397-08002B2CF9AE}" pid="5" name="_AuthorEmail">
    <vt:lpwstr>valentin.bogorov@thomsonreuters.com</vt:lpwstr>
  </property>
  <property fmtid="{D5CDD505-2E9C-101B-9397-08002B2CF9AE}" pid="6" name="_AuthorEmailDisplayName">
    <vt:lpwstr>Bogorov, Valentin (GGO)</vt:lpwstr>
  </property>
</Properties>
</file>