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5" r:id="rId3"/>
    <p:sldId id="263" r:id="rId4"/>
    <p:sldId id="281" r:id="rId5"/>
    <p:sldId id="269" r:id="rId6"/>
    <p:sldId id="261" r:id="rId7"/>
    <p:sldId id="280" r:id="rId8"/>
    <p:sldId id="277" r:id="rId9"/>
    <p:sldId id="275" r:id="rId10"/>
    <p:sldId id="262" r:id="rId11"/>
    <p:sldId id="282" r:id="rId12"/>
    <p:sldId id="260" r:id="rId13"/>
    <p:sldId id="283" r:id="rId14"/>
    <p:sldId id="259" r:id="rId15"/>
    <p:sldId id="264" r:id="rId16"/>
    <p:sldId id="272" r:id="rId17"/>
    <p:sldId id="274" r:id="rId18"/>
    <p:sldId id="266" r:id="rId19"/>
    <p:sldId id="265" r:id="rId20"/>
    <p:sldId id="284" r:id="rId21"/>
    <p:sldId id="276" r:id="rId22"/>
    <p:sldId id="279" r:id="rId23"/>
    <p:sldId id="267" r:id="rId24"/>
    <p:sldId id="278" r:id="rId25"/>
  </p:sldIdLst>
  <p:sldSz cx="11880850" cy="8280400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08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AF85"/>
    <a:srgbClr val="66FFFF"/>
    <a:srgbClr val="4E9834"/>
    <a:srgbClr val="00FFFF"/>
    <a:srgbClr val="E1E6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65" autoAdjust="0"/>
    <p:restoredTop sz="95528" autoAdjust="0"/>
  </p:normalViewPr>
  <p:slideViewPr>
    <p:cSldViewPr snapToGrid="0">
      <p:cViewPr varScale="1">
        <p:scale>
          <a:sx n="82" d="100"/>
          <a:sy n="82" d="100"/>
        </p:scale>
        <p:origin x="-240" y="-78"/>
      </p:cViewPr>
      <p:guideLst>
        <p:guide orient="horz" pos="2608"/>
        <p:guide pos="3742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9CF2D-94B9-4AD7-A814-006B22149E98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08E1580-EE43-4912-A119-61AE10C50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3816458-0E2B-478D-9D06-67EF5CEB1F79}" type="parTrans" cxnId="{C17F3912-3163-421F-A768-EF1CC728BCA2}">
      <dgm:prSet/>
      <dgm:spPr/>
      <dgm:t>
        <a:bodyPr/>
        <a:lstStyle/>
        <a:p>
          <a:endParaRPr lang="ru-RU"/>
        </a:p>
      </dgm:t>
    </dgm:pt>
    <dgm:pt modelId="{F9990D77-9C87-4B63-98D1-76CFF0D7555A}" type="sibTrans" cxnId="{C17F3912-3163-421F-A768-EF1CC728BCA2}">
      <dgm:prSet/>
      <dgm:spPr/>
      <dgm:t>
        <a:bodyPr/>
        <a:lstStyle/>
        <a:p>
          <a:endParaRPr lang="ru-RU"/>
        </a:p>
      </dgm:t>
    </dgm:pt>
    <dgm:pt modelId="{E3828514-D7D4-4225-9CE3-DB8A15390DF9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Теоретический блок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33447-E2F0-4A0C-8A78-434B55CFF1B2}" type="parTrans" cxnId="{D09C48D9-E1B3-43B3-908C-7AB5012B6A19}">
      <dgm:prSet/>
      <dgm:spPr/>
      <dgm:t>
        <a:bodyPr/>
        <a:lstStyle/>
        <a:p>
          <a:endParaRPr lang="ru-RU"/>
        </a:p>
      </dgm:t>
    </dgm:pt>
    <dgm:pt modelId="{1A98FB5C-F520-4EBA-9ECA-DAF3A6C3F21E}" type="sibTrans" cxnId="{D09C48D9-E1B3-43B3-908C-7AB5012B6A19}">
      <dgm:prSet/>
      <dgm:spPr/>
      <dgm:t>
        <a:bodyPr/>
        <a:lstStyle/>
        <a:p>
          <a:endParaRPr lang="ru-RU"/>
        </a:p>
      </dgm:t>
    </dgm:pt>
    <dgm:pt modelId="{DA37BA57-7D63-4456-BC40-2AAC144149E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7CC6705-65B9-4223-8C55-7A513DFF7C35}" type="parTrans" cxnId="{8385A518-0A97-472F-B9E0-3EBBF90A4245}">
      <dgm:prSet/>
      <dgm:spPr/>
      <dgm:t>
        <a:bodyPr/>
        <a:lstStyle/>
        <a:p>
          <a:endParaRPr lang="ru-RU"/>
        </a:p>
      </dgm:t>
    </dgm:pt>
    <dgm:pt modelId="{FF03A377-59A4-4BEA-BBEB-94DB0FD549C1}" type="sibTrans" cxnId="{8385A518-0A97-472F-B9E0-3EBBF90A4245}">
      <dgm:prSet/>
      <dgm:spPr/>
      <dgm:t>
        <a:bodyPr/>
        <a:lstStyle/>
        <a:p>
          <a:endParaRPr lang="ru-RU"/>
        </a:p>
      </dgm:t>
    </dgm:pt>
    <dgm:pt modelId="{8C63F036-80FD-4921-9800-5AE00A0E22BC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Практический блок 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9BAB0-1BE6-4878-A41E-C2F6314121DC}" type="parTrans" cxnId="{52C912F6-DE6B-4A6E-9225-25FDBF37AA8E}">
      <dgm:prSet/>
      <dgm:spPr/>
      <dgm:t>
        <a:bodyPr/>
        <a:lstStyle/>
        <a:p>
          <a:endParaRPr lang="ru-RU"/>
        </a:p>
      </dgm:t>
    </dgm:pt>
    <dgm:pt modelId="{16E79E3C-6D93-44C5-A4CF-FE3B5E3FAE3A}" type="sibTrans" cxnId="{52C912F6-DE6B-4A6E-9225-25FDBF37AA8E}">
      <dgm:prSet/>
      <dgm:spPr/>
      <dgm:t>
        <a:bodyPr/>
        <a:lstStyle/>
        <a:p>
          <a:endParaRPr lang="ru-RU"/>
        </a:p>
      </dgm:t>
    </dgm:pt>
    <dgm:pt modelId="{8CFBB88E-FB42-49F1-AD60-DA4E88862D1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43004EF-DB01-4393-BDEB-777469BA0F9A}" type="parTrans" cxnId="{7CEA46BF-7B91-4C15-B556-090D7D5A0F98}">
      <dgm:prSet/>
      <dgm:spPr/>
      <dgm:t>
        <a:bodyPr/>
        <a:lstStyle/>
        <a:p>
          <a:endParaRPr lang="ru-RU"/>
        </a:p>
      </dgm:t>
    </dgm:pt>
    <dgm:pt modelId="{1FD35F10-89CE-4150-92D1-E9FE4428FDE3}" type="sibTrans" cxnId="{7CEA46BF-7B91-4C15-B556-090D7D5A0F98}">
      <dgm:prSet/>
      <dgm:spPr/>
      <dgm:t>
        <a:bodyPr/>
        <a:lstStyle/>
        <a:p>
          <a:endParaRPr lang="ru-RU"/>
        </a:p>
      </dgm:t>
    </dgm:pt>
    <dgm:pt modelId="{ED58EFDB-B1A4-4C93-BB5B-5430A930F536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Действия в неотложных ситуациях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C0F06-7245-43CC-ABD7-7D85FD082E29}" type="parTrans" cxnId="{39A74D0C-5B6B-44C4-8A1A-A5614FEBCBF4}">
      <dgm:prSet/>
      <dgm:spPr/>
      <dgm:t>
        <a:bodyPr/>
        <a:lstStyle/>
        <a:p>
          <a:endParaRPr lang="ru-RU"/>
        </a:p>
      </dgm:t>
    </dgm:pt>
    <dgm:pt modelId="{9CB1BAED-FBD5-4986-BBE8-1EC0736BC6F8}" type="sibTrans" cxnId="{39A74D0C-5B6B-44C4-8A1A-A5614FEBCBF4}">
      <dgm:prSet/>
      <dgm:spPr/>
      <dgm:t>
        <a:bodyPr/>
        <a:lstStyle/>
        <a:p>
          <a:endParaRPr lang="ru-RU"/>
        </a:p>
      </dgm:t>
    </dgm:pt>
    <dgm:pt modelId="{755CA2B7-7BAE-46A1-98C6-7751549102D0}" type="pres">
      <dgm:prSet presAssocID="{8CB9CF2D-94B9-4AD7-A814-006B22149E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8FE94-D3CC-4598-B95F-9E5D443786C0}" type="pres">
      <dgm:prSet presAssocID="{F08E1580-EE43-4912-A119-61AE10C50410}" presName="composite" presStyleCnt="0"/>
      <dgm:spPr/>
    </dgm:pt>
    <dgm:pt modelId="{B9A79BEB-0FB3-4E7B-9952-D0824A9FD878}" type="pres">
      <dgm:prSet presAssocID="{F08E1580-EE43-4912-A119-61AE10C50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D5D77-E022-4C54-8C77-CC079370B84D}" type="pres">
      <dgm:prSet presAssocID="{F08E1580-EE43-4912-A119-61AE10C50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18217-232F-4EE1-9D81-332C7512D63E}" type="pres">
      <dgm:prSet presAssocID="{F9990D77-9C87-4B63-98D1-76CFF0D7555A}" presName="sp" presStyleCnt="0"/>
      <dgm:spPr/>
    </dgm:pt>
    <dgm:pt modelId="{C8F1CEF3-7C5E-4113-B58E-6D464F652988}" type="pres">
      <dgm:prSet presAssocID="{DA37BA57-7D63-4456-BC40-2AAC144149E2}" presName="composite" presStyleCnt="0"/>
      <dgm:spPr/>
    </dgm:pt>
    <dgm:pt modelId="{8AFF4F74-5D6A-412C-867C-8B797657212C}" type="pres">
      <dgm:prSet presAssocID="{DA37BA57-7D63-4456-BC40-2AAC144149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F5FF3-038D-4C83-BFBE-FD6A74E6E20C}" type="pres">
      <dgm:prSet presAssocID="{DA37BA57-7D63-4456-BC40-2AAC144149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010F8-F777-4090-AF0E-EF748FB57683}" type="pres">
      <dgm:prSet presAssocID="{FF03A377-59A4-4BEA-BBEB-94DB0FD549C1}" presName="sp" presStyleCnt="0"/>
      <dgm:spPr/>
    </dgm:pt>
    <dgm:pt modelId="{F4FE1AC6-7139-4804-A315-895094CCB570}" type="pres">
      <dgm:prSet presAssocID="{8CFBB88E-FB42-49F1-AD60-DA4E88862D19}" presName="composite" presStyleCnt="0"/>
      <dgm:spPr/>
    </dgm:pt>
    <dgm:pt modelId="{7A75C1A6-F4F1-4EFC-995C-13B3286778B5}" type="pres">
      <dgm:prSet presAssocID="{8CFBB88E-FB42-49F1-AD60-DA4E88862D1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9582-713B-49E0-82F6-1ACA21BF39C0}" type="pres">
      <dgm:prSet presAssocID="{8CFBB88E-FB42-49F1-AD60-DA4E88862D19}" presName="descendantText" presStyleLbl="alignAcc1" presStyleIdx="2" presStyleCnt="3" custLinFactNeighborX="4905" custLinFactNeighborY="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9641D-4198-4368-8162-5FE7C71D2219}" type="presOf" srcId="{8CFBB88E-FB42-49F1-AD60-DA4E88862D19}" destId="{7A75C1A6-F4F1-4EFC-995C-13B3286778B5}" srcOrd="0" destOrd="0" presId="urn:microsoft.com/office/officeart/2005/8/layout/chevron2"/>
    <dgm:cxn modelId="{D09C48D9-E1B3-43B3-908C-7AB5012B6A19}" srcId="{F08E1580-EE43-4912-A119-61AE10C50410}" destId="{E3828514-D7D4-4225-9CE3-DB8A15390DF9}" srcOrd="0" destOrd="0" parTransId="{85333447-E2F0-4A0C-8A78-434B55CFF1B2}" sibTransId="{1A98FB5C-F520-4EBA-9ECA-DAF3A6C3F21E}"/>
    <dgm:cxn modelId="{A14903D6-A107-435C-9A2D-3665D6120579}" type="presOf" srcId="{ED58EFDB-B1A4-4C93-BB5B-5430A930F536}" destId="{C1BB9582-713B-49E0-82F6-1ACA21BF39C0}" srcOrd="0" destOrd="0" presId="urn:microsoft.com/office/officeart/2005/8/layout/chevron2"/>
    <dgm:cxn modelId="{8385A518-0A97-472F-B9E0-3EBBF90A4245}" srcId="{8CB9CF2D-94B9-4AD7-A814-006B22149E98}" destId="{DA37BA57-7D63-4456-BC40-2AAC144149E2}" srcOrd="1" destOrd="0" parTransId="{57CC6705-65B9-4223-8C55-7A513DFF7C35}" sibTransId="{FF03A377-59A4-4BEA-BBEB-94DB0FD549C1}"/>
    <dgm:cxn modelId="{C17F3912-3163-421F-A768-EF1CC728BCA2}" srcId="{8CB9CF2D-94B9-4AD7-A814-006B22149E98}" destId="{F08E1580-EE43-4912-A119-61AE10C50410}" srcOrd="0" destOrd="0" parTransId="{33816458-0E2B-478D-9D06-67EF5CEB1F79}" sibTransId="{F9990D77-9C87-4B63-98D1-76CFF0D7555A}"/>
    <dgm:cxn modelId="{7CEA46BF-7B91-4C15-B556-090D7D5A0F98}" srcId="{8CB9CF2D-94B9-4AD7-A814-006B22149E98}" destId="{8CFBB88E-FB42-49F1-AD60-DA4E88862D19}" srcOrd="2" destOrd="0" parTransId="{543004EF-DB01-4393-BDEB-777469BA0F9A}" sibTransId="{1FD35F10-89CE-4150-92D1-E9FE4428FDE3}"/>
    <dgm:cxn modelId="{09F257FE-F816-45DC-86C0-69EEAB074FFB}" type="presOf" srcId="{8C63F036-80FD-4921-9800-5AE00A0E22BC}" destId="{150F5FF3-038D-4C83-BFBE-FD6A74E6E20C}" srcOrd="0" destOrd="0" presId="urn:microsoft.com/office/officeart/2005/8/layout/chevron2"/>
    <dgm:cxn modelId="{C49270E6-D1AC-41EF-9623-331C63B11B62}" type="presOf" srcId="{E3828514-D7D4-4225-9CE3-DB8A15390DF9}" destId="{1CED5D77-E022-4C54-8C77-CC079370B84D}" srcOrd="0" destOrd="0" presId="urn:microsoft.com/office/officeart/2005/8/layout/chevron2"/>
    <dgm:cxn modelId="{39A74D0C-5B6B-44C4-8A1A-A5614FEBCBF4}" srcId="{8CFBB88E-FB42-49F1-AD60-DA4E88862D19}" destId="{ED58EFDB-B1A4-4C93-BB5B-5430A930F536}" srcOrd="0" destOrd="0" parTransId="{781C0F06-7245-43CC-ABD7-7D85FD082E29}" sibTransId="{9CB1BAED-FBD5-4986-BBE8-1EC0736BC6F8}"/>
    <dgm:cxn modelId="{018770D5-508A-464A-8FC2-779B43C22974}" type="presOf" srcId="{8CB9CF2D-94B9-4AD7-A814-006B22149E98}" destId="{755CA2B7-7BAE-46A1-98C6-7751549102D0}" srcOrd="0" destOrd="0" presId="urn:microsoft.com/office/officeart/2005/8/layout/chevron2"/>
    <dgm:cxn modelId="{2CD08567-29DA-4612-AB29-AED4F301D16F}" type="presOf" srcId="{DA37BA57-7D63-4456-BC40-2AAC144149E2}" destId="{8AFF4F74-5D6A-412C-867C-8B797657212C}" srcOrd="0" destOrd="0" presId="urn:microsoft.com/office/officeart/2005/8/layout/chevron2"/>
    <dgm:cxn modelId="{B81CB1B4-9D4B-4D5A-8B10-F33979E8CCFD}" type="presOf" srcId="{F08E1580-EE43-4912-A119-61AE10C50410}" destId="{B9A79BEB-0FB3-4E7B-9952-D0824A9FD878}" srcOrd="0" destOrd="0" presId="urn:microsoft.com/office/officeart/2005/8/layout/chevron2"/>
    <dgm:cxn modelId="{52C912F6-DE6B-4A6E-9225-25FDBF37AA8E}" srcId="{DA37BA57-7D63-4456-BC40-2AAC144149E2}" destId="{8C63F036-80FD-4921-9800-5AE00A0E22BC}" srcOrd="0" destOrd="0" parTransId="{B529BAB0-1BE6-4878-A41E-C2F6314121DC}" sibTransId="{16E79E3C-6D93-44C5-A4CF-FE3B5E3FAE3A}"/>
    <dgm:cxn modelId="{318404E3-9799-45C1-A087-F27E4991EA2B}" type="presParOf" srcId="{755CA2B7-7BAE-46A1-98C6-7751549102D0}" destId="{B4C8FE94-D3CC-4598-B95F-9E5D443786C0}" srcOrd="0" destOrd="0" presId="urn:microsoft.com/office/officeart/2005/8/layout/chevron2"/>
    <dgm:cxn modelId="{6D2B50DD-A8E8-4678-9E60-B1B1043D1DEC}" type="presParOf" srcId="{B4C8FE94-D3CC-4598-B95F-9E5D443786C0}" destId="{B9A79BEB-0FB3-4E7B-9952-D0824A9FD878}" srcOrd="0" destOrd="0" presId="urn:microsoft.com/office/officeart/2005/8/layout/chevron2"/>
    <dgm:cxn modelId="{02C44100-C1AA-46E4-9AAB-F4D1425DCF0D}" type="presParOf" srcId="{B4C8FE94-D3CC-4598-B95F-9E5D443786C0}" destId="{1CED5D77-E022-4C54-8C77-CC079370B84D}" srcOrd="1" destOrd="0" presId="urn:microsoft.com/office/officeart/2005/8/layout/chevron2"/>
    <dgm:cxn modelId="{D726A8B3-B2AB-4C09-9558-45A7CAE59E9C}" type="presParOf" srcId="{755CA2B7-7BAE-46A1-98C6-7751549102D0}" destId="{B9A18217-232F-4EE1-9D81-332C7512D63E}" srcOrd="1" destOrd="0" presId="urn:microsoft.com/office/officeart/2005/8/layout/chevron2"/>
    <dgm:cxn modelId="{2CB51666-8388-470B-ADB3-18A9B0AF2341}" type="presParOf" srcId="{755CA2B7-7BAE-46A1-98C6-7751549102D0}" destId="{C8F1CEF3-7C5E-4113-B58E-6D464F652988}" srcOrd="2" destOrd="0" presId="urn:microsoft.com/office/officeart/2005/8/layout/chevron2"/>
    <dgm:cxn modelId="{1291C560-6F47-485E-8756-421C20A5ED39}" type="presParOf" srcId="{C8F1CEF3-7C5E-4113-B58E-6D464F652988}" destId="{8AFF4F74-5D6A-412C-867C-8B797657212C}" srcOrd="0" destOrd="0" presId="urn:microsoft.com/office/officeart/2005/8/layout/chevron2"/>
    <dgm:cxn modelId="{AF5D5C69-CECD-4561-89B7-B835534732A8}" type="presParOf" srcId="{C8F1CEF3-7C5E-4113-B58E-6D464F652988}" destId="{150F5FF3-038D-4C83-BFBE-FD6A74E6E20C}" srcOrd="1" destOrd="0" presId="urn:microsoft.com/office/officeart/2005/8/layout/chevron2"/>
    <dgm:cxn modelId="{73EBCFF6-F20C-49E1-9D84-E1D3986DEAE7}" type="presParOf" srcId="{755CA2B7-7BAE-46A1-98C6-7751549102D0}" destId="{D0F010F8-F777-4090-AF0E-EF748FB57683}" srcOrd="3" destOrd="0" presId="urn:microsoft.com/office/officeart/2005/8/layout/chevron2"/>
    <dgm:cxn modelId="{048F3617-6686-4777-BB5A-27F52C283423}" type="presParOf" srcId="{755CA2B7-7BAE-46A1-98C6-7751549102D0}" destId="{F4FE1AC6-7139-4804-A315-895094CCB570}" srcOrd="4" destOrd="0" presId="urn:microsoft.com/office/officeart/2005/8/layout/chevron2"/>
    <dgm:cxn modelId="{83151D76-C5F6-418B-9A2E-E93B02DD1439}" type="presParOf" srcId="{F4FE1AC6-7139-4804-A315-895094CCB570}" destId="{7A75C1A6-F4F1-4EFC-995C-13B3286778B5}" srcOrd="0" destOrd="0" presId="urn:microsoft.com/office/officeart/2005/8/layout/chevron2"/>
    <dgm:cxn modelId="{86A512FE-36AD-4826-9FDB-4994DAD564E5}" type="presParOf" srcId="{F4FE1AC6-7139-4804-A315-895094CCB570}" destId="{C1BB9582-713B-49E0-82F6-1ACA21BF39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9CF2D-94B9-4AD7-A814-006B22149E98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08E1580-EE43-4912-A119-61AE10C50410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3816458-0E2B-478D-9D06-67EF5CEB1F79}" type="parTrans" cxnId="{C17F3912-3163-421F-A768-EF1CC728BCA2}">
      <dgm:prSet/>
      <dgm:spPr/>
      <dgm:t>
        <a:bodyPr/>
        <a:lstStyle/>
        <a:p>
          <a:endParaRPr lang="ru-RU"/>
        </a:p>
      </dgm:t>
    </dgm:pt>
    <dgm:pt modelId="{F9990D77-9C87-4B63-98D1-76CFF0D7555A}" type="sibTrans" cxnId="{C17F3912-3163-421F-A768-EF1CC728BCA2}">
      <dgm:prSet/>
      <dgm:spPr/>
      <dgm:t>
        <a:bodyPr/>
        <a:lstStyle/>
        <a:p>
          <a:endParaRPr lang="ru-RU"/>
        </a:p>
      </dgm:t>
    </dgm:pt>
    <dgm:pt modelId="{E3828514-D7D4-4225-9CE3-DB8A15390DF9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Культурный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33447-E2F0-4A0C-8A78-434B55CFF1B2}" type="parTrans" cxnId="{D09C48D9-E1B3-43B3-908C-7AB5012B6A19}">
      <dgm:prSet/>
      <dgm:spPr/>
      <dgm:t>
        <a:bodyPr/>
        <a:lstStyle/>
        <a:p>
          <a:endParaRPr lang="ru-RU"/>
        </a:p>
      </dgm:t>
    </dgm:pt>
    <dgm:pt modelId="{1A98FB5C-F520-4EBA-9ECA-DAF3A6C3F21E}" type="sibTrans" cxnId="{D09C48D9-E1B3-43B3-908C-7AB5012B6A19}">
      <dgm:prSet/>
      <dgm:spPr/>
      <dgm:t>
        <a:bodyPr/>
        <a:lstStyle/>
        <a:p>
          <a:endParaRPr lang="ru-RU"/>
        </a:p>
      </dgm:t>
    </dgm:pt>
    <dgm:pt modelId="{DA37BA57-7D63-4456-BC40-2AAC144149E2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57CC6705-65B9-4223-8C55-7A513DFF7C35}" type="parTrans" cxnId="{8385A518-0A97-472F-B9E0-3EBBF90A4245}">
      <dgm:prSet/>
      <dgm:spPr/>
      <dgm:t>
        <a:bodyPr/>
        <a:lstStyle/>
        <a:p>
          <a:endParaRPr lang="ru-RU"/>
        </a:p>
      </dgm:t>
    </dgm:pt>
    <dgm:pt modelId="{FF03A377-59A4-4BEA-BBEB-94DB0FD549C1}" type="sibTrans" cxnId="{8385A518-0A97-472F-B9E0-3EBBF90A4245}">
      <dgm:prSet/>
      <dgm:spPr/>
      <dgm:t>
        <a:bodyPr/>
        <a:lstStyle/>
        <a:p>
          <a:endParaRPr lang="ru-RU"/>
        </a:p>
      </dgm:t>
    </dgm:pt>
    <dgm:pt modelId="{8C63F036-80FD-4921-9800-5AE00A0E22BC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Спортивный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9BAB0-1BE6-4878-A41E-C2F6314121DC}" type="parTrans" cxnId="{52C912F6-DE6B-4A6E-9225-25FDBF37AA8E}">
      <dgm:prSet/>
      <dgm:spPr/>
      <dgm:t>
        <a:bodyPr/>
        <a:lstStyle/>
        <a:p>
          <a:endParaRPr lang="ru-RU"/>
        </a:p>
      </dgm:t>
    </dgm:pt>
    <dgm:pt modelId="{16E79E3C-6D93-44C5-A4CF-FE3B5E3FAE3A}" type="sibTrans" cxnId="{52C912F6-DE6B-4A6E-9225-25FDBF37AA8E}">
      <dgm:prSet/>
      <dgm:spPr/>
      <dgm:t>
        <a:bodyPr/>
        <a:lstStyle/>
        <a:p>
          <a:endParaRPr lang="ru-RU"/>
        </a:p>
      </dgm:t>
    </dgm:pt>
    <dgm:pt modelId="{8CFBB88E-FB42-49F1-AD60-DA4E88862D19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543004EF-DB01-4393-BDEB-777469BA0F9A}" type="parTrans" cxnId="{7CEA46BF-7B91-4C15-B556-090D7D5A0F98}">
      <dgm:prSet/>
      <dgm:spPr/>
      <dgm:t>
        <a:bodyPr/>
        <a:lstStyle/>
        <a:p>
          <a:endParaRPr lang="ru-RU"/>
        </a:p>
      </dgm:t>
    </dgm:pt>
    <dgm:pt modelId="{1FD35F10-89CE-4150-92D1-E9FE4428FDE3}" type="sibTrans" cxnId="{7CEA46BF-7B91-4C15-B556-090D7D5A0F98}">
      <dgm:prSet/>
      <dgm:spPr/>
      <dgm:t>
        <a:bodyPr/>
        <a:lstStyle/>
        <a:p>
          <a:endParaRPr lang="ru-RU"/>
        </a:p>
      </dgm:t>
    </dgm:pt>
    <dgm:pt modelId="{ED58EFDB-B1A4-4C93-BB5B-5430A930F536}">
      <dgm:prSet phldrT="[Текст]" custT="1"/>
      <dgm:spPr>
        <a:solidFill>
          <a:schemeClr val="l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Коммуникативный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C0F06-7245-43CC-ABD7-7D85FD082E29}" type="parTrans" cxnId="{39A74D0C-5B6B-44C4-8A1A-A5614FEBCBF4}">
      <dgm:prSet/>
      <dgm:spPr/>
      <dgm:t>
        <a:bodyPr/>
        <a:lstStyle/>
        <a:p>
          <a:endParaRPr lang="ru-RU"/>
        </a:p>
      </dgm:t>
    </dgm:pt>
    <dgm:pt modelId="{9CB1BAED-FBD5-4986-BBE8-1EC0736BC6F8}" type="sibTrans" cxnId="{39A74D0C-5B6B-44C4-8A1A-A5614FEBCBF4}">
      <dgm:prSet/>
      <dgm:spPr/>
      <dgm:t>
        <a:bodyPr/>
        <a:lstStyle/>
        <a:p>
          <a:endParaRPr lang="ru-RU"/>
        </a:p>
      </dgm:t>
    </dgm:pt>
    <dgm:pt modelId="{755CA2B7-7BAE-46A1-98C6-7751549102D0}" type="pres">
      <dgm:prSet presAssocID="{8CB9CF2D-94B9-4AD7-A814-006B22149E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8FE94-D3CC-4598-B95F-9E5D443786C0}" type="pres">
      <dgm:prSet presAssocID="{F08E1580-EE43-4912-A119-61AE10C50410}" presName="composite" presStyleCnt="0"/>
      <dgm:spPr/>
    </dgm:pt>
    <dgm:pt modelId="{B9A79BEB-0FB3-4E7B-9952-D0824A9FD878}" type="pres">
      <dgm:prSet presAssocID="{F08E1580-EE43-4912-A119-61AE10C50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D5D77-E022-4C54-8C77-CC079370B84D}" type="pres">
      <dgm:prSet presAssocID="{F08E1580-EE43-4912-A119-61AE10C50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18217-232F-4EE1-9D81-332C7512D63E}" type="pres">
      <dgm:prSet presAssocID="{F9990D77-9C87-4B63-98D1-76CFF0D7555A}" presName="sp" presStyleCnt="0"/>
      <dgm:spPr/>
    </dgm:pt>
    <dgm:pt modelId="{C8F1CEF3-7C5E-4113-B58E-6D464F652988}" type="pres">
      <dgm:prSet presAssocID="{DA37BA57-7D63-4456-BC40-2AAC144149E2}" presName="composite" presStyleCnt="0"/>
      <dgm:spPr/>
    </dgm:pt>
    <dgm:pt modelId="{8AFF4F74-5D6A-412C-867C-8B797657212C}" type="pres">
      <dgm:prSet presAssocID="{DA37BA57-7D63-4456-BC40-2AAC144149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F5FF3-038D-4C83-BFBE-FD6A74E6E20C}" type="pres">
      <dgm:prSet presAssocID="{DA37BA57-7D63-4456-BC40-2AAC144149E2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010F8-F777-4090-AF0E-EF748FB57683}" type="pres">
      <dgm:prSet presAssocID="{FF03A377-59A4-4BEA-BBEB-94DB0FD549C1}" presName="sp" presStyleCnt="0"/>
      <dgm:spPr/>
    </dgm:pt>
    <dgm:pt modelId="{F4FE1AC6-7139-4804-A315-895094CCB570}" type="pres">
      <dgm:prSet presAssocID="{8CFBB88E-FB42-49F1-AD60-DA4E88862D19}" presName="composite" presStyleCnt="0"/>
      <dgm:spPr/>
    </dgm:pt>
    <dgm:pt modelId="{7A75C1A6-F4F1-4EFC-995C-13B3286778B5}" type="pres">
      <dgm:prSet presAssocID="{8CFBB88E-FB42-49F1-AD60-DA4E88862D1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9582-713B-49E0-82F6-1ACA21BF39C0}" type="pres">
      <dgm:prSet presAssocID="{8CFBB88E-FB42-49F1-AD60-DA4E88862D19}" presName="descendantText" presStyleLbl="alignAcc1" presStyleIdx="2" presStyleCnt="3" custLinFactNeighborX="4905" custLinFactNeighborY="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C5213A-4BA6-48A7-A642-37C3DC245830}" type="presOf" srcId="{8C63F036-80FD-4921-9800-5AE00A0E22BC}" destId="{150F5FF3-038D-4C83-BFBE-FD6A74E6E20C}" srcOrd="0" destOrd="0" presId="urn:microsoft.com/office/officeart/2005/8/layout/chevron2"/>
    <dgm:cxn modelId="{8385A518-0A97-472F-B9E0-3EBBF90A4245}" srcId="{8CB9CF2D-94B9-4AD7-A814-006B22149E98}" destId="{DA37BA57-7D63-4456-BC40-2AAC144149E2}" srcOrd="1" destOrd="0" parTransId="{57CC6705-65B9-4223-8C55-7A513DFF7C35}" sibTransId="{FF03A377-59A4-4BEA-BBEB-94DB0FD549C1}"/>
    <dgm:cxn modelId="{0A7A75B3-436B-4AFC-9696-CB9D762E6256}" type="presOf" srcId="{F08E1580-EE43-4912-A119-61AE10C50410}" destId="{B9A79BEB-0FB3-4E7B-9952-D0824A9FD878}" srcOrd="0" destOrd="0" presId="urn:microsoft.com/office/officeart/2005/8/layout/chevron2"/>
    <dgm:cxn modelId="{C17F3912-3163-421F-A768-EF1CC728BCA2}" srcId="{8CB9CF2D-94B9-4AD7-A814-006B22149E98}" destId="{F08E1580-EE43-4912-A119-61AE10C50410}" srcOrd="0" destOrd="0" parTransId="{33816458-0E2B-478D-9D06-67EF5CEB1F79}" sibTransId="{F9990D77-9C87-4B63-98D1-76CFF0D7555A}"/>
    <dgm:cxn modelId="{D09C48D9-E1B3-43B3-908C-7AB5012B6A19}" srcId="{F08E1580-EE43-4912-A119-61AE10C50410}" destId="{E3828514-D7D4-4225-9CE3-DB8A15390DF9}" srcOrd="0" destOrd="0" parTransId="{85333447-E2F0-4A0C-8A78-434B55CFF1B2}" sibTransId="{1A98FB5C-F520-4EBA-9ECA-DAF3A6C3F21E}"/>
    <dgm:cxn modelId="{E611D680-4AC7-42B5-A31E-A937EB34891D}" type="presOf" srcId="{8CB9CF2D-94B9-4AD7-A814-006B22149E98}" destId="{755CA2B7-7BAE-46A1-98C6-7751549102D0}" srcOrd="0" destOrd="0" presId="urn:microsoft.com/office/officeart/2005/8/layout/chevron2"/>
    <dgm:cxn modelId="{3220A42B-8B71-47E4-B9DA-FBD0B1287F60}" type="presOf" srcId="{E3828514-D7D4-4225-9CE3-DB8A15390DF9}" destId="{1CED5D77-E022-4C54-8C77-CC079370B84D}" srcOrd="0" destOrd="0" presId="urn:microsoft.com/office/officeart/2005/8/layout/chevron2"/>
    <dgm:cxn modelId="{39A74D0C-5B6B-44C4-8A1A-A5614FEBCBF4}" srcId="{8CFBB88E-FB42-49F1-AD60-DA4E88862D19}" destId="{ED58EFDB-B1A4-4C93-BB5B-5430A930F536}" srcOrd="0" destOrd="0" parTransId="{781C0F06-7245-43CC-ABD7-7D85FD082E29}" sibTransId="{9CB1BAED-FBD5-4986-BBE8-1EC0736BC6F8}"/>
    <dgm:cxn modelId="{52C912F6-DE6B-4A6E-9225-25FDBF37AA8E}" srcId="{DA37BA57-7D63-4456-BC40-2AAC144149E2}" destId="{8C63F036-80FD-4921-9800-5AE00A0E22BC}" srcOrd="0" destOrd="0" parTransId="{B529BAB0-1BE6-4878-A41E-C2F6314121DC}" sibTransId="{16E79E3C-6D93-44C5-A4CF-FE3B5E3FAE3A}"/>
    <dgm:cxn modelId="{53245D9C-1230-4F30-AC51-175DC124ED48}" type="presOf" srcId="{8CFBB88E-FB42-49F1-AD60-DA4E88862D19}" destId="{7A75C1A6-F4F1-4EFC-995C-13B3286778B5}" srcOrd="0" destOrd="0" presId="urn:microsoft.com/office/officeart/2005/8/layout/chevron2"/>
    <dgm:cxn modelId="{A1BB8967-7722-4D4E-9E39-E321FFA5344E}" type="presOf" srcId="{ED58EFDB-B1A4-4C93-BB5B-5430A930F536}" destId="{C1BB9582-713B-49E0-82F6-1ACA21BF39C0}" srcOrd="0" destOrd="0" presId="urn:microsoft.com/office/officeart/2005/8/layout/chevron2"/>
    <dgm:cxn modelId="{7CEA46BF-7B91-4C15-B556-090D7D5A0F98}" srcId="{8CB9CF2D-94B9-4AD7-A814-006B22149E98}" destId="{8CFBB88E-FB42-49F1-AD60-DA4E88862D19}" srcOrd="2" destOrd="0" parTransId="{543004EF-DB01-4393-BDEB-777469BA0F9A}" sibTransId="{1FD35F10-89CE-4150-92D1-E9FE4428FDE3}"/>
    <dgm:cxn modelId="{325CB241-A0A6-4E53-94E4-12E4771E7B50}" type="presOf" srcId="{DA37BA57-7D63-4456-BC40-2AAC144149E2}" destId="{8AFF4F74-5D6A-412C-867C-8B797657212C}" srcOrd="0" destOrd="0" presId="urn:microsoft.com/office/officeart/2005/8/layout/chevron2"/>
    <dgm:cxn modelId="{B7A6DD14-9217-4688-9576-A71482294009}" type="presParOf" srcId="{755CA2B7-7BAE-46A1-98C6-7751549102D0}" destId="{B4C8FE94-D3CC-4598-B95F-9E5D443786C0}" srcOrd="0" destOrd="0" presId="urn:microsoft.com/office/officeart/2005/8/layout/chevron2"/>
    <dgm:cxn modelId="{50CC3B97-26CA-4B28-BAFA-1DDA67AB4CC9}" type="presParOf" srcId="{B4C8FE94-D3CC-4598-B95F-9E5D443786C0}" destId="{B9A79BEB-0FB3-4E7B-9952-D0824A9FD878}" srcOrd="0" destOrd="0" presId="urn:microsoft.com/office/officeart/2005/8/layout/chevron2"/>
    <dgm:cxn modelId="{155FDE3E-CF13-479D-9B65-EF5056C78B9D}" type="presParOf" srcId="{B4C8FE94-D3CC-4598-B95F-9E5D443786C0}" destId="{1CED5D77-E022-4C54-8C77-CC079370B84D}" srcOrd="1" destOrd="0" presId="urn:microsoft.com/office/officeart/2005/8/layout/chevron2"/>
    <dgm:cxn modelId="{DE4B1F21-48A2-45DA-A42F-9BB7C4FAD8C3}" type="presParOf" srcId="{755CA2B7-7BAE-46A1-98C6-7751549102D0}" destId="{B9A18217-232F-4EE1-9D81-332C7512D63E}" srcOrd="1" destOrd="0" presId="urn:microsoft.com/office/officeart/2005/8/layout/chevron2"/>
    <dgm:cxn modelId="{D58898B0-8401-4374-A6F9-75C438C450B4}" type="presParOf" srcId="{755CA2B7-7BAE-46A1-98C6-7751549102D0}" destId="{C8F1CEF3-7C5E-4113-B58E-6D464F652988}" srcOrd="2" destOrd="0" presId="urn:microsoft.com/office/officeart/2005/8/layout/chevron2"/>
    <dgm:cxn modelId="{B16294D4-FDAB-46A8-9FB7-C94C7BB8CA37}" type="presParOf" srcId="{C8F1CEF3-7C5E-4113-B58E-6D464F652988}" destId="{8AFF4F74-5D6A-412C-867C-8B797657212C}" srcOrd="0" destOrd="0" presId="urn:microsoft.com/office/officeart/2005/8/layout/chevron2"/>
    <dgm:cxn modelId="{42632CE6-5BBD-4A1B-8EBF-A9FB7DB4D7A9}" type="presParOf" srcId="{C8F1CEF3-7C5E-4113-B58E-6D464F652988}" destId="{150F5FF3-038D-4C83-BFBE-FD6A74E6E20C}" srcOrd="1" destOrd="0" presId="urn:microsoft.com/office/officeart/2005/8/layout/chevron2"/>
    <dgm:cxn modelId="{209DC91F-F40C-4C06-8DF5-D653FFB1D56F}" type="presParOf" srcId="{755CA2B7-7BAE-46A1-98C6-7751549102D0}" destId="{D0F010F8-F777-4090-AF0E-EF748FB57683}" srcOrd="3" destOrd="0" presId="urn:microsoft.com/office/officeart/2005/8/layout/chevron2"/>
    <dgm:cxn modelId="{9BB5C58F-3C4D-499F-9689-F46835C06621}" type="presParOf" srcId="{755CA2B7-7BAE-46A1-98C6-7751549102D0}" destId="{F4FE1AC6-7139-4804-A315-895094CCB570}" srcOrd="4" destOrd="0" presId="urn:microsoft.com/office/officeart/2005/8/layout/chevron2"/>
    <dgm:cxn modelId="{45B296E0-985A-4314-BF37-91C30632AC98}" type="presParOf" srcId="{F4FE1AC6-7139-4804-A315-895094CCB570}" destId="{7A75C1A6-F4F1-4EFC-995C-13B3286778B5}" srcOrd="0" destOrd="0" presId="urn:microsoft.com/office/officeart/2005/8/layout/chevron2"/>
    <dgm:cxn modelId="{8DB53E0E-BED2-4492-8F8D-228FE85DD479}" type="presParOf" srcId="{F4FE1AC6-7139-4804-A315-895094CCB570}" destId="{C1BB9582-713B-49E0-82F6-1ACA21BF39C0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2C4A13-9F18-45C9-B878-4ABF58127EC5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7A4E99-FCBC-46F2-9100-6DD09E330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496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F59296-9822-4315-A75D-9686AB362D48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1163638"/>
            <a:ext cx="450850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6B57DE-80CF-4C37-AB0B-09D51A6B7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4066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5A1B0-3AC6-4EB3-99C2-7CF0857D3D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517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0677B-7C6E-444B-ACA4-792B18C37F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22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D89613-31F5-4BCC-BD4C-E04EA0D55E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01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26A5EE-5B99-476D-97EC-C265789AC8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34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64004-08ED-4583-99E2-75559D2EE1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89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C586F-27B2-4940-8830-A0FF029ED1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670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C586F-27B2-4940-8830-A0FF029ED1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044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80BF-72E4-41D8-8D60-8BEEBE4A88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5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24" tIns="46662" rIns="93324" bIns="46662" anchor="b"/>
          <a:lstStyle/>
          <a:p>
            <a:pPr algn="r"/>
            <a:fld id="{A63C9C7A-F3FF-4690-B8CB-5BEA25249938}" type="slidenum">
              <a:rPr lang="ru-RU" sz="1200">
                <a:latin typeface="Times New Roman" pitchFamily="18" charset="0"/>
              </a:rPr>
              <a:pPr algn="r"/>
              <a:t>2</a:t>
            </a:fld>
            <a:endParaRPr lang="ru-RU" sz="1200" dirty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E90C2-02A0-4F7F-A370-329B16CF08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90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E90C2-02A0-4F7F-A370-329B16CF08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36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157711-00D4-44C4-B6C9-5203E5E3A4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94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chemeClr val="accent1"/>
                </a:solidFill>
              </a:rPr>
              <a:t>Нужен ли этот слайд? Подскажите пожалуйста, если слаид остается, как обособить больницы?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09985-525F-4FE1-92E3-2DAB91676A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38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EF7091-BA25-4D3B-9E70-F22ACFE24F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5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E90C2-02A0-4F7F-A370-329B16CF08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02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1163638"/>
            <a:ext cx="4508500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0677B-7C6E-444B-ACA4-792B18C37F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95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93050" y="1656080"/>
            <a:ext cx="10201690" cy="2208107"/>
          </a:xfrm>
          <a:ln>
            <a:noFill/>
          </a:ln>
        </p:spPr>
        <p:txBody>
          <a:bodyPr vert="horz" tIns="0" rIns="2304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1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93050" y="3898158"/>
            <a:ext cx="10205650" cy="2116102"/>
          </a:xfrm>
        </p:spPr>
        <p:txBody>
          <a:bodyPr lIns="0" rIns="23041"/>
          <a:lstStyle>
            <a:lvl1pPr marL="0" marR="57603" indent="0" algn="r">
              <a:buNone/>
              <a:defRPr>
                <a:solidFill>
                  <a:schemeClr val="tx1"/>
                </a:solidFill>
              </a:defRPr>
            </a:lvl1pPr>
            <a:lvl2pPr marL="576026" indent="0" algn="ctr">
              <a:buNone/>
            </a:lvl2pPr>
            <a:lvl3pPr marL="1152053" indent="0" algn="ctr">
              <a:buNone/>
            </a:lvl3pPr>
            <a:lvl4pPr marL="1728079" indent="0" algn="ctr">
              <a:buNone/>
            </a:lvl4pPr>
            <a:lvl5pPr marL="2304105" indent="0" algn="ctr">
              <a:buNone/>
            </a:lvl5pPr>
            <a:lvl6pPr marL="2880131" indent="0" algn="ctr">
              <a:buNone/>
            </a:lvl6pPr>
            <a:lvl7pPr marL="3456158" indent="0" algn="ctr">
              <a:buNone/>
            </a:lvl7pPr>
            <a:lvl8pPr marL="4032184" indent="0" algn="ctr">
              <a:buNone/>
            </a:lvl8pPr>
            <a:lvl9pPr marL="460821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81BAA-51FC-4337-BBF9-547793741743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F06E8-5412-43A6-A065-8D9BFFA93F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83D8B-EF58-410B-A5DA-7816DD042B7A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60930-91C9-4DB2-A922-F77C0627CA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1104055"/>
            <a:ext cx="2673191" cy="629272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1104055"/>
            <a:ext cx="7821560" cy="629272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F01D0-6186-4293-8BEF-0522D5913BD0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79E26-C371-43AC-840C-BC73D48355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12" y="1748086"/>
            <a:ext cx="7795166" cy="3956191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34612" y="5980290"/>
            <a:ext cx="7795166" cy="1296824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ACD2-A721-4F2D-839C-F17C466E36A4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AA65-8EA6-4ADA-AA94-14371C1F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793" y="2392117"/>
            <a:ext cx="2871660" cy="69578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84546" y="2392117"/>
            <a:ext cx="2861306" cy="69578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6942873" y="2392117"/>
            <a:ext cx="2857283" cy="69578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35811" y="3220157"/>
            <a:ext cx="2852642" cy="43337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774261" y="3220157"/>
            <a:ext cx="2871589" cy="43337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6942873" y="3220157"/>
            <a:ext cx="2857283" cy="43337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81F6-1EDD-4E9F-A026-75FCC5AB536A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0272-474B-43B8-9A4C-F2584DA69D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EDAFC-7B6A-4318-B201-038098DDF87B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4FC85-F125-448F-B7BC-84C7D413CE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089" y="1589837"/>
            <a:ext cx="10098723" cy="164503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1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089" y="3265632"/>
            <a:ext cx="10098723" cy="1822837"/>
          </a:xfrm>
        </p:spPr>
        <p:txBody>
          <a:bodyPr lIns="57603" rIns="57603"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0439C-9A79-4ED3-A90B-D04AA372134D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38EFE-9224-466D-9E51-DF73D3B41C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850121"/>
            <a:ext cx="10692765" cy="1380067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2318325"/>
            <a:ext cx="5247375" cy="5354659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2318325"/>
            <a:ext cx="5247375" cy="5354659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50ED-A5FE-4EFC-B73E-5B8C7BDAC1A7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BAE26-92FB-42F1-9608-8D7DDF2481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850121"/>
            <a:ext cx="10692765" cy="1380067"/>
          </a:xfrm>
        </p:spPr>
        <p:txBody>
          <a:bodyPr tIns="57603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2240040"/>
            <a:ext cx="5249439" cy="796106"/>
          </a:xfrm>
        </p:spPr>
        <p:txBody>
          <a:bodyPr lIns="57603" tIns="0" rIns="57603" bIns="0" anchor="ctr">
            <a:noAutofit/>
          </a:bodyPr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35307" y="2245485"/>
            <a:ext cx="5251501" cy="790662"/>
          </a:xfrm>
        </p:spPr>
        <p:txBody>
          <a:bodyPr lIns="57603" tIns="0" rIns="57603" bIns="0" anchor="ctr"/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94042" y="3036147"/>
            <a:ext cx="5249439" cy="4643351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3036147"/>
            <a:ext cx="5251501" cy="4643351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4021CC-94D7-41CF-B640-0AA7707466AA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ACFB7-18E6-4B84-BF9E-13C75CA837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850121"/>
            <a:ext cx="10791772" cy="1380067"/>
          </a:xfrm>
        </p:spPr>
        <p:txBody>
          <a:bodyPr vert="horz" tIns="5760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A935E-DF05-48E0-A225-38DD40E8A060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630F7-1124-4E42-BCC5-3F79FC7F5F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E4388-C31C-4B56-ABA0-524CDA485434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171F-4B0A-44D4-8922-7045D66B99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064" y="621032"/>
            <a:ext cx="3564255" cy="140306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1064" y="2024098"/>
            <a:ext cx="3564255" cy="5520267"/>
          </a:xfrm>
        </p:spPr>
        <p:txBody>
          <a:bodyPr lIns="23041" rIns="23041"/>
          <a:lstStyle>
            <a:lvl1pPr marL="0" indent="0" algn="l">
              <a:buNone/>
              <a:defRPr sz="1800"/>
            </a:lvl1pPr>
            <a:lvl2pPr indent="0" algn="l">
              <a:buNone/>
              <a:defRPr sz="1500"/>
            </a:lvl2pPr>
            <a:lvl3pPr indent="0" algn="l">
              <a:buNone/>
              <a:defRPr sz="13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5082" y="2024098"/>
            <a:ext cx="6641725" cy="5520267"/>
          </a:xfrm>
        </p:spPr>
        <p:txBody>
          <a:bodyPr tIns="0"/>
          <a:lstStyle>
            <a:lvl1pPr>
              <a:defRPr sz="3500"/>
            </a:lvl1pPr>
            <a:lvl2pPr>
              <a:defRPr sz="3300"/>
            </a:lvl2pPr>
            <a:lvl3pPr>
              <a:defRPr sz="3000"/>
            </a:lvl3pPr>
            <a:lvl4pPr>
              <a:defRPr sz="25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1A254-6384-44F2-9EBF-5147A6C8D5E6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234E7-52E6-409C-A276-78BFD4FB29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113280" y="1337900"/>
            <a:ext cx="6831489" cy="49682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399816" y="6471425"/>
            <a:ext cx="201974" cy="187689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57" y="1421114"/>
            <a:ext cx="2875166" cy="1910868"/>
          </a:xfrm>
        </p:spPr>
        <p:txBody>
          <a:bodyPr vert="horz" lIns="57603" tIns="57603" rIns="57603" bIns="57603" anchor="b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057" y="3415496"/>
            <a:ext cx="2871205" cy="2631327"/>
          </a:xfrm>
        </p:spPr>
        <p:txBody>
          <a:bodyPr lIns="80644" rIns="57603" bIns="57603" anchor="t"/>
          <a:lstStyle>
            <a:lvl1pPr marL="0" indent="0" algn="l">
              <a:spcBef>
                <a:spcPts val="315"/>
              </a:spcBef>
              <a:buFontTx/>
              <a:buNone/>
              <a:defRPr sz="16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B0B1C-58FA-4F79-B986-0B76A58B05C6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494751" y="7674704"/>
            <a:ext cx="792057" cy="440855"/>
          </a:xfrm>
        </p:spPr>
        <p:txBody>
          <a:bodyPr/>
          <a:lstStyle/>
          <a:p>
            <a:pPr>
              <a:defRPr/>
            </a:pPr>
            <a:fld id="{38E9A036-86C3-4DE5-86EB-478F279ED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529110" y="1448306"/>
            <a:ext cx="5999829" cy="474742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376" y="7023006"/>
            <a:ext cx="11905602" cy="12573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205" tIns="57603" rIns="115205" bIns="5760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692907" y="7509863"/>
            <a:ext cx="6187943" cy="7705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205" tIns="57603" rIns="115205" bIns="5760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376" y="-8626"/>
            <a:ext cx="11905602" cy="12573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205" tIns="57603" rIns="115205" bIns="5760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692907" y="-8625"/>
            <a:ext cx="6187943" cy="7705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205" tIns="57603" rIns="115205" bIns="57603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94043" y="850121"/>
            <a:ext cx="10692765" cy="1380067"/>
          </a:xfrm>
          <a:prstGeom prst="rect">
            <a:avLst/>
          </a:prstGeom>
        </p:spPr>
        <p:txBody>
          <a:bodyPr vert="horz" lIns="0" tIns="57603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94043" y="2336913"/>
            <a:ext cx="10692765" cy="5299456"/>
          </a:xfrm>
          <a:prstGeom prst="rect">
            <a:avLst/>
          </a:prstGeom>
        </p:spPr>
        <p:txBody>
          <a:bodyPr vert="horz" lIns="115205" tIns="57603" rIns="115205" bIns="5760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94043" y="7674704"/>
            <a:ext cx="2772198" cy="44085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CDFB99-8492-421B-9A92-0B60B17EA411}" type="datetimeFigureOut">
              <a:rPr lang="ru-RU" smtClean="0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465248" y="7674704"/>
            <a:ext cx="4356312" cy="44085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296737" y="7674704"/>
            <a:ext cx="990071" cy="44085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A619C09-321C-44ED-A982-D76FC6613E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4709" y="244389"/>
            <a:ext cx="11928337" cy="78387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3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5616" indent="-34561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37" indent="-31105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indent="-31105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668" indent="-26497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43284" indent="-26497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88900" indent="-26497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10" indent="-23041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64926" indent="-230411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10542" indent="-23041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2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1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55.jpeg"/><Relationship Id="rId5" Type="http://schemas.openxmlformats.org/officeDocument/2006/relationships/image" Target="../media/image14.png"/><Relationship Id="rId10" Type="http://schemas.openxmlformats.org/officeDocument/2006/relationships/image" Target="../media/image54.jpeg"/><Relationship Id="rId4" Type="http://schemas.openxmlformats.org/officeDocument/2006/relationships/image" Target="../media/image50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61.jpeg"/><Relationship Id="rId4" Type="http://schemas.openxmlformats.org/officeDocument/2006/relationships/image" Target="../media/image57.jpeg"/><Relationship Id="rId9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Grp="1"/>
          </p:cNvSpPr>
          <p:nvPr>
            <p:ph type="ctrTitle"/>
          </p:nvPr>
        </p:nvSpPr>
        <p:spPr>
          <a:xfrm>
            <a:off x="1059543" y="3193144"/>
            <a:ext cx="10518917" cy="197394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Инновационный компонент </a:t>
            </a:r>
            <a:br>
              <a:rPr lang="ru-RU" sz="4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в практико-ориентированном обучении студентов-медиков</a:t>
            </a:r>
          </a:p>
        </p:txBody>
      </p:sp>
      <p:sp>
        <p:nvSpPr>
          <p:cNvPr id="5" name="Прямоугольник 4"/>
          <p:cNvSpPr>
            <a:spLocks noGrp="1"/>
          </p:cNvSpPr>
          <p:nvPr>
            <p:ph type="subTitle" idx="1"/>
          </p:nvPr>
        </p:nvSpPr>
        <p:spPr>
          <a:xfrm>
            <a:off x="10093123" y="5646074"/>
            <a:ext cx="1549805" cy="55795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cap="non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Цап Н.А</a:t>
            </a:r>
            <a:r>
              <a:rPr lang="ru-RU" sz="2000" b="1" cap="non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000" b="1" cap="none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5" name="Picture 2" descr="I: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059" y="94630"/>
            <a:ext cx="1393912" cy="14457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Games\флаг-академия-кожакопировани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07668" y="744345"/>
            <a:ext cx="1461870" cy="171225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3557" name="Прямоугольник 1"/>
          <p:cNvSpPr txBox="1">
            <a:spLocks/>
          </p:cNvSpPr>
          <p:nvPr/>
        </p:nvSpPr>
        <p:spPr bwMode="auto">
          <a:xfrm>
            <a:off x="1582056" y="984191"/>
            <a:ext cx="8563428" cy="11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Уральский государственный медицинский университет</a:t>
            </a:r>
          </a:p>
          <a:p>
            <a:pPr algn="ct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Кафедра 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детской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хирургии</a:t>
            </a:r>
          </a:p>
          <a:p>
            <a:pPr algn="ctr"/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Екатеринбург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9" descr="Рапс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14821" y="495148"/>
            <a:ext cx="560839" cy="5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8308026"/>
              </p:ext>
            </p:extLst>
          </p:nvPr>
        </p:nvGraphicFramePr>
        <p:xfrm>
          <a:off x="534363" y="2081013"/>
          <a:ext cx="9436963" cy="256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I:\stalla-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70742" y="943272"/>
            <a:ext cx="9622973" cy="731936"/>
          </a:xfrm>
          <a:prstGeom prst="rect">
            <a:avLst/>
          </a:prstGeom>
        </p:spPr>
        <p:txBody>
          <a:bodyPr vert="horz" lIns="0" tIns="57603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Организация работы Зимней школы</a:t>
            </a:r>
          </a:p>
        </p:txBody>
      </p:sp>
      <p:graphicFrame>
        <p:nvGraphicFramePr>
          <p:cNvPr id="10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8308026"/>
              </p:ext>
            </p:extLst>
          </p:nvPr>
        </p:nvGraphicFramePr>
        <p:xfrm>
          <a:off x="571016" y="4722472"/>
          <a:ext cx="9436963" cy="259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Grp="1"/>
          </p:cNvSpPr>
          <p:nvPr>
            <p:ph type="title"/>
          </p:nvPr>
        </p:nvSpPr>
        <p:spPr>
          <a:xfrm>
            <a:off x="1465940" y="614154"/>
            <a:ext cx="10247087" cy="108380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История Зимней студенческой школы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Зверевские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чтения»</a:t>
            </a:r>
          </a:p>
        </p:txBody>
      </p:sp>
      <p:sp>
        <p:nvSpPr>
          <p:cNvPr id="25602" name="Прямоугольник 2"/>
          <p:cNvSpPr>
            <a:spLocks noGrp="1"/>
          </p:cNvSpPr>
          <p:nvPr>
            <p:ph idx="1"/>
          </p:nvPr>
        </p:nvSpPr>
        <p:spPr>
          <a:xfrm>
            <a:off x="203201" y="1792113"/>
            <a:ext cx="11408228" cy="2794401"/>
          </a:xfrm>
        </p:spPr>
        <p:txBody>
          <a:bodyPr>
            <a:normAutofit fontScale="85000" lnSpcReduction="20000"/>
          </a:bodyPr>
          <a:lstStyle/>
          <a:p>
            <a:pPr marL="0" indent="449263" algn="just">
              <a:spcBef>
                <a:spcPts val="0"/>
              </a:spcBef>
              <a:buNone/>
            </a:pPr>
            <a:r>
              <a:rPr lang="ru-RU" sz="2800" b="1" dirty="0" smtClean="0">
                <a:latin typeface="+mj-lt"/>
              </a:rPr>
              <a:t>В 2015 году в Екатеринбург приехали команды из РНИМУ им Н.И. Пирогова, РУДН, Саратовского ГМУ им. Разумовского, Тюменской ГМА, Ярославской ГМА. В течение трех дней 59 студентов из 7 команд проявляли свои знания и умения в конкурсах. </a:t>
            </a:r>
          </a:p>
          <a:p>
            <a:pPr marL="0" indent="449263" algn="just">
              <a:spcBef>
                <a:spcPts val="0"/>
              </a:spcBef>
              <a:buNone/>
            </a:pPr>
            <a:r>
              <a:rPr lang="ru-RU" sz="2800" b="1" dirty="0" smtClean="0">
                <a:latin typeface="+mj-lt"/>
              </a:rPr>
              <a:t>Во </a:t>
            </a:r>
            <a:r>
              <a:rPr lang="ru-RU" sz="2800" b="1" dirty="0" smtClean="0">
                <a:latin typeface="+mj-lt"/>
              </a:rPr>
              <a:t>второй ЗШЗЧ в 2016  участвовали  команды РНИМУ им Н.И. Пирогова, Первый ГМУ им. Сеченова, Саратовского ГМУ им. Разумовского, Тюменского ГМУ, Южно-Уральского ГМУ</a:t>
            </a:r>
            <a:r>
              <a:rPr lang="ru-RU" sz="2800" b="1" dirty="0" smtClean="0">
                <a:latin typeface="+mj-lt"/>
              </a:rPr>
              <a:t>.</a:t>
            </a:r>
          </a:p>
          <a:p>
            <a:pPr marL="0" indent="449263" algn="just">
              <a:spcBef>
                <a:spcPts val="0"/>
              </a:spcBef>
              <a:buNone/>
            </a:pPr>
            <a:r>
              <a:rPr lang="ru-RU" sz="2800" b="1" dirty="0" smtClean="0">
                <a:latin typeface="+mj-lt"/>
              </a:rPr>
              <a:t>В третьей ЗШЗЧ в 2017 году – 134 участника из 14 медицинских вузов, в т.ч. из Кыргызстана (Бишкек).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dirty="0" smtClean="0">
              <a:latin typeface="+mj-lt"/>
            </a:endParaRPr>
          </a:p>
        </p:txBody>
      </p:sp>
      <p:pic>
        <p:nvPicPr>
          <p:cNvPr id="25603" name="Picture 2" descr="I:\stalla-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97115" y="6458673"/>
            <a:ext cx="1423527" cy="16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C:\Users\User\Desktop\ЦНА\СНК ДХ\Зимняя школа Зверевские чтения\Зимняя Школа 2016\Участники Зимней школы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7712" y="5046562"/>
            <a:ext cx="5182345" cy="300612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49155" name="Picture 3" descr="C:\Users\User\Desktop\ЦНА\СНК ДХ\Зимняя школа Зверевские чтения\Зимняя Школа 2016\Приветствие делегации РНИМУ им. Пирогова Н.И.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25365" y="4896091"/>
            <a:ext cx="4216964" cy="3127941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stalla-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"/>
          <p:cNvSpPr>
            <a:spLocks noGrp="1"/>
          </p:cNvSpPr>
          <p:nvPr>
            <p:ph type="title"/>
          </p:nvPr>
        </p:nvSpPr>
        <p:spPr>
          <a:xfrm>
            <a:off x="2320119" y="727289"/>
            <a:ext cx="7956645" cy="7603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 </a:t>
            </a:r>
            <a:r>
              <a:rPr lang="ru-RU" sz="4000" dirty="0" smtClean="0">
                <a:latin typeface="Arial Black" panose="020B0A04020102020204" pitchFamily="34" charset="0"/>
              </a:rPr>
              <a:t>Программа Зимней школы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33675" y="1626920"/>
            <a:ext cx="1087163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проведения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международной Зимней студенческой школы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Зверевские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31.01.2018 г. - 03.02.2018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проведения: база отдыха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Хрустальная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623151, Свердловская область, г. Первоуральск, п. ж/д. ст. Хрустальная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 января 2018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10.00 - 17.00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Встреча, регистрация участников и преподавателей.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18.00 - 21.00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Вечер знакомств, жеребьевка команд.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21.00 - 22.00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Ужин у костра.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00.00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Культурная программа: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Веревочный курс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Обруч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Бабушкин клубок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 февраля 2018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Утро начинается с зарядки в 08.10.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09.45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10.30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Торжественное открытие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Всероссийской студенческой Зимней школы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Зверевские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международным участием.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10.45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13.00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Конференция участников. Регламент докладов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минут.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13.40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Брейн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ринг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Медицинский эрудит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формате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Своя игра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Мастер - класс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Спасение утопающего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спортивные эстафеты в бассейне.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21.30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Выступление театра-студии УГМУ, спектакль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Наташкины мечты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уральский драматург Ярослава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Пулинович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23.30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Футбольный чемпионат: в преддверии Чемпионата Мира командам будет предложено выявить сильнейших спортсменов.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23.45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02.00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Ночное дежурство: участники оказывают  хирургическую помощь специальным пациентам.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3"/>
          <p:cNvSpPr>
            <a:spLocks noGrp="1"/>
          </p:cNvSpPr>
          <p:nvPr>
            <p:ph type="title"/>
          </p:nvPr>
        </p:nvSpPr>
        <p:spPr>
          <a:xfrm>
            <a:off x="2308544" y="641776"/>
            <a:ext cx="7956645" cy="7603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 </a:t>
            </a:r>
            <a:r>
              <a:rPr lang="ru-RU" sz="4000" dirty="0" smtClean="0">
                <a:latin typeface="Arial Black" panose="020B0A04020102020204" pitchFamily="34" charset="0"/>
              </a:rPr>
              <a:t>Программа Зимней школы</a:t>
            </a:r>
          </a:p>
        </p:txBody>
      </p:sp>
      <p:pic>
        <p:nvPicPr>
          <p:cNvPr id="4" name="Picture 2" descr="I:\stalla-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45792" y="6516547"/>
            <a:ext cx="1363658" cy="162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33675" y="1488020"/>
            <a:ext cx="1087163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проведения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международной Зимней студенческой школы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Зверевские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31.01.2018 г. - 03.02.2018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проведения: база отдыха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Хрустальная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ct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623151, Свердловская область, г. Первоуральск, п. ж/д. ст. Хрустальная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02 февраля 2018 г.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Утро начинается с зарядки в 08.10.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09.45 – 10.45 – Лекции преподавателей РНИМУ,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Кыргызского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РСУ, Самарского ГМУ.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11.00- 13.30 – Медицинский биатлон: после прохождения дистанции 1 км, участники выполняют упражнение на стрельбище, после чего оказывают помощь стандартизованному пациенту и выполняют его эвакуацию в безопасное место.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15.00 – 19.00 – Конкурс «Центральная районная больница»: командам необходимо оказать помощь пациентам травматологического и хирургического профиля в условиях приемного покоя и хирургического отделении ЦРБ. Выполнить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лапароскопическую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аппендэктомию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20.00 – 00.00 – Культурная программа: 1. Лекция к.п.н. доцента кафедры  психологии и педагогики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УрФУ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Муслумова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Рустама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Рафиковича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«Рациональная организация личного времени».  2. Интерактивные игры на командное взаимодействие в виде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03 февраля 2018 г.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Утро начинается с зарядки в 08.10.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09.30 – 11.00 – Лекции преподавателей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Западно-Казахстанского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ГМУ, Нижегородской ГМА, Южно-Уральского ГМУ, Донецкого ГМУ.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11.15 – 13.15 – Мастер - класс от УНЦ «Практика» по сердечно-легочной реанимации. Команды выполняют реанимационное пособие взрослому и ребенку.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14.00 – 19.00 – Обзорная экскурсия по Екатеринбургу с посещением памятной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стеллы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«Европа – Азия»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музея Истории Екатеринбурга.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19.30 – 21.00 - Торжественное закрытие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Зимней школы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Зверевские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чтения»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3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Grp="1"/>
          </p:cNvSpPr>
          <p:nvPr>
            <p:ph type="title"/>
          </p:nvPr>
        </p:nvSpPr>
        <p:spPr>
          <a:xfrm>
            <a:off x="3004458" y="850122"/>
            <a:ext cx="5994400" cy="60130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atin typeface="Arial Black" pitchFamily="34" charset="0"/>
              </a:rPr>
              <a:t>Теоретический блок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54376" y="1893759"/>
            <a:ext cx="2871205" cy="69578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 smtClean="0"/>
              <a:t>БРЕЙН-РИНГ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854694" y="1926345"/>
            <a:ext cx="3273422" cy="69578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800" dirty="0" smtClean="0"/>
              <a:t>ЛЕКЦИИ</a:t>
            </a:r>
            <a:endParaRPr lang="ru-RU" sz="1800" dirty="0"/>
          </a:p>
        </p:txBody>
      </p:sp>
      <p:sp>
        <p:nvSpPr>
          <p:cNvPr id="36869" name="Текст 6"/>
          <p:cNvSpPr>
            <a:spLocks noGrp="1"/>
          </p:cNvSpPr>
          <p:nvPr>
            <p:ph type="body" sz="half" idx="15"/>
          </p:nvPr>
        </p:nvSpPr>
        <p:spPr>
          <a:xfrm>
            <a:off x="232229" y="1683658"/>
            <a:ext cx="3268600" cy="2046513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b="1" dirty="0" smtClean="0">
                <a:latin typeface="+mj-lt"/>
              </a:rPr>
              <a:t>Проводится в формате игры,  </a:t>
            </a:r>
            <a:r>
              <a:rPr lang="ru-RU" sz="1800" b="1" dirty="0" err="1" smtClean="0">
                <a:latin typeface="+mj-lt"/>
              </a:rPr>
              <a:t>брейн</a:t>
            </a:r>
            <a:r>
              <a:rPr lang="ru-RU" sz="1800" b="1" dirty="0" smtClean="0">
                <a:latin typeface="+mj-lt"/>
              </a:rPr>
              <a:t>-ринга, требует  как скорости принятия решения, так и теоретических знаниях в различных областях детской хирургии, педиатрии, истории медицины, диагностике.</a:t>
            </a:r>
          </a:p>
        </p:txBody>
      </p:sp>
      <p:sp>
        <p:nvSpPr>
          <p:cNvPr id="36870" name="Текст 7"/>
          <p:cNvSpPr>
            <a:spLocks noGrp="1"/>
          </p:cNvSpPr>
          <p:nvPr>
            <p:ph type="body" sz="half" idx="16"/>
          </p:nvPr>
        </p:nvSpPr>
        <p:spPr>
          <a:xfrm>
            <a:off x="3706350" y="1704302"/>
            <a:ext cx="3304050" cy="177241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latin typeface="+mj-lt"/>
              </a:rPr>
              <a:t>Формат ролевой игры, позволяющей с различных сторон осветить данную патологию, а так же позволяет сплотить участников команды.</a:t>
            </a:r>
          </a:p>
        </p:txBody>
      </p:sp>
      <p:sp>
        <p:nvSpPr>
          <p:cNvPr id="36871" name="Текст 8"/>
          <p:cNvSpPr>
            <a:spLocks noGrp="1"/>
          </p:cNvSpPr>
          <p:nvPr>
            <p:ph type="body" sz="half" idx="17"/>
          </p:nvPr>
        </p:nvSpPr>
        <p:spPr>
          <a:xfrm>
            <a:off x="8200571" y="1746064"/>
            <a:ext cx="3483430" cy="173736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latin typeface="+mj-lt"/>
              </a:rPr>
              <a:t>Симпозиум «Сложный, редкий клинический случай» - представляла каждая команда. </a:t>
            </a:r>
          </a:p>
          <a:p>
            <a:pPr eaLnBrk="1" hangingPunct="1"/>
            <a:r>
              <a:rPr lang="ru-RU" sz="1800" b="1" dirty="0" smtClean="0">
                <a:latin typeface="+mj-lt"/>
              </a:rPr>
              <a:t>Короткий лекционный блок от преподавателей.</a:t>
            </a:r>
          </a:p>
        </p:txBody>
      </p:sp>
      <p:pic>
        <p:nvPicPr>
          <p:cNvPr id="5122" name="Picture 2" descr="C:\Users\опо\Desktop\Для нужд\VK\7yDpotta0c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6889" y="3844163"/>
            <a:ext cx="2541264" cy="187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опо\Desktop\Для нужд\VK\oXuygP10Zf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33971" y="3433885"/>
            <a:ext cx="1850030" cy="1439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I:\stalla-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:\logo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19776" y="3761772"/>
            <a:ext cx="3000449" cy="200029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0688" y="3676008"/>
            <a:ext cx="3305895" cy="220393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16006" y="6079249"/>
            <a:ext cx="3069267" cy="204617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261" y="6054617"/>
            <a:ext cx="2990914" cy="199394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Grp="1"/>
          </p:cNvSpPr>
          <p:nvPr>
            <p:ph type="title"/>
          </p:nvPr>
        </p:nvSpPr>
        <p:spPr>
          <a:xfrm>
            <a:off x="2210714" y="755097"/>
            <a:ext cx="7716294" cy="7005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dirty="0" smtClean="0">
                <a:latin typeface="Arial Black" panose="020B0A04020102020204" pitchFamily="34" charset="0"/>
              </a:rPr>
              <a:t>Практический </a:t>
            </a:r>
            <a:r>
              <a:rPr lang="ru-RU" sz="4400" dirty="0" smtClean="0">
                <a:latin typeface="Arial Black" panose="020B0A04020102020204" pitchFamily="34" charset="0"/>
              </a:rPr>
              <a:t>блок </a:t>
            </a:r>
          </a:p>
        </p:txBody>
      </p:sp>
      <p:sp>
        <p:nvSpPr>
          <p:cNvPr id="38914" name="Текст 3"/>
          <p:cNvSpPr>
            <a:spLocks noGrp="1"/>
          </p:cNvSpPr>
          <p:nvPr>
            <p:ph type="body" idx="1"/>
          </p:nvPr>
        </p:nvSpPr>
        <p:spPr>
          <a:xfrm>
            <a:off x="280005" y="2054767"/>
            <a:ext cx="5329225" cy="695784"/>
          </a:xfrm>
        </p:spPr>
        <p:txBody>
          <a:bodyPr/>
          <a:lstStyle/>
          <a:p>
            <a:pPr eaLnBrk="1" hangingPunct="1"/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</a:rPr>
              <a:t>Общехирургические навыки</a:t>
            </a:r>
          </a:p>
        </p:txBody>
      </p:sp>
      <p:sp>
        <p:nvSpPr>
          <p:cNvPr id="38916" name="Текст 10"/>
          <p:cNvSpPr>
            <a:spLocks noGrp="1"/>
          </p:cNvSpPr>
          <p:nvPr>
            <p:ph type="body" sz="half" idx="3"/>
          </p:nvPr>
        </p:nvSpPr>
        <p:spPr>
          <a:xfrm>
            <a:off x="6025510" y="2089268"/>
            <a:ext cx="5683939" cy="625364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Травматологические навыки</a:t>
            </a:r>
          </a:p>
        </p:txBody>
      </p:sp>
      <p:sp>
        <p:nvSpPr>
          <p:cNvPr id="38915" name="Содержимое 9"/>
          <p:cNvSpPr>
            <a:spLocks noGrp="1"/>
          </p:cNvSpPr>
          <p:nvPr>
            <p:ph sz="quarter" idx="2"/>
          </p:nvPr>
        </p:nvSpPr>
        <p:spPr>
          <a:xfrm>
            <a:off x="191858" y="2812260"/>
            <a:ext cx="4283604" cy="17733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400" b="1" dirty="0" smtClean="0">
                <a:latin typeface="+mj-lt"/>
              </a:rPr>
              <a:t>Кишечный шов</a:t>
            </a:r>
          </a:p>
          <a:p>
            <a:pPr eaLnBrk="1" hangingPunct="1"/>
            <a:r>
              <a:rPr lang="ru-RU" sz="2400" b="1" dirty="0" smtClean="0">
                <a:latin typeface="+mj-lt"/>
              </a:rPr>
              <a:t>Шов кожи, сухожилия, нерва</a:t>
            </a:r>
          </a:p>
          <a:p>
            <a:pPr eaLnBrk="1" hangingPunct="1"/>
            <a:r>
              <a:rPr lang="ru-RU" sz="2400" b="1" dirty="0" smtClean="0">
                <a:latin typeface="+mj-lt"/>
              </a:rPr>
              <a:t>Определение группы крови</a:t>
            </a:r>
          </a:p>
          <a:p>
            <a:pPr eaLnBrk="1" hangingPunct="1"/>
            <a:r>
              <a:rPr lang="ru-RU" sz="2400" b="1" dirty="0" smtClean="0">
                <a:latin typeface="+mj-lt"/>
              </a:rPr>
              <a:t>Десмургия</a:t>
            </a:r>
          </a:p>
          <a:p>
            <a:pPr eaLnBrk="1" hangingPunct="1"/>
            <a:endParaRPr lang="ru-RU" sz="2000" b="1" dirty="0" smtClean="0"/>
          </a:p>
        </p:txBody>
      </p:sp>
      <p:sp>
        <p:nvSpPr>
          <p:cNvPr id="38917" name="Содержимое 9"/>
          <p:cNvSpPr>
            <a:spLocks noGrp="1"/>
          </p:cNvSpPr>
          <p:nvPr>
            <p:ph sz="quarter" idx="4"/>
          </p:nvPr>
        </p:nvSpPr>
        <p:spPr>
          <a:xfrm>
            <a:off x="6231228" y="2816094"/>
            <a:ext cx="4285150" cy="234419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latin typeface="+mj-lt"/>
              </a:rPr>
              <a:t>Чтение рентгенограмм</a:t>
            </a:r>
          </a:p>
          <a:p>
            <a:pPr eaLnBrk="1" hangingPunct="1"/>
            <a:r>
              <a:rPr lang="ru-RU" sz="2600" b="1" dirty="0" smtClean="0">
                <a:latin typeface="+mj-lt"/>
              </a:rPr>
              <a:t>Постановка диагноза</a:t>
            </a:r>
          </a:p>
          <a:p>
            <a:pPr eaLnBrk="1" hangingPunct="1"/>
            <a:r>
              <a:rPr lang="ru-RU" sz="2600" b="1" dirty="0" smtClean="0">
                <a:latin typeface="+mj-lt"/>
              </a:rPr>
              <a:t>Выбор методов лечения</a:t>
            </a:r>
          </a:p>
          <a:p>
            <a:pPr eaLnBrk="1" hangingPunct="1"/>
            <a:r>
              <a:rPr lang="ru-RU" sz="2600" b="1" dirty="0" smtClean="0">
                <a:latin typeface="+mj-lt"/>
              </a:rPr>
              <a:t>Выполнение гипсовой техники</a:t>
            </a:r>
          </a:p>
          <a:p>
            <a:pPr eaLnBrk="1" hangingPunct="1"/>
            <a:endParaRPr lang="ru-RU" b="1" dirty="0" smtClean="0"/>
          </a:p>
        </p:txBody>
      </p:sp>
      <p:sp>
        <p:nvSpPr>
          <p:cNvPr id="38918" name="TextBox 13"/>
          <p:cNvSpPr txBox="1">
            <a:spLocks noChangeArrowheads="1"/>
          </p:cNvSpPr>
          <p:nvPr/>
        </p:nvSpPr>
        <p:spPr bwMode="auto">
          <a:xfrm>
            <a:off x="191858" y="6513292"/>
            <a:ext cx="6545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всех этапах школы проводится разбор ошибок совершенных студентами, демонстрация правильных действий и соблюдение техники безопасности.</a:t>
            </a:r>
          </a:p>
        </p:txBody>
      </p:sp>
      <p:pic>
        <p:nvPicPr>
          <p:cNvPr id="8" name="Picture 2" descr="I:\stalla-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93512" y="4642276"/>
            <a:ext cx="2480364" cy="165357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73949" y="5431808"/>
            <a:ext cx="2579724" cy="2712246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6"/>
          <p:cNvSpPr>
            <a:spLocks noGrp="1"/>
          </p:cNvSpPr>
          <p:nvPr>
            <p:ph type="title"/>
          </p:nvPr>
        </p:nvSpPr>
        <p:spPr>
          <a:xfrm>
            <a:off x="2605855" y="338181"/>
            <a:ext cx="6133865" cy="1056134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Arial Black" panose="020B0A04020102020204" pitchFamily="34" charset="0"/>
              </a:rPr>
              <a:t>Кишечный шов</a:t>
            </a:r>
          </a:p>
        </p:txBody>
      </p:sp>
      <p:sp>
        <p:nvSpPr>
          <p:cNvPr id="40962" name="Текст 8"/>
          <p:cNvSpPr>
            <a:spLocks noGrp="1"/>
          </p:cNvSpPr>
          <p:nvPr>
            <p:ph type="body" idx="2"/>
          </p:nvPr>
        </p:nvSpPr>
        <p:spPr>
          <a:xfrm>
            <a:off x="310906" y="2286695"/>
            <a:ext cx="3848900" cy="2372391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latin typeface="+mj-lt"/>
              </a:rPr>
              <a:t>Выполняли </a:t>
            </a:r>
            <a:r>
              <a:rPr lang="ru-RU" b="1" dirty="0" err="1" smtClean="0">
                <a:latin typeface="+mj-lt"/>
              </a:rPr>
              <a:t>ушивание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перфоративного</a:t>
            </a:r>
            <a:r>
              <a:rPr lang="ru-RU" b="1" dirty="0" smtClean="0">
                <a:latin typeface="+mj-lt"/>
              </a:rPr>
              <a:t> отверстия кишки.</a:t>
            </a:r>
          </a:p>
          <a:p>
            <a:pPr eaLnBrk="1" hangingPunct="1"/>
            <a:r>
              <a:rPr lang="ru-RU" b="1" dirty="0" smtClean="0">
                <a:latin typeface="+mj-lt"/>
              </a:rPr>
              <a:t>После завершения работы необходимо обосновать выбранную методику.</a:t>
            </a:r>
          </a:p>
        </p:txBody>
      </p:sp>
      <p:pic>
        <p:nvPicPr>
          <p:cNvPr id="3074" name="Picture 2" descr="C:\Users\опо\Desktop\Для нужд\VK\7XM_AmI1UT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0370" y="1746783"/>
            <a:ext cx="2879293" cy="2265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опо\Desktop\Для нужд\VK\AvyAnDnPWq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00354" y="1746783"/>
            <a:ext cx="2880738" cy="218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опо\Desktop\Для нужд\VK\iTrlrC0O35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82019" y="4454366"/>
            <a:ext cx="3248442" cy="243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опо\Desktop\Для нужд\VK\_9pjJJouFS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953" y="4154372"/>
            <a:ext cx="2861445" cy="240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I:\stalla-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:\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77586" y="4218213"/>
            <a:ext cx="3108110" cy="207207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3" name="Picture 2" descr="C:\Users\опо\Desktop\Для нужд\VK\bB13Ykid8v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08644" y="6403727"/>
            <a:ext cx="2254038" cy="1805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по\Desktop\Для нужд\VK\hhDon9EGd0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444" y="5331868"/>
            <a:ext cx="3668202" cy="261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702257" y="504968"/>
            <a:ext cx="7574507" cy="1282088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 Black" panose="020B0A04020102020204" pitchFamily="34" charset="0"/>
              </a:rPr>
              <a:t>Десмургия. </a:t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>Иммобилизация переломов конечностей</a:t>
            </a:r>
          </a:p>
        </p:txBody>
      </p:sp>
      <p:pic>
        <p:nvPicPr>
          <p:cNvPr id="4100" name="Picture 4" descr="C:\Users\опо\Desktop\Для нужд\VK\TPQRExoC_P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91365" y="5608405"/>
            <a:ext cx="3590994" cy="241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опо\Desktop\Для нужд\VK\96x_1Ejf2_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639" y="2049249"/>
            <a:ext cx="3396374" cy="271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I:\stalla-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:\logo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опо\Desktop\Для нужд\VK\E5NkAhWN3pQ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6832" y="2127148"/>
            <a:ext cx="3869496" cy="2514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26094" y="2895402"/>
            <a:ext cx="3782326" cy="252155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3"/>
          <p:cNvSpPr>
            <a:spLocks noGrp="1"/>
          </p:cNvSpPr>
          <p:nvPr>
            <p:ph type="title"/>
          </p:nvPr>
        </p:nvSpPr>
        <p:spPr>
          <a:xfrm>
            <a:off x="1514902" y="546279"/>
            <a:ext cx="10194548" cy="100821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u="sng" dirty="0" smtClean="0">
                <a:latin typeface="Arial Black" panose="020B0A04020102020204" pitchFamily="34" charset="0"/>
              </a:rPr>
              <a:t>Сердечно – легочная реанимация</a:t>
            </a:r>
            <a:endParaRPr lang="ru-RU" sz="4000" u="sng" dirty="0" smtClean="0">
              <a:solidFill>
                <a:srgbClr val="EBEBEB"/>
              </a:solidFill>
              <a:latin typeface="Arial Black" panose="020B0A04020102020204" pitchFamily="34" charset="0"/>
            </a:endParaRPr>
          </a:p>
        </p:txBody>
      </p:sp>
      <p:sp>
        <p:nvSpPr>
          <p:cNvPr id="45058" name="Содержимое 7"/>
          <p:cNvSpPr>
            <a:spLocks noGrp="1"/>
          </p:cNvSpPr>
          <p:nvPr>
            <p:ph sz="quarter" idx="2"/>
          </p:nvPr>
        </p:nvSpPr>
        <p:spPr>
          <a:xfrm>
            <a:off x="201108" y="2305863"/>
            <a:ext cx="5395886" cy="148821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ru-RU" sz="1600" b="1" dirty="0" smtClean="0">
                <a:latin typeface="+mj-lt"/>
              </a:rPr>
              <a:t>О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рганизован мастер-класс по проведению комплекса сердечно- легочной реанимации. После чего каждый из участников будет иметь возможность  отработать навык на тренажере, имеющем компьютерный мониторинг качественных показателей эффективного выполнения СЛР.</a:t>
            </a:r>
          </a:p>
        </p:txBody>
      </p:sp>
      <p:pic>
        <p:nvPicPr>
          <p:cNvPr id="7170" name="Picture 2" descr="C:\Users\опо\Desktop\Для нужд\VK\CZ2X_TZjUz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361" y="3770929"/>
            <a:ext cx="2764693" cy="2169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опо\Desktop\Для нужд\VK\mb6lM4oOl5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63357" y="4878787"/>
            <a:ext cx="2586819" cy="2575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опо\Desktop\Для нужд\VK\mQzgswsBJi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10574" y="2060799"/>
            <a:ext cx="2530443" cy="252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I:\logo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:\stalla-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3251" y="2057613"/>
            <a:ext cx="3605507" cy="2403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57341" y="4801183"/>
            <a:ext cx="3250003" cy="2514881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опо\Desktop\Для нужд\VK\1HOcouuEnG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3032" y="3397020"/>
            <a:ext cx="2564160" cy="19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44243" y="838877"/>
            <a:ext cx="8359790" cy="69578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4000" dirty="0" smtClean="0">
                <a:latin typeface="Arial Black" panose="020B0A04020102020204" pitchFamily="34" charset="0"/>
              </a:rPr>
              <a:t>Оказание первой помощи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48132" name="Содержимое 8"/>
          <p:cNvSpPr>
            <a:spLocks noGrp="1"/>
          </p:cNvSpPr>
          <p:nvPr>
            <p:ph sz="quarter" idx="2"/>
          </p:nvPr>
        </p:nvSpPr>
        <p:spPr>
          <a:xfrm>
            <a:off x="303602" y="1827821"/>
            <a:ext cx="4907039" cy="1343851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  <a:tabLst>
                <a:tab pos="723900" algn="l"/>
              </a:tabLst>
            </a:pPr>
            <a:r>
              <a:rPr lang="ru-RU" sz="2000" b="1" dirty="0" smtClean="0">
                <a:latin typeface="+mj-lt"/>
              </a:rPr>
              <a:t>На этапе лыжной гонки выполнить временную остановку кровотечения, транспортную иммобилизацию при переломах костей конечностей</a:t>
            </a:r>
          </a:p>
        </p:txBody>
      </p:sp>
      <p:pic>
        <p:nvPicPr>
          <p:cNvPr id="8196" name="Picture 4" descr="C:\Users\опо\Desktop\Для нужд\VK\HCNftqkj0p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7865" y="3261837"/>
            <a:ext cx="2531454" cy="173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I:\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:\stalla-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38242" y="1613133"/>
            <a:ext cx="3771208" cy="251413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76921" y="1718231"/>
            <a:ext cx="1995532" cy="2993299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02435" y="4310844"/>
            <a:ext cx="3000554" cy="200037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145" y="5700433"/>
            <a:ext cx="3512753" cy="2341835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0555" y="5252643"/>
            <a:ext cx="2947917" cy="1965278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6689167" y="5704276"/>
            <a:ext cx="6548905" cy="40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5205" tIns="57603" rIns="115205" bIns="57603"/>
          <a:lstStyle/>
          <a:p>
            <a:pPr algn="ctr"/>
            <a:endParaRPr lang="ru-RU" sz="4000" b="1" i="1" dirty="0"/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1080655" y="172509"/>
            <a:ext cx="8906494" cy="69003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115205" tIns="57603" rIns="115205" bIns="57603" anchor="ctr"/>
          <a:lstStyle/>
          <a:p>
            <a:pPr algn="ctr"/>
            <a:r>
              <a:rPr lang="en-US" sz="3000" b="1" u="sng" dirty="0">
                <a:solidFill>
                  <a:srgbClr val="006600"/>
                </a:solidFill>
              </a:rPr>
              <a:t>III </a:t>
            </a:r>
            <a:r>
              <a:rPr lang="ru-RU" sz="3000" b="1" u="sng" dirty="0">
                <a:solidFill>
                  <a:srgbClr val="006600"/>
                </a:solidFill>
              </a:rPr>
              <a:t>Зимняя школа «</a:t>
            </a:r>
            <a:r>
              <a:rPr lang="ru-RU" sz="3000" b="1" u="sng" dirty="0" err="1">
                <a:solidFill>
                  <a:srgbClr val="006600"/>
                </a:solidFill>
              </a:rPr>
              <a:t>Зверевские</a:t>
            </a:r>
            <a:r>
              <a:rPr lang="ru-RU" sz="3000" b="1" u="sng" dirty="0">
                <a:solidFill>
                  <a:srgbClr val="006600"/>
                </a:solidFill>
              </a:rPr>
              <a:t> чтения» - </a:t>
            </a:r>
            <a:r>
              <a:rPr lang="ru-RU" sz="3200" b="1" u="sng" dirty="0">
                <a:solidFill>
                  <a:srgbClr val="006600"/>
                </a:solidFill>
              </a:rPr>
              <a:t>2017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7172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0727" y="86255"/>
            <a:ext cx="719863" cy="69003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18900000" scaled="1"/>
          </a:gradFill>
          <a:ln w="190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5" name="Picture 7" descr="Эмблема НОМУС - готовая 3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8830" y="1035050"/>
            <a:ext cx="928191" cy="492608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6" name="Picture 2" descr="C:\Users\User\Desktop\ЦНА\СНК ДХ\Зимняя школа Зверевские чтения\Зимняя Школа 2017\Фото ЗШЗЧ-17\attachments (20)\IMG_39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20" y="5007717"/>
            <a:ext cx="4683104" cy="290124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7" name="Picture 3" descr="C:\Users\User\Desktop\ЦНА\СНК ДХ\Зимняя школа Зверевские чтения\Зимняя Школа 2017\Фото ЗШЗЧ-17\ЗШЗЧ-2017 - 3\IMG_23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9149" y="6296555"/>
            <a:ext cx="3063032" cy="189759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8" name="Picture 4" descr="C:\Users\User\Desktop\ЦНА\СНК ДХ\Зимняя школа Зверевские чтения\Зимняя Школа 2017\Фото ЗШЗЧ-17\attachments (17)\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7642" y="4702695"/>
            <a:ext cx="2433528" cy="1507606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9" name="Picture 5" descr="C:\Users\User\Desktop\ЦНА\СНК ДХ\Зимняя школа Зверевские чтения\Зимняя Школа 2017\Фото ЗШЗЧ-17\attachments (18)\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17819" y="4717760"/>
            <a:ext cx="2506116" cy="169441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80" name="Picture 6" descr="C:\Users\User\Desktop\ЦНА\СНК ДХ\Зимняя школа Зверевские чтения\Зимняя Школа 2017\Фото ЗШЗЧ-17\attachments (19)\IMG_15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50578" y="6555178"/>
            <a:ext cx="2644634" cy="163896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81" name="Picture 10" descr="C:\Users\User\Pictures\Рисунок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5333" y="1035050"/>
            <a:ext cx="3794778" cy="3751674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78863" y="948773"/>
            <a:ext cx="6935190" cy="3658853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  <a:miter lim="800000"/>
            <a:headEnd/>
            <a:tailEnd/>
          </a:ln>
          <a:effectLst/>
        </p:spPr>
        <p:txBody>
          <a:bodyPr lIns="115205" tIns="57603" rIns="115205" bIns="57603"/>
          <a:lstStyle/>
          <a:p>
            <a:pPr algn="ctr">
              <a:defRPr/>
            </a:pPr>
            <a:r>
              <a:rPr lang="ru-RU" b="1" dirty="0">
                <a:solidFill>
                  <a:srgbClr val="006600"/>
                </a:solidFill>
              </a:rPr>
              <a:t>Отчет в Минздрав России</a:t>
            </a:r>
          </a:p>
          <a:p>
            <a:pPr algn="ctr">
              <a:defRPr/>
            </a:pPr>
            <a:endParaRPr lang="ru-RU" b="1" dirty="0">
              <a:solidFill>
                <a:srgbClr val="006600"/>
              </a:solidFill>
            </a:endParaRPr>
          </a:p>
          <a:p>
            <a:pPr>
              <a:defRPr/>
            </a:pP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4647739" y="1293814"/>
            <a:ext cx="6999705" cy="331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5205" tIns="57603" rIns="115205" bIns="57603" anchor="ctr">
            <a:spAutoFit/>
          </a:bodyPr>
          <a:lstStyle/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Участники Зимней школы  (134) – команды студенческих научных кружков </a:t>
            </a:r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кафедр детской хирургии 14 вузов:</a:t>
            </a:r>
            <a:endParaRPr lang="ru-RU" sz="1300" dirty="0">
              <a:ea typeface="Calibri" pitchFamily="34" charset="0"/>
              <a:cs typeface="Times New Roman" pitchFamily="18" charset="0"/>
            </a:endParaRPr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1.  </a:t>
            </a:r>
            <a:r>
              <a:rPr lang="ru-RU" sz="1300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Кырзызско</a:t>
            </a:r>
            <a:r>
              <a:rPr lang="ru-RU" sz="13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- Российский Славянский университет им. Б.Н.Ельцина  (г. Бишкек)</a:t>
            </a:r>
            <a:endParaRPr lang="ru-RU" sz="1300" dirty="0">
              <a:ea typeface="Calibri" pitchFamily="34" charset="0"/>
              <a:cs typeface="Times New Roman" pitchFamily="18" charset="0"/>
            </a:endParaRPr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2.  Первый Московский ГМУ им. И.М.Сеченова (г. Москва)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3.  Российский НИМУ им. Н.И.Пирогова (г. Москва)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4.  Российская медицинская академия </a:t>
            </a:r>
            <a:r>
              <a:rPr lang="ru-RU" sz="1300" dirty="0" err="1">
                <a:solidFill>
                  <a:srgbClr val="000000"/>
                </a:solidFill>
                <a:cs typeface="Calibri" pitchFamily="34" charset="0"/>
              </a:rPr>
              <a:t>постдипломного</a:t>
            </a: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 образования  (г. Москва)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5.  Башкирский государственный медицинский университет (г. Уфа)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6.  Нижегородский государственный медицинский университет   (г. Нижний Новгород) 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7.  Омский государственный медицинский университет (г. Омск)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8.  Самарский государственный медицинский университет (г. Самара)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9.  Саратовский государственный медицинский университет (г. Саратов)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10. Тюменский государственный медицинский университет (г. Тюмень)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11. Уральский государственный медицинский университет (г. Екатеринбург)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12. Чувашский государственный университет им. И.Н.Ульянова (г. Чебоксары)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13. Южно-Уральский государственный медицинский университет  (г. Челябинск)</a:t>
            </a:r>
            <a:endParaRPr lang="ru-RU" sz="1300" dirty="0"/>
          </a:p>
          <a:p>
            <a:pPr indent="106005" eaLnBrk="0" hangingPunct="0">
              <a:tabLst>
                <a:tab pos="3742171" algn="l"/>
              </a:tabLst>
            </a:pPr>
            <a:r>
              <a:rPr lang="ru-RU" sz="1300" dirty="0">
                <a:solidFill>
                  <a:srgbClr val="000000"/>
                </a:solidFill>
                <a:cs typeface="Calibri" pitchFamily="34" charset="0"/>
              </a:rPr>
              <a:t>14. Ярославский государственный медицинский университет  (г. Ярославль)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1537592" y="1600223"/>
            <a:ext cx="7360747" cy="6957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dirty="0" smtClean="0"/>
              <a:t>Спасение утопающего ребенка</a:t>
            </a:r>
            <a:endParaRPr lang="ru-RU" dirty="0"/>
          </a:p>
        </p:txBody>
      </p:sp>
      <p:sp>
        <p:nvSpPr>
          <p:cNvPr id="47110" name="Содержимое 10"/>
          <p:cNvSpPr>
            <a:spLocks noGrp="1"/>
          </p:cNvSpPr>
          <p:nvPr>
            <p:ph sz="quarter" idx="4"/>
          </p:nvPr>
        </p:nvSpPr>
        <p:spPr>
          <a:xfrm>
            <a:off x="237446" y="2305864"/>
            <a:ext cx="11213026" cy="1384856"/>
          </a:xfrm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dirty="0" smtClean="0"/>
              <a:t>	</a:t>
            </a:r>
            <a:r>
              <a:rPr lang="ru-RU" sz="2400" b="1" dirty="0" smtClean="0">
                <a:latin typeface="+mj-lt"/>
              </a:rPr>
              <a:t>Проведен мастер-класс по спасению утопающего ребенка, после чего каждый может самостоятельно и в команде отработать комплекс мероприятии.</a:t>
            </a:r>
          </a:p>
        </p:txBody>
      </p:sp>
      <p:pic>
        <p:nvPicPr>
          <p:cNvPr id="8194" name="Picture 2" descr="C:\Users\опо\Desktop\Для нужд\VK\XqmywaaaM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54269" y="3271970"/>
            <a:ext cx="2927216" cy="1837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опо\Desktop\Для нужд\VK\qOBmfg9ho9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446" y="3146891"/>
            <a:ext cx="1711922" cy="2680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I:\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:\stalla-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7"/>
          <p:cNvSpPr>
            <a:spLocks noGrp="1"/>
          </p:cNvSpPr>
          <p:nvPr>
            <p:ph type="body" idx="1"/>
          </p:nvPr>
        </p:nvSpPr>
        <p:spPr>
          <a:xfrm>
            <a:off x="2144243" y="838877"/>
            <a:ext cx="8359790" cy="69578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4000" dirty="0" smtClean="0">
                <a:latin typeface="Arial Black" panose="020B0A04020102020204" pitchFamily="34" charset="0"/>
              </a:rPr>
              <a:t>Оказание первой помощи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40942" y="3408027"/>
            <a:ext cx="3157710" cy="210514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35132" y="3408027"/>
            <a:ext cx="3157708" cy="210514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6003" y="5258858"/>
            <a:ext cx="2900269" cy="193351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23845" y="5637629"/>
            <a:ext cx="3088340" cy="2058893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7606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6"/>
          <p:cNvSpPr>
            <a:spLocks noGrp="1"/>
          </p:cNvSpPr>
          <p:nvPr>
            <p:ph type="title"/>
          </p:nvPr>
        </p:nvSpPr>
        <p:spPr>
          <a:xfrm>
            <a:off x="1810163" y="850122"/>
            <a:ext cx="8398465" cy="64523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dirty="0" smtClean="0">
                <a:latin typeface="Arial Black" panose="020B0A04020102020204" pitchFamily="34" charset="0"/>
              </a:rPr>
              <a:t>Культурная программа</a:t>
            </a:r>
          </a:p>
        </p:txBody>
      </p:sp>
      <p:sp>
        <p:nvSpPr>
          <p:cNvPr id="50178" name="Объект 7"/>
          <p:cNvSpPr>
            <a:spLocks noGrp="1"/>
          </p:cNvSpPr>
          <p:nvPr>
            <p:ph idx="1"/>
          </p:nvPr>
        </p:nvSpPr>
        <p:spPr>
          <a:xfrm>
            <a:off x="145140" y="1847881"/>
            <a:ext cx="8327528" cy="292641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800" b="1" dirty="0" smtClean="0">
                <a:latin typeface="+mj-lt"/>
              </a:rPr>
              <a:t>Творческое приветствие делегаций ВУЗов</a:t>
            </a:r>
          </a:p>
          <a:p>
            <a:pPr eaLnBrk="1" hangingPunct="1"/>
            <a:r>
              <a:rPr lang="ru-RU" sz="2800" b="1" dirty="0" smtClean="0">
                <a:latin typeface="+mj-lt"/>
              </a:rPr>
              <a:t>«Веревочный курс» - расширяем границы общения, укрепляем дух командного сплочения участников школы</a:t>
            </a:r>
            <a:r>
              <a:rPr lang="ru-RU" sz="2800" b="1" dirty="0" smtClean="0">
                <a:latin typeface="+mj-lt"/>
              </a:rPr>
              <a:t>.</a:t>
            </a:r>
          </a:p>
          <a:p>
            <a:pPr eaLnBrk="1" hangingPunct="1"/>
            <a:r>
              <a:rPr lang="ru-RU" sz="2800" b="1" dirty="0" smtClean="0">
                <a:latin typeface="+mj-lt"/>
              </a:rPr>
              <a:t>Спектакль театра-студии УГМУ</a:t>
            </a:r>
            <a:endParaRPr lang="ru-RU" sz="2800" b="1" dirty="0" smtClean="0">
              <a:latin typeface="+mj-lt"/>
            </a:endParaRPr>
          </a:p>
          <a:p>
            <a:pPr eaLnBrk="1" hangingPunct="1"/>
            <a:r>
              <a:rPr lang="ru-RU" sz="2800" b="1" dirty="0" smtClean="0">
                <a:latin typeface="+mj-lt"/>
              </a:rPr>
              <a:t>Экскурсия в музей Медицины, со специально подготовленной частью «Становление детской хирургии на Урале» </a:t>
            </a:r>
          </a:p>
          <a:p>
            <a:pPr eaLnBrk="1" hangingPunct="1"/>
            <a:r>
              <a:rPr lang="ru-RU" sz="2800" b="1" dirty="0" smtClean="0">
                <a:latin typeface="+mj-lt"/>
              </a:rPr>
              <a:t>Экскурсия в музей камнерезного искусства</a:t>
            </a:r>
          </a:p>
          <a:p>
            <a:pPr eaLnBrk="1" hangingPunct="1"/>
            <a:r>
              <a:rPr lang="ru-RU" sz="2800" b="1" dirty="0" smtClean="0">
                <a:latin typeface="+mj-lt"/>
              </a:rPr>
              <a:t>Экскурсия «Екатеринбург – это Европа и Азия»</a:t>
            </a:r>
          </a:p>
          <a:p>
            <a:pPr eaLnBrk="1" hangingPunct="1"/>
            <a:endParaRPr lang="ru-RU" sz="1900" dirty="0" smtClean="0"/>
          </a:p>
        </p:txBody>
      </p:sp>
      <p:pic>
        <p:nvPicPr>
          <p:cNvPr id="50179" name="Picture 2" descr="I:\stalla-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352343" y="3874010"/>
            <a:ext cx="2119580" cy="252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User\Desktop\ЦНА\СНК ДХ\Зимняя школа Зверевские чтения\Зимняя Школа 2016\Музей истории медицины на Урал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9429" y="5484933"/>
            <a:ext cx="3556044" cy="2612013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6146" name="Picture 2" descr="C:\Users\User\Desktop\ЦНА\СНК ДХ\Зимняя школа Зверевские чтения\Зимняя Школа 2016\Лыжная прогулк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79962" y="1515864"/>
            <a:ext cx="3027357" cy="201745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Picture 2" descr="C:\Users\User\Desktop\ЦНА\СНК ДХ\Зимняя школа Зверевские чтения\Зимняя Школа 2017\Фото ЗШЗЧ-17\attachments (20)\IMG_39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3680" y="4595149"/>
            <a:ext cx="5042583" cy="336172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719611" y="850121"/>
            <a:ext cx="9580399" cy="102252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latin typeface="Arial Black" panose="020B0A04020102020204" pitchFamily="34" charset="0"/>
              </a:rPr>
              <a:t>Всероссийский конкурс </a:t>
            </a:r>
            <a:br>
              <a:rPr lang="ru-RU" sz="3200" dirty="0" smtClean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>«Медицинское образование будущего»</a:t>
            </a:r>
          </a:p>
        </p:txBody>
      </p:sp>
      <p:pic>
        <p:nvPicPr>
          <p:cNvPr id="5" name="Picture 2" descr="I:\stalla-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20446" y="6366948"/>
            <a:ext cx="1489004" cy="17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: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-554637" y="2888739"/>
            <a:ext cx="5773227" cy="429485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94640" y="2245616"/>
            <a:ext cx="6559139" cy="381874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2"/>
          <p:cNvSpPr>
            <a:spLocks noGrp="1"/>
          </p:cNvSpPr>
          <p:nvPr>
            <p:ph idx="1"/>
          </p:nvPr>
        </p:nvSpPr>
        <p:spPr>
          <a:xfrm>
            <a:off x="237545" y="1659918"/>
            <a:ext cx="11406901" cy="3467660"/>
          </a:xfrm>
        </p:spPr>
        <p:txBody>
          <a:bodyPr>
            <a:normAutofit fontScale="62500" lnSpcReduction="20000"/>
          </a:bodyPr>
          <a:lstStyle/>
          <a:p>
            <a:pPr marL="0" indent="0" algn="just" eaLnBrk="1" hangingPunct="1">
              <a:buFont typeface="Wingdings 3" pitchFamily="18" charset="2"/>
              <a:buNone/>
              <a:tabLst>
                <a:tab pos="363538" algn="l"/>
                <a:tab pos="449263" algn="l"/>
              </a:tabLst>
            </a:pPr>
            <a:r>
              <a:rPr lang="ru-RU" dirty="0" smtClean="0"/>
              <a:t>	</a:t>
            </a:r>
            <a:r>
              <a:rPr lang="ru-RU" b="1" dirty="0" smtClean="0"/>
              <a:t>		</a:t>
            </a:r>
            <a:r>
              <a:rPr lang="ru-RU" b="1" dirty="0" smtClean="0">
                <a:latin typeface="Arial Black" panose="020B0A04020102020204" pitchFamily="34" charset="0"/>
              </a:rPr>
              <a:t>Таким образом, участники Всероссийской студенческой Зимней школы «</a:t>
            </a:r>
            <a:r>
              <a:rPr lang="ru-RU" b="1" dirty="0" err="1" smtClean="0">
                <a:latin typeface="Arial Black" panose="020B0A04020102020204" pitchFamily="34" charset="0"/>
              </a:rPr>
              <a:t>Зверевские</a:t>
            </a:r>
            <a:r>
              <a:rPr lang="ru-RU" b="1" dirty="0" smtClean="0">
                <a:latin typeface="Arial Black" panose="020B0A04020102020204" pitchFamily="34" charset="0"/>
              </a:rPr>
              <a:t> чтения» получают возможность интенсивного обучения (лекции, мастер-классы ведущих специалистов из разных городов России), тренировки мануальных навыков в различных условиях, отработки алгоритма экстренных мероприятий для спасения жизни человека, проявления своих организаторских, творческих, физических возможностей. </a:t>
            </a:r>
          </a:p>
          <a:p>
            <a:pPr marL="0" indent="0" algn="just" eaLnBrk="1" hangingPunct="1">
              <a:buFont typeface="Wingdings 3" pitchFamily="18" charset="2"/>
              <a:buNone/>
              <a:tabLst>
                <a:tab pos="363538" algn="l"/>
                <a:tab pos="449263" algn="l"/>
              </a:tabLst>
            </a:pPr>
            <a:r>
              <a:rPr lang="ru-RU" b="1" dirty="0" smtClean="0">
                <a:latin typeface="Arial Black" panose="020B0A04020102020204" pitchFamily="34" charset="0"/>
              </a:rPr>
              <a:t>			</a:t>
            </a:r>
            <a:r>
              <a:rPr lang="ru-RU" b="1" dirty="0" smtClean="0">
                <a:latin typeface="Arial Black" panose="020B0A04020102020204" pitchFamily="34" charset="0"/>
              </a:rPr>
              <a:t>Зимняя </a:t>
            </a:r>
            <a:r>
              <a:rPr lang="ru-RU" b="1" dirty="0" smtClean="0">
                <a:latin typeface="Arial Black" panose="020B0A04020102020204" pitchFamily="34" charset="0"/>
              </a:rPr>
              <a:t>школа «</a:t>
            </a:r>
            <a:r>
              <a:rPr lang="ru-RU" b="1" dirty="0" err="1" smtClean="0">
                <a:latin typeface="Arial Black" panose="020B0A04020102020204" pitchFamily="34" charset="0"/>
              </a:rPr>
              <a:t>Зверевские</a:t>
            </a:r>
            <a:r>
              <a:rPr lang="ru-RU" b="1" dirty="0" smtClean="0">
                <a:latin typeface="Arial Black" panose="020B0A04020102020204" pitchFamily="34" charset="0"/>
              </a:rPr>
              <a:t> чтения» показала большую заинтересованность студентов, занимающихся в студенческих научных кружках при кафедрах детской хирургии ВУЗов </a:t>
            </a:r>
            <a:r>
              <a:rPr lang="ru-RU" b="1" dirty="0" smtClean="0">
                <a:latin typeface="Arial Black" panose="020B0A04020102020204" pitchFamily="34" charset="0"/>
              </a:rPr>
              <a:t>России и зарубежья.</a:t>
            </a:r>
            <a:endParaRPr lang="ru-RU" b="1" dirty="0" smtClean="0">
              <a:latin typeface="Arial Black" panose="020B0A04020102020204" pitchFamily="34" charset="0"/>
            </a:endParaRPr>
          </a:p>
        </p:txBody>
      </p:sp>
      <p:pic>
        <p:nvPicPr>
          <p:cNvPr id="52226" name="Picture 2" descr="I:\stalla-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9143" y="5297308"/>
            <a:ext cx="2390027" cy="285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Games\флаг-академия-кожакопировани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2668" y="1148186"/>
            <a:ext cx="1375565" cy="16111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54273" name="Picture 2" descr="I:\stalla-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4039" y="3681351"/>
            <a:ext cx="3756409" cy="44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/>
          </p:cNvSpPr>
          <p:nvPr/>
        </p:nvSpPr>
        <p:spPr bwMode="auto">
          <a:xfrm rot="-471576">
            <a:off x="204080" y="2495959"/>
            <a:ext cx="9981955" cy="161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lang="ru-RU" sz="2800" b="1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Российскому студенчеству – </a:t>
            </a:r>
          </a:p>
          <a:p>
            <a:pPr algn="ctr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lang="ru-RU" sz="2800" b="1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полезные зимние каникулы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  <a:p>
            <a:pPr algn="ctr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Приглашаем на </a:t>
            </a:r>
            <a:r>
              <a:rPr lang="en-US" sz="2800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IV 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международную 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Зимнюю школу.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Текст 5"/>
          <p:cNvSpPr>
            <a:spLocks/>
          </p:cNvSpPr>
          <p:nvPr/>
        </p:nvSpPr>
        <p:spPr bwMode="auto">
          <a:xfrm rot="21166498">
            <a:off x="300999" y="4891881"/>
            <a:ext cx="7959071" cy="70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lang="ru-RU" sz="4800" b="1" dirty="0" smtClean="0">
                <a:solidFill>
                  <a:srgbClr val="4E983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Благодарю за внимание!</a:t>
            </a:r>
            <a:endParaRPr lang="ru-RU" sz="4800" b="1" dirty="0">
              <a:solidFill>
                <a:srgbClr val="4E9834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669684" cy="17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Рапс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20613" y="696036"/>
            <a:ext cx="1805698" cy="180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Grp="1"/>
          </p:cNvSpPr>
          <p:nvPr>
            <p:ph type="title"/>
          </p:nvPr>
        </p:nvSpPr>
        <p:spPr>
          <a:xfrm>
            <a:off x="289367" y="899887"/>
            <a:ext cx="11412638" cy="15423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700" b="1" u="sng" dirty="0" smtClean="0">
                <a:solidFill>
                  <a:schemeClr val="accent4">
                    <a:lumMod val="50000"/>
                  </a:schemeClr>
                </a:solidFill>
              </a:rPr>
              <a:t>IV </a:t>
            </a:r>
            <a:r>
              <a:rPr lang="ru-RU" sz="2700" b="1" u="sng" dirty="0" smtClean="0">
                <a:solidFill>
                  <a:schemeClr val="accent4">
                    <a:lumMod val="50000"/>
                  </a:schemeClr>
                </a:solidFill>
              </a:rPr>
              <a:t>международная </a:t>
            </a:r>
            <a:r>
              <a:rPr lang="ru-RU" sz="2700" b="1" u="sng" dirty="0" smtClean="0">
                <a:solidFill>
                  <a:schemeClr val="accent4">
                    <a:lumMod val="50000"/>
                  </a:schemeClr>
                </a:solidFill>
              </a:rPr>
              <a:t>Зимняя студенческая школа «</a:t>
            </a:r>
            <a:r>
              <a:rPr lang="ru-RU" sz="2700" b="1" u="sng" dirty="0" err="1" smtClean="0">
                <a:solidFill>
                  <a:schemeClr val="accent4">
                    <a:lumMod val="50000"/>
                  </a:schemeClr>
                </a:solidFill>
              </a:rPr>
              <a:t>Зверевские</a:t>
            </a:r>
            <a:r>
              <a:rPr lang="ru-RU" sz="2700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700" b="1" u="sng" dirty="0" smtClean="0">
                <a:solidFill>
                  <a:schemeClr val="accent4">
                    <a:lumMod val="50000"/>
                  </a:schemeClr>
                </a:solidFill>
              </a:rPr>
              <a:t>чтения-2018»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включена в «План наиболее значимых мероприятий образовательной и воспитательной направленности в образовательных организациях, находящихся в ведении Министерства здравоохранения Российской Федерации, на 2018 год»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5603" name="Picture 2" descr="I:\stalla-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86126" y="2601384"/>
            <a:ext cx="2541919" cy="303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1"/>
            <a:ext cx="1036199" cy="107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ЦНА\СНК ДХ\Зимняя школа Зверевские чтения\Зимняя Школа 2017\Информ.письмо. 2 лис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805" y="4537276"/>
            <a:ext cx="2695992" cy="3490753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8" name="Picture 4" descr="C:\Users\User\Pictures\Рисунок Инф.письмо ЗШЗЧ 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6674" y="2888611"/>
            <a:ext cx="5681663" cy="470440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Grp="1"/>
          </p:cNvSpPr>
          <p:nvPr>
            <p:ph type="title"/>
          </p:nvPr>
        </p:nvSpPr>
        <p:spPr>
          <a:xfrm>
            <a:off x="1463002" y="532435"/>
            <a:ext cx="10101943" cy="163239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Уже история…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Всероссийская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Зимняя студенческая школа «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Зверевские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чтения»   2015</a:t>
            </a:r>
          </a:p>
        </p:txBody>
      </p:sp>
      <p:sp>
        <p:nvSpPr>
          <p:cNvPr id="25602" name="Прямоугольник 2"/>
          <p:cNvSpPr>
            <a:spLocks noGrp="1"/>
          </p:cNvSpPr>
          <p:nvPr>
            <p:ph idx="1"/>
          </p:nvPr>
        </p:nvSpPr>
        <p:spPr>
          <a:xfrm>
            <a:off x="145145" y="2271093"/>
            <a:ext cx="11408228" cy="4710278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ru-RU" sz="2400" b="1" dirty="0" smtClean="0">
                <a:latin typeface="+mj-lt"/>
              </a:rPr>
              <a:t>В 2015 году задумано и претворено в жизнь абсолютно новое начинание </a:t>
            </a:r>
            <a:r>
              <a:rPr lang="ru-RU" sz="2400" b="1" dirty="0" smtClean="0">
                <a:latin typeface="+mj-lt"/>
              </a:rPr>
              <a:t>нашего студенчества – организация и проведение в УГМУ студенческого форума российского уровня. Согласно приказа ректора </a:t>
            </a:r>
            <a:r>
              <a:rPr lang="ru-RU" sz="2400" b="1" dirty="0" smtClean="0">
                <a:latin typeface="+mj-lt"/>
              </a:rPr>
              <a:t>УГМУ с </a:t>
            </a:r>
            <a:r>
              <a:rPr lang="ru-RU" sz="2400" b="1" dirty="0" smtClean="0">
                <a:latin typeface="+mj-lt"/>
              </a:rPr>
              <a:t>1 по 5 февраля 2015 года успешно проведена Студенческая Зимняя школа "</a:t>
            </a:r>
            <a:r>
              <a:rPr lang="ru-RU" sz="2400" b="1" dirty="0" err="1" smtClean="0">
                <a:latin typeface="+mj-lt"/>
              </a:rPr>
              <a:t>Зверевские</a:t>
            </a:r>
            <a:r>
              <a:rPr lang="ru-RU" sz="2400" b="1" dirty="0" smtClean="0">
                <a:latin typeface="+mj-lt"/>
              </a:rPr>
              <a:t> чтения", которая стала первым мероприятием в 2015 году в честь 85-летнего юбилея Уральского государственного медицинского университета. </a:t>
            </a:r>
          </a:p>
          <a:p>
            <a:pPr marL="0" indent="363538" algn="just">
              <a:buNone/>
            </a:pPr>
            <a:r>
              <a:rPr lang="ru-RU" sz="2400" b="1" dirty="0" smtClean="0">
                <a:latin typeface="+mj-lt"/>
              </a:rPr>
              <a:t>А название Первой Студенческой Зимней школы "</a:t>
            </a:r>
            <a:r>
              <a:rPr lang="ru-RU" sz="2400" b="1" dirty="0" err="1" smtClean="0">
                <a:latin typeface="+mj-lt"/>
              </a:rPr>
              <a:t>Зверевские</a:t>
            </a:r>
            <a:r>
              <a:rPr lang="ru-RU" sz="2400" b="1" dirty="0" smtClean="0">
                <a:latin typeface="+mj-lt"/>
              </a:rPr>
              <a:t> чтения" посвящено юбилею, значимого для всех уральских детских хирургов: 110 лет со дня рождения первого заведующего кафедрой детской хирургии Свердловского </a:t>
            </a:r>
            <a:r>
              <a:rPr lang="ru-RU" sz="2400" b="1" dirty="0" smtClean="0">
                <a:latin typeface="+mj-lt"/>
              </a:rPr>
              <a:t>медицинского института </a:t>
            </a:r>
            <a:r>
              <a:rPr lang="ru-RU" sz="2400" b="1" dirty="0" smtClean="0">
                <a:latin typeface="+mj-lt"/>
              </a:rPr>
              <a:t>профессора Зверева А.Ф. </a:t>
            </a:r>
            <a:endParaRPr lang="ru-RU" sz="2400" b="1" dirty="0" smtClean="0">
              <a:latin typeface="+mj-lt"/>
            </a:endParaRPr>
          </a:p>
          <a:p>
            <a:pPr marL="0" indent="363538" algn="just">
              <a:buNone/>
            </a:pPr>
            <a:r>
              <a:rPr lang="ru-RU" sz="2400" b="1" dirty="0" smtClean="0">
                <a:latin typeface="+mj-lt"/>
              </a:rPr>
              <a:t>Важен </a:t>
            </a:r>
            <a:r>
              <a:rPr lang="ru-RU" sz="2400" b="1" dirty="0" smtClean="0">
                <a:latin typeface="+mj-lt"/>
              </a:rPr>
              <a:t>и тот факт, что Алексей Федорович был </a:t>
            </a:r>
            <a:r>
              <a:rPr lang="ru-RU" sz="2400" b="1" dirty="0" smtClean="0">
                <a:latin typeface="+mj-lt"/>
              </a:rPr>
              <a:t>в течение 14 лет </a:t>
            </a:r>
            <a:r>
              <a:rPr lang="ru-RU" sz="2400" b="1" dirty="0" smtClean="0">
                <a:latin typeface="+mj-lt"/>
              </a:rPr>
              <a:t>ректором нашего вуза. </a:t>
            </a:r>
            <a:endParaRPr lang="ru-RU" sz="2400" b="1" dirty="0">
              <a:latin typeface="+mj-lt"/>
            </a:endParaRPr>
          </a:p>
        </p:txBody>
      </p:sp>
      <p:pic>
        <p:nvPicPr>
          <p:cNvPr id="25603" name="Picture 2" descr="I:\stalla-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30971" y="6260496"/>
            <a:ext cx="1589672" cy="189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 txBox="1">
            <a:spLocks/>
          </p:cNvSpPr>
          <p:nvPr/>
        </p:nvSpPr>
        <p:spPr>
          <a:xfrm>
            <a:off x="2501966" y="1199421"/>
            <a:ext cx="6729119" cy="93729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42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Цель Зимней школы</a:t>
            </a:r>
          </a:p>
        </p:txBody>
      </p:sp>
      <p:pic>
        <p:nvPicPr>
          <p:cNvPr id="27650" name="Picture 2" descr="I:\stalla-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91987" y="4996525"/>
            <a:ext cx="2653081" cy="316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391" y="2486420"/>
            <a:ext cx="111811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3900">
              <a:defRPr/>
            </a:pPr>
            <a:r>
              <a:rPr lang="ru-RU" sz="3200" b="1" dirty="0">
                <a:latin typeface="+mj-lt"/>
              </a:rPr>
              <a:t>Развитие профессиональных компетенций у обучающихся</a:t>
            </a:r>
            <a:r>
              <a:rPr lang="ru-RU" sz="3200" b="1" dirty="0" smtClean="0">
                <a:latin typeface="+mj-lt"/>
              </a:rPr>
              <a:t>, привитие здорового </a:t>
            </a:r>
            <a:r>
              <a:rPr lang="ru-RU" sz="3200" b="1" dirty="0">
                <a:latin typeface="+mj-lt"/>
              </a:rPr>
              <a:t>образа  </a:t>
            </a:r>
            <a:r>
              <a:rPr lang="ru-RU" sz="3200" b="1" dirty="0" smtClean="0">
                <a:latin typeface="+mj-lt"/>
              </a:rPr>
              <a:t>жизни, расширение </a:t>
            </a:r>
            <a:r>
              <a:rPr lang="ru-RU" sz="3200" b="1" dirty="0">
                <a:latin typeface="+mj-lt"/>
              </a:rPr>
              <a:t>межвузовских контактов, академической мобильности студентов и преподавателей, формирование позитивного имиджа медицинского </a:t>
            </a:r>
            <a:r>
              <a:rPr lang="ru-RU" sz="3200" b="1" dirty="0" smtClean="0">
                <a:latin typeface="+mj-lt"/>
              </a:rPr>
              <a:t>образования</a:t>
            </a:r>
            <a:endParaRPr lang="ru-RU" sz="3200" b="1" dirty="0">
              <a:latin typeface="+mj-lt"/>
            </a:endParaRPr>
          </a:p>
        </p:txBody>
      </p:sp>
      <p:pic>
        <p:nvPicPr>
          <p:cNvPr id="6" name="Picture 2" descr="I: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Grp="1"/>
          </p:cNvSpPr>
          <p:nvPr>
            <p:ph idx="1"/>
          </p:nvPr>
        </p:nvSpPr>
        <p:spPr>
          <a:xfrm>
            <a:off x="225405" y="2069092"/>
            <a:ext cx="10378905" cy="4676797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latin typeface="+mj-lt"/>
              </a:rPr>
              <a:t>Создать платформу для обмена знаниями и умениями студентов, интернов, ординаторов.</a:t>
            </a:r>
          </a:p>
          <a:p>
            <a:pPr eaLnBrk="1" hangingPunct="1"/>
            <a:r>
              <a:rPr lang="ru-RU" sz="2800" b="1" dirty="0" smtClean="0">
                <a:latin typeface="+mj-lt"/>
              </a:rPr>
              <a:t>Улучшить базовую подготовку обучающихся по мануальным навыкам.</a:t>
            </a:r>
          </a:p>
          <a:p>
            <a:pPr eaLnBrk="1" hangingPunct="1"/>
            <a:r>
              <a:rPr lang="ru-RU" sz="2800" b="1" dirty="0" smtClean="0">
                <a:latin typeface="+mj-lt"/>
              </a:rPr>
              <a:t>Повысить уровень теоретических знаний студентов, интернов, ординаторов.</a:t>
            </a:r>
          </a:p>
          <a:p>
            <a:pPr eaLnBrk="1" hangingPunct="1"/>
            <a:r>
              <a:rPr lang="ru-RU" sz="2800" b="1" dirty="0" smtClean="0">
                <a:latin typeface="+mj-lt"/>
              </a:rPr>
              <a:t>Создать условия для дружбы, сотрудничества, толерантности и взаимообогащения студентов медицинских ВУЗов России и ближнего зарубежья в сферах будущей профессии, творчества, спорта.</a:t>
            </a:r>
          </a:p>
        </p:txBody>
      </p:sp>
      <p:pic>
        <p:nvPicPr>
          <p:cNvPr id="28675" name="Picture 2" descr="I:\stalla-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64914" y="5593385"/>
            <a:ext cx="2156322" cy="257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 txBox="1">
            <a:spLocks/>
          </p:cNvSpPr>
          <p:nvPr/>
        </p:nvSpPr>
        <p:spPr>
          <a:xfrm>
            <a:off x="2501966" y="994701"/>
            <a:ext cx="7730605" cy="93729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1"/>
              </a:spcBef>
              <a:spcAft>
                <a:spcPts val="0"/>
              </a:spcAft>
              <a:defRPr/>
            </a:pPr>
            <a:r>
              <a:rPr lang="ru-RU" sz="4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Задачи Зимней </a:t>
            </a:r>
            <a:r>
              <a:rPr lang="ru-RU" sz="42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516481" y="836564"/>
            <a:ext cx="7353233" cy="8035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dirty="0" smtClean="0">
                <a:latin typeface="Arial Black" pitchFamily="34" charset="0"/>
              </a:rPr>
              <a:t>Уникальность проекта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246743" y="1962038"/>
            <a:ext cx="10900228" cy="3570666"/>
          </a:xfrm>
        </p:spPr>
        <p:txBody>
          <a:bodyPr>
            <a:normAutofit/>
          </a:bodyPr>
          <a:lstStyle/>
          <a:p>
            <a:pPr marL="0" indent="449263" algn="just" eaLnBrk="1" hangingPunct="1">
              <a:buNone/>
            </a:pPr>
            <a:r>
              <a:rPr lang="ru-RU" sz="2800" b="1" dirty="0" smtClean="0">
                <a:latin typeface="+mj-lt"/>
              </a:rPr>
              <a:t>Уникальность Зимней школы «</a:t>
            </a:r>
            <a:r>
              <a:rPr lang="ru-RU" sz="2800" b="1" dirty="0" err="1" smtClean="0">
                <a:latin typeface="+mj-lt"/>
              </a:rPr>
              <a:t>Зверевские</a:t>
            </a:r>
            <a:r>
              <a:rPr lang="ru-RU" sz="2800" b="1" dirty="0" smtClean="0">
                <a:latin typeface="+mj-lt"/>
              </a:rPr>
              <a:t> чтения» состоит в том, что участвующие студенты, </a:t>
            </a:r>
            <a:r>
              <a:rPr lang="ru-RU" sz="2800" b="1" dirty="0" smtClean="0">
                <a:latin typeface="+mj-lt"/>
              </a:rPr>
              <a:t>ординаторы, аспиранты </a:t>
            </a:r>
            <a:r>
              <a:rPr lang="ru-RU" sz="2800" b="1" dirty="0" smtClean="0">
                <a:latin typeface="+mj-lt"/>
              </a:rPr>
              <a:t>получают возможность прослушать лекции, пройти мастер-классы и тренинги у ведущих специалистов из разных регионов России. </a:t>
            </a:r>
            <a:endParaRPr lang="ru-RU" sz="2800" b="1" dirty="0" smtClean="0">
              <a:latin typeface="+mj-lt"/>
            </a:endParaRPr>
          </a:p>
          <a:p>
            <a:pPr marL="0" indent="449263" algn="just" eaLnBrk="1" hangingPunct="1">
              <a:buNone/>
            </a:pPr>
            <a:r>
              <a:rPr lang="ru-RU" sz="2800" b="1" dirty="0" smtClean="0">
                <a:latin typeface="+mj-lt"/>
              </a:rPr>
              <a:t>Спортивная </a:t>
            </a:r>
            <a:r>
              <a:rPr lang="ru-RU" sz="2800" b="1" dirty="0" smtClean="0">
                <a:latin typeface="+mj-lt"/>
              </a:rPr>
              <a:t>и культурно-развлекательная программа позволяет создать доброжелательную атмосферу для расширения кругозора и налаживания межвузовских контактов</a:t>
            </a:r>
            <a:r>
              <a:rPr lang="ru-RU" sz="2800" b="1" dirty="0" smtClean="0">
                <a:latin typeface="+mj-lt"/>
              </a:rPr>
              <a:t>.</a:t>
            </a:r>
            <a:endParaRPr lang="ru-RU" sz="2800" b="1" dirty="0" smtClean="0">
              <a:latin typeface="+mj-lt"/>
            </a:endParaRPr>
          </a:p>
        </p:txBody>
      </p:sp>
      <p:pic>
        <p:nvPicPr>
          <p:cNvPr id="30723" name="Picture 2" descr="I:\stalla-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48173" y="5201063"/>
            <a:ext cx="2473064" cy="294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075544" y="894901"/>
            <a:ext cx="79248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 smtClean="0">
                <a:latin typeface="Arial Black" pitchFamily="34" charset="0"/>
              </a:rPr>
              <a:t>Оргкомитет студенческой 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Зимней школы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606026" y="2403838"/>
            <a:ext cx="9056593" cy="4755786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b="1" dirty="0" smtClean="0">
                <a:latin typeface="+mj-lt"/>
              </a:rPr>
              <a:t>Ректорат и </a:t>
            </a:r>
            <a:r>
              <a:rPr lang="ru-RU" b="1" dirty="0" err="1" smtClean="0">
                <a:latin typeface="+mj-lt"/>
              </a:rPr>
              <a:t>проректорат</a:t>
            </a:r>
            <a:r>
              <a:rPr lang="ru-RU" b="1" dirty="0" smtClean="0">
                <a:latin typeface="+mj-lt"/>
              </a:rPr>
              <a:t> УГМУ</a:t>
            </a:r>
          </a:p>
          <a:p>
            <a:pPr eaLnBrk="1" hangingPunct="1"/>
            <a:r>
              <a:rPr lang="ru-RU" b="1" dirty="0" smtClean="0">
                <a:latin typeface="+mj-lt"/>
              </a:rPr>
              <a:t>Деканат педиатрического факультета</a:t>
            </a:r>
          </a:p>
          <a:p>
            <a:pPr eaLnBrk="1" hangingPunct="1"/>
            <a:r>
              <a:rPr lang="ru-RU" b="1" dirty="0" smtClean="0">
                <a:latin typeface="+mj-lt"/>
              </a:rPr>
              <a:t>Кафедра детской хирургии</a:t>
            </a:r>
          </a:p>
          <a:p>
            <a:pPr eaLnBrk="1" hangingPunct="1"/>
            <a:r>
              <a:rPr lang="ru-RU" b="1" dirty="0" smtClean="0">
                <a:latin typeface="+mj-lt"/>
              </a:rPr>
              <a:t>Научное общество молодых ученых и студентов УГМУ</a:t>
            </a:r>
          </a:p>
          <a:p>
            <a:pPr eaLnBrk="1" hangingPunct="1"/>
            <a:r>
              <a:rPr lang="ru-RU" b="1" dirty="0" smtClean="0">
                <a:latin typeface="+mj-lt"/>
              </a:rPr>
              <a:t>Кафедра </a:t>
            </a:r>
            <a:r>
              <a:rPr lang="ru-RU" b="1" dirty="0" smtClean="0">
                <a:latin typeface="+mj-lt"/>
              </a:rPr>
              <a:t>оперативной хирургии и топографической анатомии</a:t>
            </a:r>
          </a:p>
          <a:p>
            <a:pPr eaLnBrk="1" hangingPunct="1"/>
            <a:r>
              <a:rPr lang="ru-RU" b="1" dirty="0" smtClean="0">
                <a:latin typeface="+mj-lt"/>
              </a:rPr>
              <a:t>Кафедра </a:t>
            </a:r>
            <a:r>
              <a:rPr lang="ru-RU" b="1" dirty="0" smtClean="0">
                <a:latin typeface="+mj-lt"/>
              </a:rPr>
              <a:t>физической культуры</a:t>
            </a:r>
            <a:endParaRPr lang="ru-RU" b="1" dirty="0" smtClean="0">
              <a:latin typeface="+mj-lt"/>
            </a:endParaRPr>
          </a:p>
          <a:p>
            <a:pPr eaLnBrk="1" hangingPunct="1"/>
            <a:r>
              <a:rPr lang="ru-RU" b="1" dirty="0" smtClean="0">
                <a:latin typeface="+mj-lt"/>
              </a:rPr>
              <a:t>Учебный центр «Практика»</a:t>
            </a:r>
          </a:p>
          <a:p>
            <a:r>
              <a:rPr lang="ru-RU" b="1" dirty="0" smtClean="0">
                <a:latin typeface="+mj-lt"/>
              </a:rPr>
              <a:t>Профком УГМУ</a:t>
            </a:r>
          </a:p>
          <a:p>
            <a:pPr eaLnBrk="1" hangingPunct="1"/>
            <a:r>
              <a:rPr lang="ru-RU" b="1" dirty="0" smtClean="0">
                <a:latin typeface="+mj-lt"/>
              </a:rPr>
              <a:t>Управление по воспитательной работе</a:t>
            </a:r>
            <a:endParaRPr lang="ru-RU" b="1" dirty="0" smtClean="0">
              <a:latin typeface="+mj-lt"/>
            </a:endParaRPr>
          </a:p>
        </p:txBody>
      </p:sp>
      <p:pic>
        <p:nvPicPr>
          <p:cNvPr id="32772" name="Picture 2" descr="I: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1640" y="147649"/>
            <a:ext cx="1151984" cy="127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:\stalla-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71322" y="5196323"/>
            <a:ext cx="2492720" cy="297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872342" y="821094"/>
            <a:ext cx="9622973" cy="7319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latin typeface="Arial Black" pitchFamily="34" charset="0"/>
              </a:rPr>
              <a:t>Организация работы Зимней школы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310945" y="1988463"/>
            <a:ext cx="11367911" cy="464048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latin typeface="+mj-lt"/>
              </a:rPr>
              <a:t>Программа Зимней школы рассчитана на </a:t>
            </a:r>
            <a:r>
              <a:rPr lang="ru-RU" sz="2800" b="1" dirty="0" smtClean="0">
                <a:latin typeface="+mj-lt"/>
              </a:rPr>
              <a:t>4 дня.</a:t>
            </a:r>
            <a:endParaRPr lang="ru-RU" sz="2800" b="1" dirty="0" smtClean="0">
              <a:latin typeface="+mj-lt"/>
            </a:endParaRPr>
          </a:p>
          <a:p>
            <a:pPr eaLnBrk="1" hangingPunct="1"/>
            <a:r>
              <a:rPr lang="ru-RU" sz="2800" b="1" dirty="0" smtClean="0">
                <a:latin typeface="+mj-lt"/>
              </a:rPr>
              <a:t>Для участия приглашаются студенты 1- 6 года обучения, </a:t>
            </a:r>
            <a:r>
              <a:rPr lang="ru-RU" sz="2800" b="1" dirty="0" smtClean="0">
                <a:latin typeface="+mj-lt"/>
              </a:rPr>
              <a:t>ординаторы</a:t>
            </a:r>
            <a:endParaRPr lang="ru-RU" sz="2800" b="1" dirty="0" smtClean="0">
              <a:latin typeface="+mj-lt"/>
            </a:endParaRPr>
          </a:p>
          <a:p>
            <a:pPr eaLnBrk="1" hangingPunct="1"/>
            <a:r>
              <a:rPr lang="ru-RU" sz="2800" b="1" dirty="0" smtClean="0">
                <a:latin typeface="+mj-lt"/>
              </a:rPr>
              <a:t>Для сплочения и проявления качеств командной работы проводится формирование команд из студентов разных ВУЗов методом слепого распределения.</a:t>
            </a:r>
          </a:p>
          <a:p>
            <a:pPr eaLnBrk="1" hangingPunct="1"/>
            <a:r>
              <a:rPr lang="ru-RU" sz="2800" b="1" dirty="0" smtClean="0">
                <a:latin typeface="+mj-lt"/>
              </a:rPr>
              <a:t>Программа школы состоит из обучающей, конкурсной, культурной, спортивной части.</a:t>
            </a:r>
          </a:p>
          <a:p>
            <a:pPr eaLnBrk="1" hangingPunct="1"/>
            <a:r>
              <a:rPr lang="ru-RU" sz="2800" b="1" dirty="0" err="1" smtClean="0">
                <a:latin typeface="+mj-lt"/>
              </a:rPr>
              <a:t>Профессорско</a:t>
            </a:r>
            <a:r>
              <a:rPr lang="ru-RU" sz="2800" b="1" dirty="0" smtClean="0">
                <a:latin typeface="+mj-lt"/>
              </a:rPr>
              <a:t>- преподавательский состав участвует в качестве жюри, проводит тематические мастер- классы.</a:t>
            </a:r>
          </a:p>
        </p:txBody>
      </p:sp>
      <p:pic>
        <p:nvPicPr>
          <p:cNvPr id="31747" name="Picture 2" descr="I:\stalla-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7486" y="5671193"/>
            <a:ext cx="2071964" cy="24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545" y="105680"/>
            <a:ext cx="1311446" cy="13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2507</TotalTime>
  <Words>1403</Words>
  <Application>Microsoft Office PowerPoint</Application>
  <PresentationFormat>Произвольный</PresentationFormat>
  <Paragraphs>170</Paragraphs>
  <Slides>24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Инновационный компонент  в практико-ориентированном обучении студентов-медиков</vt:lpstr>
      <vt:lpstr>Слайд 2</vt:lpstr>
      <vt:lpstr> IV международная Зимняя студенческая школа «Зверевские чтения-2018» включена в «План наиболее значимых мероприятий образовательной и воспитательной направленности в образовательных организациях, находящихся в ведении Министерства здравоохранения Российской Федерации, на 2018 год»</vt:lpstr>
      <vt:lpstr>Уже история… Всероссийская Зимняя студенческая школа «Зверевские чтения»   2015</vt:lpstr>
      <vt:lpstr>Слайд 5</vt:lpstr>
      <vt:lpstr>Слайд 6</vt:lpstr>
      <vt:lpstr>Уникальность проекта</vt:lpstr>
      <vt:lpstr>Оргкомитет студенческой   Зимней школы</vt:lpstr>
      <vt:lpstr>Организация работы Зимней школы</vt:lpstr>
      <vt:lpstr>Слайд 10</vt:lpstr>
      <vt:lpstr>История Зимней студенческой школы «Зверевские чтения»</vt:lpstr>
      <vt:lpstr> Программа Зимней школы</vt:lpstr>
      <vt:lpstr> Программа Зимней школы</vt:lpstr>
      <vt:lpstr>Теоретический блок</vt:lpstr>
      <vt:lpstr>Практический блок </vt:lpstr>
      <vt:lpstr>Кишечный шов</vt:lpstr>
      <vt:lpstr>Десмургия.  Иммобилизация переломов конечностей</vt:lpstr>
      <vt:lpstr>Сердечно – легочная реанимация</vt:lpstr>
      <vt:lpstr>Слайд 19</vt:lpstr>
      <vt:lpstr>Слайд 20</vt:lpstr>
      <vt:lpstr>Культурная программа</vt:lpstr>
      <vt:lpstr>Всероссийский конкурс  «Медицинское образование будущего»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Всероссийской зимней студенческой школы «Зверевские чтения»</dc:title>
  <dc:creator>опо</dc:creator>
  <cp:lastModifiedBy>User</cp:lastModifiedBy>
  <cp:revision>110</cp:revision>
  <cp:lastPrinted>2012-08-15T21:38:02Z</cp:lastPrinted>
  <dcterms:created xsi:type="dcterms:W3CDTF">2015-05-18T14:59:48Z</dcterms:created>
  <dcterms:modified xsi:type="dcterms:W3CDTF">2018-01-17T21:12:28Z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